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D4DC"/>
    <a:srgbClr val="DFF0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3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02" y="6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A2DD8-8178-49F0-9F91-5E8162378270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5609B-1D91-421B-9954-2090968D39B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1D96C-BA40-4A5F-94E2-39324F3E281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5962-9016-4FF2-B73F-DF102AD80195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D496-6ECF-4B01-AF94-A7DB6ABA1C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5962-9016-4FF2-B73F-DF102AD80195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D496-6ECF-4B01-AF94-A7DB6ABA1C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5962-9016-4FF2-B73F-DF102AD80195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D496-6ECF-4B01-AF94-A7DB6ABA1C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5962-9016-4FF2-B73F-DF102AD80195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D496-6ECF-4B01-AF94-A7DB6ABA1C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5962-9016-4FF2-B73F-DF102AD80195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D496-6ECF-4B01-AF94-A7DB6ABA1C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5962-9016-4FF2-B73F-DF102AD80195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D496-6ECF-4B01-AF94-A7DB6ABA1C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5962-9016-4FF2-B73F-DF102AD80195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D496-6ECF-4B01-AF94-A7DB6ABA1C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5962-9016-4FF2-B73F-DF102AD80195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D496-6ECF-4B01-AF94-A7DB6ABA1C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5962-9016-4FF2-B73F-DF102AD80195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D496-6ECF-4B01-AF94-A7DB6ABA1C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5962-9016-4FF2-B73F-DF102AD80195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D496-6ECF-4B01-AF94-A7DB6ABA1C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5962-9016-4FF2-B73F-DF102AD80195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D496-6ECF-4B01-AF94-A7DB6ABA1C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A5962-9016-4FF2-B73F-DF102AD80195}" type="datetimeFigureOut">
              <a:rPr lang="zh-CN" altLang="en-US" smtClean="0"/>
              <a:t>2023/1/23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5D496-6ECF-4B01-AF94-A7DB6ABA1C3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17439056-A9DB-A1C7-0B6C-F318DE51352E}"/>
              </a:ext>
            </a:extLst>
          </p:cNvPr>
          <p:cNvGrpSpPr/>
          <p:nvPr/>
        </p:nvGrpSpPr>
        <p:grpSpPr>
          <a:xfrm>
            <a:off x="1683211" y="844337"/>
            <a:ext cx="10900982" cy="5861026"/>
            <a:chOff x="1683211" y="844337"/>
            <a:chExt cx="10900982" cy="586102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BB465AF-D980-C7F3-F224-5727EC2558EE}"/>
                </a:ext>
              </a:extLst>
            </p:cNvPr>
            <p:cNvSpPr txBox="1"/>
            <p:nvPr/>
          </p:nvSpPr>
          <p:spPr>
            <a:xfrm>
              <a:off x="3047301" y="844337"/>
              <a:ext cx="6094602" cy="9050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1218565">
                <a:lnSpc>
                  <a:spcPct val="150000"/>
                </a:lnSpc>
                <a:spcBef>
                  <a:spcPts val="1000"/>
                </a:spcBef>
                <a:defRPr/>
              </a:pPr>
              <a:r>
                <a:rPr lang="en-US" altLang="zh-CN" sz="4000" b="1" dirty="0">
                  <a:latin typeface="Times New Roman" panose="02020603050405020304" pitchFamily="18" charset="0"/>
                  <a:ea typeface="汉仪小麦体简" panose="00020600040101010101" pitchFamily="18" charset="-122"/>
                  <a:cs typeface="Times New Roman" panose="02020603050405020304" pitchFamily="18" charset="0"/>
                </a:rPr>
                <a:t>Smart Trash Bin –Team 21</a:t>
              </a:r>
              <a:endParaRPr lang="zh-CN" altLang="en-US" sz="4000" b="1" dirty="0">
                <a:latin typeface="Times New Roman" panose="02020603050405020304" pitchFamily="18" charset="0"/>
                <a:ea typeface="汉仪小麦体简" panose="00020600040101010101" pitchFamily="18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箭头: 五边形 9">
              <a:extLst>
                <a:ext uri="{FF2B5EF4-FFF2-40B4-BE49-F238E27FC236}">
                  <a16:creationId xmlns:a16="http://schemas.microsoft.com/office/drawing/2014/main" id="{D7B5602C-D2DB-6540-3CB6-9343A638B0DA}"/>
                </a:ext>
              </a:extLst>
            </p:cNvPr>
            <p:cNvSpPr/>
            <p:nvPr/>
          </p:nvSpPr>
          <p:spPr>
            <a:xfrm flipH="1">
              <a:off x="6197377" y="2305020"/>
              <a:ext cx="2670375" cy="689639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3" name="箭头: 五边形 12">
              <a:extLst>
                <a:ext uri="{FF2B5EF4-FFF2-40B4-BE49-F238E27FC236}">
                  <a16:creationId xmlns:a16="http://schemas.microsoft.com/office/drawing/2014/main" id="{0FF8457F-82A6-6547-D57B-69F6ED8067DC}"/>
                </a:ext>
              </a:extLst>
            </p:cNvPr>
            <p:cNvSpPr/>
            <p:nvPr/>
          </p:nvSpPr>
          <p:spPr>
            <a:xfrm flipH="1">
              <a:off x="5443074" y="3067021"/>
              <a:ext cx="2952237" cy="72951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箭头: 五边形 13">
              <a:extLst>
                <a:ext uri="{FF2B5EF4-FFF2-40B4-BE49-F238E27FC236}">
                  <a16:creationId xmlns:a16="http://schemas.microsoft.com/office/drawing/2014/main" id="{FBB26A35-1215-1949-367C-229E0125E7C2}"/>
                </a:ext>
              </a:extLst>
            </p:cNvPr>
            <p:cNvSpPr/>
            <p:nvPr/>
          </p:nvSpPr>
          <p:spPr>
            <a:xfrm flipH="1">
              <a:off x="4993016" y="3879362"/>
              <a:ext cx="2952237" cy="649725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7E1D786B-CF77-00D4-3B64-146E55E14910}"/>
                </a:ext>
              </a:extLst>
            </p:cNvPr>
            <p:cNvGrpSpPr/>
            <p:nvPr/>
          </p:nvGrpSpPr>
          <p:grpSpPr>
            <a:xfrm>
              <a:off x="7135592" y="3618751"/>
              <a:ext cx="3487349" cy="1669500"/>
              <a:chOff x="5329238" y="2793239"/>
              <a:chExt cx="2651125" cy="1269174"/>
            </a:xfrm>
          </p:grpSpPr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3333AD9E-91D1-E42E-5F49-95DB6F59CC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2845" y="2793239"/>
                <a:ext cx="1897344" cy="471488"/>
              </a:xfrm>
              <a:custGeom>
                <a:avLst/>
                <a:gdLst/>
                <a:ahLst/>
                <a:cxnLst>
                  <a:cxn ang="0">
                    <a:pos x="586" y="297"/>
                  </a:cxn>
                  <a:cxn ang="0">
                    <a:pos x="0" y="126"/>
                  </a:cxn>
                  <a:cxn ang="0">
                    <a:pos x="586" y="0"/>
                  </a:cxn>
                  <a:cxn ang="0">
                    <a:pos x="1188" y="131"/>
                  </a:cxn>
                  <a:cxn ang="0">
                    <a:pos x="586" y="297"/>
                  </a:cxn>
                </a:cxnLst>
                <a:rect l="0" t="0" r="r" b="b"/>
                <a:pathLst>
                  <a:path w="1188" h="297">
                    <a:moveTo>
                      <a:pt x="586" y="297"/>
                    </a:moveTo>
                    <a:lnTo>
                      <a:pt x="0" y="126"/>
                    </a:lnTo>
                    <a:lnTo>
                      <a:pt x="586" y="0"/>
                    </a:lnTo>
                    <a:lnTo>
                      <a:pt x="1188" y="131"/>
                    </a:lnTo>
                    <a:lnTo>
                      <a:pt x="586" y="297"/>
                    </a:ln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  <a:alpha val="84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3420BA09-AF3F-CDBD-7011-2402A9930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2100" y="2998788"/>
                <a:ext cx="1338263" cy="1063625"/>
              </a:xfrm>
              <a:custGeom>
                <a:avLst/>
                <a:gdLst/>
                <a:ahLst/>
                <a:cxnLst>
                  <a:cxn ang="0">
                    <a:pos x="0" y="670"/>
                  </a:cxn>
                  <a:cxn ang="0">
                    <a:pos x="0" y="166"/>
                  </a:cxn>
                  <a:cxn ang="0">
                    <a:pos x="602" y="0"/>
                  </a:cxn>
                  <a:cxn ang="0">
                    <a:pos x="843" y="307"/>
                  </a:cxn>
                  <a:cxn ang="0">
                    <a:pos x="0" y="670"/>
                  </a:cxn>
                </a:cxnLst>
                <a:rect l="0" t="0" r="r" b="b"/>
                <a:pathLst>
                  <a:path w="843" h="670">
                    <a:moveTo>
                      <a:pt x="0" y="670"/>
                    </a:moveTo>
                    <a:lnTo>
                      <a:pt x="0" y="166"/>
                    </a:lnTo>
                    <a:lnTo>
                      <a:pt x="602" y="0"/>
                    </a:lnTo>
                    <a:lnTo>
                      <a:pt x="843" y="307"/>
                    </a:lnTo>
                    <a:lnTo>
                      <a:pt x="0" y="67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83458800-E020-134D-52F1-6C8F88A47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9238" y="2990850"/>
                <a:ext cx="1312863" cy="1071563"/>
              </a:xfrm>
              <a:custGeom>
                <a:avLst/>
                <a:gdLst/>
                <a:ahLst/>
                <a:cxnLst>
                  <a:cxn ang="0">
                    <a:pos x="827" y="675"/>
                  </a:cxn>
                  <a:cxn ang="0">
                    <a:pos x="0" y="312"/>
                  </a:cxn>
                  <a:cxn ang="0">
                    <a:pos x="241" y="0"/>
                  </a:cxn>
                  <a:cxn ang="0">
                    <a:pos x="827" y="171"/>
                  </a:cxn>
                  <a:cxn ang="0">
                    <a:pos x="827" y="675"/>
                  </a:cxn>
                </a:cxnLst>
                <a:rect l="0" t="0" r="r" b="b"/>
                <a:pathLst>
                  <a:path w="827" h="675">
                    <a:moveTo>
                      <a:pt x="827" y="675"/>
                    </a:moveTo>
                    <a:lnTo>
                      <a:pt x="0" y="312"/>
                    </a:lnTo>
                    <a:lnTo>
                      <a:pt x="241" y="0"/>
                    </a:lnTo>
                    <a:lnTo>
                      <a:pt x="827" y="171"/>
                    </a:lnTo>
                    <a:lnTo>
                      <a:pt x="827" y="67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E050D822-50A0-C648-EB80-C45C1BA2F9FE}"/>
                </a:ext>
              </a:extLst>
            </p:cNvPr>
            <p:cNvGrpSpPr/>
            <p:nvPr/>
          </p:nvGrpSpPr>
          <p:grpSpPr>
            <a:xfrm>
              <a:off x="7703597" y="2968225"/>
              <a:ext cx="2345087" cy="1158971"/>
              <a:chOff x="5761038" y="2298700"/>
              <a:chExt cx="1782762" cy="881063"/>
            </a:xfrm>
          </p:grpSpPr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5FEA3601-E375-BF9B-FCBE-F694392B9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4900" y="2298700"/>
                <a:ext cx="919163" cy="161925"/>
              </a:xfrm>
              <a:custGeom>
                <a:avLst/>
                <a:gdLst/>
                <a:ahLst/>
                <a:cxnLst>
                  <a:cxn ang="0">
                    <a:pos x="579" y="47"/>
                  </a:cxn>
                  <a:cxn ang="0">
                    <a:pos x="288" y="102"/>
                  </a:cxn>
                  <a:cxn ang="0">
                    <a:pos x="0" y="51"/>
                  </a:cxn>
                  <a:cxn ang="0">
                    <a:pos x="288" y="0"/>
                  </a:cxn>
                  <a:cxn ang="0">
                    <a:pos x="579" y="47"/>
                  </a:cxn>
                </a:cxnLst>
                <a:rect l="0" t="0" r="r" b="b"/>
                <a:pathLst>
                  <a:path w="579" h="102">
                    <a:moveTo>
                      <a:pt x="579" y="47"/>
                    </a:moveTo>
                    <a:lnTo>
                      <a:pt x="288" y="102"/>
                    </a:lnTo>
                    <a:lnTo>
                      <a:pt x="0" y="51"/>
                    </a:lnTo>
                    <a:lnTo>
                      <a:pt x="288" y="0"/>
                    </a:lnTo>
                    <a:lnTo>
                      <a:pt x="579" y="47"/>
                    </a:ln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  <a:alpha val="84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9ACC80C9-5184-7C60-064A-8DB896B26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1038" y="2379663"/>
                <a:ext cx="881063" cy="800100"/>
              </a:xfrm>
              <a:custGeom>
                <a:avLst/>
                <a:gdLst/>
                <a:ahLst/>
                <a:cxnLst>
                  <a:cxn ang="0">
                    <a:pos x="555" y="51"/>
                  </a:cxn>
                  <a:cxn ang="0">
                    <a:pos x="555" y="504"/>
                  </a:cxn>
                  <a:cxn ang="0">
                    <a:pos x="0" y="345"/>
                  </a:cxn>
                  <a:cxn ang="0">
                    <a:pos x="267" y="0"/>
                  </a:cxn>
                  <a:cxn ang="0">
                    <a:pos x="267" y="0"/>
                  </a:cxn>
                  <a:cxn ang="0">
                    <a:pos x="555" y="51"/>
                  </a:cxn>
                </a:cxnLst>
                <a:rect l="0" t="0" r="r" b="b"/>
                <a:pathLst>
                  <a:path w="555" h="504">
                    <a:moveTo>
                      <a:pt x="555" y="51"/>
                    </a:moveTo>
                    <a:lnTo>
                      <a:pt x="555" y="504"/>
                    </a:lnTo>
                    <a:lnTo>
                      <a:pt x="0" y="345"/>
                    </a:lnTo>
                    <a:lnTo>
                      <a:pt x="267" y="0"/>
                    </a:lnTo>
                    <a:lnTo>
                      <a:pt x="267" y="0"/>
                    </a:lnTo>
                    <a:lnTo>
                      <a:pt x="555" y="5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6A2860A9-0400-F53D-5826-86FAC92F6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2100" y="2373313"/>
                <a:ext cx="901700" cy="806450"/>
              </a:xfrm>
              <a:custGeom>
                <a:avLst/>
                <a:gdLst/>
                <a:ahLst/>
                <a:cxnLst>
                  <a:cxn ang="0">
                    <a:pos x="0" y="508"/>
                  </a:cxn>
                  <a:cxn ang="0">
                    <a:pos x="0" y="55"/>
                  </a:cxn>
                  <a:cxn ang="0">
                    <a:pos x="291" y="0"/>
                  </a:cxn>
                  <a:cxn ang="0">
                    <a:pos x="291" y="0"/>
                  </a:cxn>
                  <a:cxn ang="0">
                    <a:pos x="568" y="352"/>
                  </a:cxn>
                  <a:cxn ang="0">
                    <a:pos x="0" y="508"/>
                  </a:cxn>
                </a:cxnLst>
                <a:rect l="0" t="0" r="r" b="b"/>
                <a:pathLst>
                  <a:path w="568" h="508">
                    <a:moveTo>
                      <a:pt x="0" y="508"/>
                    </a:moveTo>
                    <a:lnTo>
                      <a:pt x="0" y="55"/>
                    </a:lnTo>
                    <a:lnTo>
                      <a:pt x="291" y="0"/>
                    </a:lnTo>
                    <a:lnTo>
                      <a:pt x="291" y="0"/>
                    </a:lnTo>
                    <a:lnTo>
                      <a:pt x="568" y="352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EDB3F7A-3528-CD64-A775-E106852C0952}"/>
                </a:ext>
              </a:extLst>
            </p:cNvPr>
            <p:cNvGrpSpPr/>
            <p:nvPr/>
          </p:nvGrpSpPr>
          <p:grpSpPr>
            <a:xfrm>
              <a:off x="8327983" y="2295812"/>
              <a:ext cx="1071265" cy="778911"/>
              <a:chOff x="6235700" y="1787525"/>
              <a:chExt cx="814388" cy="592138"/>
            </a:xfrm>
          </p:grpSpPr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7005BC97-2997-BF61-264E-4B1E4D0C3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2100" y="1787525"/>
                <a:ext cx="407988" cy="592138"/>
              </a:xfrm>
              <a:custGeom>
                <a:avLst/>
                <a:gdLst/>
                <a:ahLst/>
                <a:cxnLst>
                  <a:cxn ang="0">
                    <a:pos x="0" y="373"/>
                  </a:cxn>
                  <a:cxn ang="0">
                    <a:pos x="0" y="0"/>
                  </a:cxn>
                  <a:cxn ang="0">
                    <a:pos x="257" y="325"/>
                  </a:cxn>
                  <a:cxn ang="0">
                    <a:pos x="0" y="373"/>
                  </a:cxn>
                </a:cxnLst>
                <a:rect l="0" t="0" r="r" b="b"/>
                <a:pathLst>
                  <a:path w="257" h="373">
                    <a:moveTo>
                      <a:pt x="0" y="373"/>
                    </a:moveTo>
                    <a:lnTo>
                      <a:pt x="0" y="0"/>
                    </a:lnTo>
                    <a:lnTo>
                      <a:pt x="257" y="325"/>
                    </a:lnTo>
                    <a:lnTo>
                      <a:pt x="0" y="373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4E2E8775-BB14-E6AB-5DA3-21A407FE75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700" y="1787525"/>
                <a:ext cx="406400" cy="592138"/>
              </a:xfrm>
              <a:custGeom>
                <a:avLst/>
                <a:gdLst/>
                <a:ahLst/>
                <a:cxnLst>
                  <a:cxn ang="0">
                    <a:pos x="256" y="373"/>
                  </a:cxn>
                  <a:cxn ang="0">
                    <a:pos x="0" y="330"/>
                  </a:cxn>
                  <a:cxn ang="0">
                    <a:pos x="256" y="0"/>
                  </a:cxn>
                  <a:cxn ang="0">
                    <a:pos x="256" y="373"/>
                  </a:cxn>
                </a:cxnLst>
                <a:rect l="0" t="0" r="r" b="b"/>
                <a:pathLst>
                  <a:path w="256" h="373">
                    <a:moveTo>
                      <a:pt x="256" y="373"/>
                    </a:moveTo>
                    <a:lnTo>
                      <a:pt x="0" y="330"/>
                    </a:lnTo>
                    <a:lnTo>
                      <a:pt x="256" y="0"/>
                    </a:lnTo>
                    <a:lnTo>
                      <a:pt x="256" y="37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37" name="文本框 32">
              <a:extLst>
                <a:ext uri="{FF2B5EF4-FFF2-40B4-BE49-F238E27FC236}">
                  <a16:creationId xmlns:a16="http://schemas.microsoft.com/office/drawing/2014/main" id="{A060956F-48C0-1FEC-5807-AC8405D638EF}"/>
                </a:ext>
              </a:extLst>
            </p:cNvPr>
            <p:cNvSpPr txBox="1">
              <a:spLocks/>
            </p:cNvSpPr>
            <p:nvPr/>
          </p:nvSpPr>
          <p:spPr>
            <a:xfrm>
              <a:off x="1828363" y="2184593"/>
              <a:ext cx="1537077" cy="375740"/>
            </a:xfrm>
            <a:prstGeom prst="rect">
              <a:avLst/>
            </a:prstGeom>
          </p:spPr>
          <p:txBody>
            <a:bodyPr vert="horz" lIns="91440" tIns="45720" rIns="91440" bIns="45720" anchor="ctr">
              <a:noAutofit/>
            </a:bodyPr>
            <a:lstStyle/>
            <a:p>
              <a:pPr algn="l"/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Vue&amp;Electon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39" name="文本框 34">
              <a:extLst>
                <a:ext uri="{FF2B5EF4-FFF2-40B4-BE49-F238E27FC236}">
                  <a16:creationId xmlns:a16="http://schemas.microsoft.com/office/drawing/2014/main" id="{2652A871-9FDA-AD09-EFAC-7516CFF3E7B1}"/>
                </a:ext>
              </a:extLst>
            </p:cNvPr>
            <p:cNvSpPr txBox="1">
              <a:spLocks/>
            </p:cNvSpPr>
            <p:nvPr/>
          </p:nvSpPr>
          <p:spPr>
            <a:xfrm>
              <a:off x="1828363" y="3016956"/>
              <a:ext cx="1537077" cy="375740"/>
            </a:xfrm>
            <a:prstGeom prst="rect">
              <a:avLst/>
            </a:prstGeom>
          </p:spPr>
          <p:txBody>
            <a:bodyPr vert="horz" lIns="91440" tIns="45720" rIns="91440" bIns="45720" anchor="ctr">
              <a:noAutofit/>
            </a:bodyPr>
            <a:lstStyle/>
            <a:p>
              <a:pPr algn="l"/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Gdb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 server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41" name="文本框 36">
              <a:extLst>
                <a:ext uri="{FF2B5EF4-FFF2-40B4-BE49-F238E27FC236}">
                  <a16:creationId xmlns:a16="http://schemas.microsoft.com/office/drawing/2014/main" id="{5731C800-EE82-06C3-E3AD-DE959892199F}"/>
                </a:ext>
              </a:extLst>
            </p:cNvPr>
            <p:cNvSpPr txBox="1">
              <a:spLocks/>
            </p:cNvSpPr>
            <p:nvPr/>
          </p:nvSpPr>
          <p:spPr>
            <a:xfrm>
              <a:off x="1828363" y="3849318"/>
              <a:ext cx="1537077" cy="861601"/>
            </a:xfrm>
            <a:prstGeom prst="rect">
              <a:avLst/>
            </a:prstGeom>
          </p:spPr>
          <p:txBody>
            <a:bodyPr vert="horz" lIns="91440" tIns="45720" rIns="91440" bIns="45720" anchor="ctr">
              <a:noAutofit/>
            </a:bodyPr>
            <a:lstStyle/>
            <a:p>
              <a:pPr algn="l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Yolo 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43" name="文本框 69">
              <a:extLst>
                <a:ext uri="{FF2B5EF4-FFF2-40B4-BE49-F238E27FC236}">
                  <a16:creationId xmlns:a16="http://schemas.microsoft.com/office/drawing/2014/main" id="{EA7AA670-B1B5-3C76-72B1-AF03B937544B}"/>
                </a:ext>
              </a:extLst>
            </p:cNvPr>
            <p:cNvSpPr txBox="1">
              <a:spLocks/>
            </p:cNvSpPr>
            <p:nvPr/>
          </p:nvSpPr>
          <p:spPr>
            <a:xfrm>
              <a:off x="9389266" y="2362947"/>
              <a:ext cx="1969428" cy="375740"/>
            </a:xfrm>
            <a:prstGeom prst="rect">
              <a:avLst/>
            </a:prstGeom>
          </p:spPr>
          <p:txBody>
            <a:bodyPr vert="horz" lIns="91440" tIns="45720" rIns="91440" bIns="45720" anchor="ctr">
              <a:noAutofit/>
            </a:bodyPr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Front-end design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44" name="文本框 70">
              <a:extLst>
                <a:ext uri="{FF2B5EF4-FFF2-40B4-BE49-F238E27FC236}">
                  <a16:creationId xmlns:a16="http://schemas.microsoft.com/office/drawing/2014/main" id="{F102AAE1-1427-99E2-9146-8A7AE55F5763}"/>
                </a:ext>
              </a:extLst>
            </p:cNvPr>
            <p:cNvSpPr txBox="1">
              <a:spLocks/>
            </p:cNvSpPr>
            <p:nvPr/>
          </p:nvSpPr>
          <p:spPr>
            <a:xfrm>
              <a:off x="9276898" y="3287589"/>
              <a:ext cx="1752440" cy="375740"/>
            </a:xfrm>
            <a:prstGeom prst="rect">
              <a:avLst/>
            </a:prstGeom>
          </p:spPr>
          <p:txBody>
            <a:bodyPr vert="horz" lIns="91440" tIns="45720" rIns="91440" bIns="45720" anchor="ctr">
              <a:noAutofit/>
            </a:bodyPr>
            <a:lstStyle/>
            <a:p>
              <a:pPr algn="l"/>
              <a:endParaRPr lang="zh-CN" altLang="en-US" sz="1400" b="1" dirty="0">
                <a:cs typeface="+mn-ea"/>
                <a:sym typeface="+mn-lt"/>
              </a:endParaRPr>
            </a:p>
          </p:txBody>
        </p:sp>
        <p:sp>
          <p:nvSpPr>
            <p:cNvPr id="45" name="文本框 6">
              <a:extLst>
                <a:ext uri="{FF2B5EF4-FFF2-40B4-BE49-F238E27FC236}">
                  <a16:creationId xmlns:a16="http://schemas.microsoft.com/office/drawing/2014/main" id="{B7995C09-CD3C-7830-5D11-D1E9DB8554AD}"/>
                </a:ext>
              </a:extLst>
            </p:cNvPr>
            <p:cNvSpPr txBox="1">
              <a:spLocks/>
            </p:cNvSpPr>
            <p:nvPr/>
          </p:nvSpPr>
          <p:spPr>
            <a:xfrm>
              <a:off x="6482798" y="2410249"/>
              <a:ext cx="416524" cy="492443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3200" spc="-15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46" name="文本框 7">
              <a:extLst>
                <a:ext uri="{FF2B5EF4-FFF2-40B4-BE49-F238E27FC236}">
                  <a16:creationId xmlns:a16="http://schemas.microsoft.com/office/drawing/2014/main" id="{A34C6CB3-38A7-821E-E2AB-9BAA8B4E3146}"/>
                </a:ext>
              </a:extLst>
            </p:cNvPr>
            <p:cNvSpPr txBox="1">
              <a:spLocks/>
            </p:cNvSpPr>
            <p:nvPr/>
          </p:nvSpPr>
          <p:spPr>
            <a:xfrm>
              <a:off x="5881300" y="3160610"/>
              <a:ext cx="416524" cy="492443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3200" spc="-15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47" name="文本框 8">
              <a:extLst>
                <a:ext uri="{FF2B5EF4-FFF2-40B4-BE49-F238E27FC236}">
                  <a16:creationId xmlns:a16="http://schemas.microsoft.com/office/drawing/2014/main" id="{61CE7911-6AB9-4E2C-6101-5EBAFE6E7128}"/>
                </a:ext>
              </a:extLst>
            </p:cNvPr>
            <p:cNvSpPr txBox="1">
              <a:spLocks/>
            </p:cNvSpPr>
            <p:nvPr/>
          </p:nvSpPr>
          <p:spPr>
            <a:xfrm>
              <a:off x="5279801" y="3910970"/>
              <a:ext cx="416524" cy="492443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sz="3200" spc="-15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64440590-14EE-5DC9-4FAE-8FF770EB0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0961" y="3963237"/>
              <a:ext cx="457200" cy="457200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FF1A1C85-AFF5-AFF5-082D-1D4F22825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258" y="3181223"/>
              <a:ext cx="457200" cy="457200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B4AC1DC6-784A-FC3A-B1EC-F1DC6BE04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0346" y="2445541"/>
              <a:ext cx="415925" cy="415925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A566847F-E436-240D-49D8-FF67DCB0658B}"/>
                </a:ext>
              </a:extLst>
            </p:cNvPr>
            <p:cNvCxnSpPr/>
            <p:nvPr/>
          </p:nvCxnSpPr>
          <p:spPr>
            <a:xfrm>
              <a:off x="1683211" y="2994659"/>
              <a:ext cx="4634950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C448DBCF-835C-4593-F87E-680967A0FC15}"/>
                </a:ext>
              </a:extLst>
            </p:cNvPr>
            <p:cNvCxnSpPr/>
            <p:nvPr/>
          </p:nvCxnSpPr>
          <p:spPr>
            <a:xfrm>
              <a:off x="1683211" y="3777553"/>
              <a:ext cx="4013114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6019EFE-008C-778A-D004-78127C771E1C}"/>
                </a:ext>
              </a:extLst>
            </p:cNvPr>
            <p:cNvSpPr txBox="1"/>
            <p:nvPr/>
          </p:nvSpPr>
          <p:spPr>
            <a:xfrm>
              <a:off x="1828363" y="4909387"/>
              <a:ext cx="272977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Operating System: 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W</a:t>
              </a: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indows</a:t>
              </a:r>
            </a:p>
            <a:p>
              <a:pPr algn="l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Linux</a:t>
              </a:r>
              <a:endPara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2936BC24-9E5F-7869-AA26-9CC7E7834C49}"/>
                </a:ext>
              </a:extLst>
            </p:cNvPr>
            <p:cNvSpPr txBox="1"/>
            <p:nvPr/>
          </p:nvSpPr>
          <p:spPr>
            <a:xfrm>
              <a:off x="9397152" y="3299266"/>
              <a:ext cx="21598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transmission design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A612321C-7517-3439-0215-00752166273D}"/>
                </a:ext>
              </a:extLst>
            </p:cNvPr>
            <p:cNvSpPr txBox="1"/>
            <p:nvPr/>
          </p:nvSpPr>
          <p:spPr>
            <a:xfrm>
              <a:off x="9384520" y="4341592"/>
              <a:ext cx="31996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Back-end design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85FE49F-3B81-4025-A8EC-3B39B053F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10852" y1="31048" x2="12225" y2="39516"/>
                          <a14:foregroundMark x1="10714" y1="35484" x2="6044" y2="75000"/>
                          <a14:foregroundMark x1="11538" y1="29839" x2="15522" y2="77016"/>
                          <a14:foregroundMark x1="10440" y1="83871" x2="13874" y2="64516"/>
                          <a14:foregroundMark x1="17582" y1="34274" x2="16896" y2="19758"/>
                          <a14:foregroundMark x1="11264" y1="4032" x2="11538" y2="4032"/>
                          <a14:foregroundMark x1="12363" y1="4032" x2="13874" y2="4032"/>
                          <a14:foregroundMark x1="10852" y1="4032" x2="8516" y2="6048"/>
                          <a14:foregroundMark x1="35027" y1="3629" x2="37637" y2="4435"/>
                          <a14:foregroundMark x1="61951" y1="3629" x2="66484" y2="7258"/>
                          <a14:foregroundMark x1="66071" y1="22177" x2="64286" y2="71774"/>
                          <a14:foregroundMark x1="62637" y1="83065" x2="57830" y2="26613"/>
                          <a14:foregroundMark x1="14011" y1="5645" x2="10302" y2="35887"/>
                          <a14:foregroundMark x1="7555" y1="12500" x2="5220" y2="46774"/>
                          <a14:foregroundMark x1="8791" y1="31452" x2="10577" y2="93145"/>
                          <a14:foregroundMark x1="18819" y1="16129" x2="16621" y2="56855"/>
                          <a14:foregroundMark x1="89698" y1="16532" x2="91621" y2="69758"/>
                          <a14:foregroundMark x1="84753" y1="27823" x2="85577" y2="73387"/>
                          <a14:foregroundMark x1="90659" y1="28226" x2="82005" y2="67339"/>
                          <a14:foregroundMark x1="85440" y1="82661" x2="93956" y2="79435"/>
                          <a14:foregroundMark x1="90659" y1="92339" x2="96841" y2="31452"/>
                          <a14:foregroundMark x1="94643" y1="24194" x2="81731" y2="17339"/>
                          <a14:foregroundMark x1="69093" y1="35887" x2="66071" y2="72177"/>
                          <a14:foregroundMark x1="17170" y1="69355" x2="14286" y2="89113"/>
                          <a14:backgroundMark x1="24038" y1="48387" x2="24038" y2="48387"/>
                          <a14:backgroundMark x1="23489" y1="54839" x2="24313" y2="7741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766" y="5390886"/>
              <a:ext cx="3858627" cy="1314477"/>
            </a:xfrm>
            <a:prstGeom prst="rect">
              <a:avLst/>
            </a:prstGeom>
          </p:spPr>
        </p:pic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1FF87B7-AFA6-1476-3AD0-17F4B9D961A5}"/>
              </a:ext>
            </a:extLst>
          </p:cNvPr>
          <p:cNvGrpSpPr/>
          <p:nvPr/>
        </p:nvGrpSpPr>
        <p:grpSpPr>
          <a:xfrm>
            <a:off x="319055" y="836370"/>
            <a:ext cx="16444946" cy="5811369"/>
            <a:chOff x="319055" y="836370"/>
            <a:chExt cx="16444946" cy="5811369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DD051392-AB0C-004E-1320-3C9444D434C6}"/>
                </a:ext>
              </a:extLst>
            </p:cNvPr>
            <p:cNvSpPr txBox="1"/>
            <p:nvPr/>
          </p:nvSpPr>
          <p:spPr>
            <a:xfrm>
              <a:off x="6202261" y="2409170"/>
              <a:ext cx="105617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The Raspberry Pi processes the images captured by</a:t>
              </a:r>
            </a:p>
            <a:p>
              <a:r>
                <a:rPr lang="en-US" altLang="zh-CN" dirty="0"/>
                <a:t> the camera with </a:t>
              </a:r>
              <a:r>
                <a:rPr lang="en-US" altLang="zh-CN" dirty="0" err="1"/>
                <a:t>opencv</a:t>
              </a:r>
              <a:r>
                <a:rPr lang="en-US" altLang="zh-CN" dirty="0"/>
                <a:t> and returns them to the host</a:t>
              </a:r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93AD070B-C7AD-373F-685F-235F533BC977}"/>
                </a:ext>
              </a:extLst>
            </p:cNvPr>
            <p:cNvSpPr/>
            <p:nvPr/>
          </p:nvSpPr>
          <p:spPr>
            <a:xfrm>
              <a:off x="4127386" y="2573323"/>
              <a:ext cx="1862355" cy="10737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Raspberry pi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38778A1-6F93-5987-CE05-D5815B4878C2}"/>
                </a:ext>
              </a:extLst>
            </p:cNvPr>
            <p:cNvSpPr/>
            <p:nvPr/>
          </p:nvSpPr>
          <p:spPr>
            <a:xfrm>
              <a:off x="1503029" y="4086837"/>
              <a:ext cx="1862355" cy="10737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Host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C1692C60-30DB-9DEB-7A0B-D5E8FC43AB08}"/>
                </a:ext>
              </a:extLst>
            </p:cNvPr>
            <p:cNvSpPr/>
            <p:nvPr/>
          </p:nvSpPr>
          <p:spPr>
            <a:xfrm>
              <a:off x="8079998" y="950753"/>
              <a:ext cx="1862355" cy="10737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Camera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6675DBF0-1991-5DE8-4D4B-BED4A1C00117}"/>
                </a:ext>
              </a:extLst>
            </p:cNvPr>
            <p:cNvSpPr/>
            <p:nvPr/>
          </p:nvSpPr>
          <p:spPr>
            <a:xfrm>
              <a:off x="8079998" y="3944224"/>
              <a:ext cx="1862355" cy="10737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Motor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DC199BBD-F377-89C5-B61B-151956E9D06D}"/>
                </a:ext>
              </a:extLst>
            </p:cNvPr>
            <p:cNvCxnSpPr>
              <a:cxnSpLocks/>
              <a:stCxn id="60" idx="1"/>
            </p:cNvCxnSpPr>
            <p:nvPr/>
          </p:nvCxnSpPr>
          <p:spPr>
            <a:xfrm flipH="1" flipV="1">
              <a:off x="5058563" y="1487648"/>
              <a:ext cx="302143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9CD70438-AC65-8E23-F218-E805E94CF725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5058563" y="1487648"/>
              <a:ext cx="1" cy="10856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23FC45C6-BF0C-B40D-8D62-07E0EB4C4A14}"/>
                </a:ext>
              </a:extLst>
            </p:cNvPr>
            <p:cNvCxnSpPr>
              <a:cxnSpLocks/>
              <a:stCxn id="55" idx="1"/>
            </p:cNvCxnSpPr>
            <p:nvPr/>
          </p:nvCxnSpPr>
          <p:spPr>
            <a:xfrm flipH="1" flipV="1">
              <a:off x="2434207" y="3110218"/>
              <a:ext cx="169317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2004BB08-20F9-A069-523F-0E3D6E661EFA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2434206" y="3152163"/>
              <a:ext cx="1" cy="934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367023DA-8265-9F6E-02E9-F390B331B7D1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2434206" y="5160628"/>
              <a:ext cx="1" cy="778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E89D8A98-99BD-C445-17B9-620BACB4B5F6}"/>
                </a:ext>
              </a:extLst>
            </p:cNvPr>
            <p:cNvCxnSpPr/>
            <p:nvPr/>
          </p:nvCxnSpPr>
          <p:spPr>
            <a:xfrm>
              <a:off x="2434207" y="5939406"/>
              <a:ext cx="26243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78C1E82B-10F7-AC3B-2CCB-BAEE0D0BB32A}"/>
                </a:ext>
              </a:extLst>
            </p:cNvPr>
            <p:cNvCxnSpPr>
              <a:cxnSpLocks/>
              <a:endCxn id="55" idx="2"/>
            </p:cNvCxnSpPr>
            <p:nvPr/>
          </p:nvCxnSpPr>
          <p:spPr>
            <a:xfrm flipV="1">
              <a:off x="5058563" y="3647114"/>
              <a:ext cx="1" cy="2334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D0DD44E4-4D45-16F2-C9E4-37F560E7E1E4}"/>
                </a:ext>
              </a:extLst>
            </p:cNvPr>
            <p:cNvCxnSpPr>
              <a:cxnSpLocks/>
              <a:stCxn id="55" idx="3"/>
            </p:cNvCxnSpPr>
            <p:nvPr/>
          </p:nvCxnSpPr>
          <p:spPr>
            <a:xfrm flipV="1">
              <a:off x="5989741" y="3110218"/>
              <a:ext cx="55367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B40786FA-12F3-284A-2615-3919A7BB5E0D}"/>
                </a:ext>
              </a:extLst>
            </p:cNvPr>
            <p:cNvCxnSpPr>
              <a:cxnSpLocks/>
            </p:cNvCxnSpPr>
            <p:nvPr/>
          </p:nvCxnSpPr>
          <p:spPr>
            <a:xfrm>
              <a:off x="6551802" y="3110218"/>
              <a:ext cx="0" cy="1370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9BC2EA55-27E3-67B6-866A-6C4A3DC9B99D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>
              <a:off x="6551802" y="4481120"/>
              <a:ext cx="15281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E8BA4EF0-E56E-5883-00BE-909DEA052DD9}"/>
                </a:ext>
              </a:extLst>
            </p:cNvPr>
            <p:cNvSpPr txBox="1"/>
            <p:nvPr/>
          </p:nvSpPr>
          <p:spPr>
            <a:xfrm>
              <a:off x="4325444" y="836370"/>
              <a:ext cx="3754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Take photos and collect information</a:t>
              </a:r>
              <a:endParaRPr lang="zh-CN" altLang="en-US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7E0EE688-B280-EC91-8329-4D6949BB035B}"/>
                </a:ext>
              </a:extLst>
            </p:cNvPr>
            <p:cNvSpPr txBox="1"/>
            <p:nvPr/>
          </p:nvSpPr>
          <p:spPr>
            <a:xfrm>
              <a:off x="319055" y="3068273"/>
              <a:ext cx="22284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The host accepts the</a:t>
              </a:r>
            </a:p>
            <a:p>
              <a:r>
                <a:rPr lang="en-US" altLang="zh-CN" dirty="0"/>
                <a:t> processed image</a:t>
              </a:r>
            </a:p>
            <a:p>
              <a:r>
                <a:rPr lang="en-US" altLang="zh-CN" dirty="0"/>
                <a:t> and recognizes it</a:t>
              </a:r>
              <a:endParaRPr lang="zh-CN" altLang="en-US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91D71360-B55E-312C-0B31-8738D1EBB2F9}"/>
                </a:ext>
              </a:extLst>
            </p:cNvPr>
            <p:cNvSpPr txBox="1"/>
            <p:nvPr/>
          </p:nvSpPr>
          <p:spPr>
            <a:xfrm>
              <a:off x="6569948" y="5047186"/>
              <a:ext cx="56220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The Raspberry Pi gets the returned results and controls</a:t>
              </a:r>
            </a:p>
            <a:p>
              <a:r>
                <a:rPr lang="en-US" altLang="zh-CN" dirty="0"/>
                <a:t> the corresponding trash bins based on the results</a:t>
              </a:r>
              <a:endParaRPr lang="zh-CN" altLang="en-US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BB9F6FF3-7E04-7A9E-DB51-B2AD9214C5F0}"/>
                </a:ext>
              </a:extLst>
            </p:cNvPr>
            <p:cNvSpPr txBox="1"/>
            <p:nvPr/>
          </p:nvSpPr>
          <p:spPr>
            <a:xfrm>
              <a:off x="1503030" y="6001408"/>
              <a:ext cx="43524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The host processes the results and returns</a:t>
              </a:r>
            </a:p>
            <a:p>
              <a:r>
                <a:rPr lang="en-US" altLang="zh-CN" dirty="0"/>
                <a:t> them to the Raspberry Pi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98</Words>
  <Application>Microsoft Office PowerPoint</Application>
  <PresentationFormat>宽屏</PresentationFormat>
  <Paragraphs>27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钱 立昆</cp:lastModifiedBy>
  <cp:revision>32</cp:revision>
  <dcterms:created xsi:type="dcterms:W3CDTF">2017-06-27T03:48:00Z</dcterms:created>
  <dcterms:modified xsi:type="dcterms:W3CDTF">2023-01-23T23:29:24Z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