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  <p:sldId id="269" r:id="rId17"/>
    <p:sldId id="277" r:id="rId18"/>
    <p:sldId id="270" r:id="rId19"/>
    <p:sldId id="271" r:id="rId20"/>
    <p:sldId id="272" r:id="rId21"/>
    <p:sldId id="280" r:id="rId22"/>
    <p:sldId id="283" r:id="rId23"/>
    <p:sldId id="273" r:id="rId24"/>
    <p:sldId id="285" r:id="rId25"/>
    <p:sldId id="284" r:id="rId26"/>
    <p:sldId id="286" r:id="rId27"/>
    <p:sldId id="287" r:id="rId28"/>
    <p:sldId id="288" r:id="rId29"/>
    <p:sldId id="289" r:id="rId30"/>
    <p:sldId id="279" r:id="rId31"/>
    <p:sldId id="290" r:id="rId32"/>
    <p:sldId id="291" r:id="rId33"/>
    <p:sldId id="274" r:id="rId34"/>
    <p:sldId id="292" r:id="rId35"/>
    <p:sldId id="293" r:id="rId36"/>
    <p:sldId id="294" r:id="rId37"/>
    <p:sldId id="298" r:id="rId38"/>
    <p:sldId id="299" r:id="rId39"/>
    <p:sldId id="303" r:id="rId40"/>
    <p:sldId id="300" r:id="rId41"/>
    <p:sldId id="301" r:id="rId42"/>
    <p:sldId id="305" r:id="rId43"/>
    <p:sldId id="304" r:id="rId44"/>
    <p:sldId id="302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83E2B2-CE58-4528-B6E7-A9ED766AF9EF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2"/>
      </a:tcTxStyle>
      <a:tcStyle>
        <a:tcBdr>
          <a:top>
            <a:ln w="6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2">
          <a:shade val="40000"/>
        </a:schemeClr>
      </a:tcTxStyle>
      <a:tcStyle>
        <a:tcBdr/>
        <a:fill>
          <a:solidFill>
            <a:schemeClr val="accent2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0229"/>
    <p:restoredTop sz="91325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presProps" Target="presProps.xml"  /><Relationship Id="rId47" Type="http://schemas.openxmlformats.org/officeDocument/2006/relationships/viewProps" Target="viewProps.xml"  /><Relationship Id="rId48" Type="http://schemas.openxmlformats.org/officeDocument/2006/relationships/theme" Target="theme/theme1.xml"  /><Relationship Id="rId49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246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181047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09678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2685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99433" y="648263"/>
            <a:ext cx="6356102" cy="36219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 b="1"/>
              <a:t> 평문 </a:t>
            </a:r>
            <a:r>
              <a:rPr lang="en-US" altLang="ko-KR" sz="2900" b="1"/>
              <a:t>Plaintext :</a:t>
            </a:r>
            <a:r>
              <a:rPr lang="ko-KR" altLang="en-US" sz="2900" b="1"/>
              <a:t> </a:t>
            </a:r>
            <a:r>
              <a:rPr lang="en-US" altLang="ko-KR" sz="2900" b="1"/>
              <a:t>P </a:t>
            </a:r>
            <a:endParaRPr lang="en-US" altLang="ko-KR" sz="2900" b="1"/>
          </a:p>
          <a:p>
            <a:pPr>
              <a:defRPr/>
            </a:pPr>
            <a:r>
              <a:rPr lang="ko-KR" altLang="en-US" sz="2900" b="1"/>
              <a:t> 암호화된 문 </a:t>
            </a:r>
            <a:r>
              <a:rPr lang="en-US" altLang="ko-KR" sz="2900" b="1"/>
              <a:t>Ciphertext :C</a:t>
            </a:r>
            <a:endParaRPr lang="en-US" altLang="ko-KR" sz="2900" b="1"/>
          </a:p>
          <a:p>
            <a:pPr>
              <a:defRPr/>
            </a:pPr>
            <a:r>
              <a:rPr lang="ko-KR" altLang="en-US" sz="2900" b="1"/>
              <a:t> 암호화 </a:t>
            </a:r>
            <a:r>
              <a:rPr lang="en-US" altLang="ko-KR" sz="2900" b="1"/>
              <a:t>Encryption : E</a:t>
            </a:r>
            <a:endParaRPr lang="en-US" altLang="ko-KR" sz="2900" b="1"/>
          </a:p>
          <a:p>
            <a:pPr>
              <a:defRPr/>
            </a:pPr>
            <a:r>
              <a:rPr lang="en-US" altLang="ko-KR" sz="2900" b="1"/>
              <a:t>	- </a:t>
            </a:r>
            <a:r>
              <a:rPr lang="ko-KR" altLang="en-US" sz="2900" b="1"/>
              <a:t>암호화 후 암호문이 나온다</a:t>
            </a:r>
            <a:r>
              <a:rPr lang="en-US" altLang="ko-KR" sz="2900" b="1"/>
              <a:t>.</a:t>
            </a:r>
            <a:endParaRPr lang="en-US" altLang="ko-KR" sz="2900" b="1"/>
          </a:p>
          <a:p>
            <a:pPr>
              <a:defRPr/>
            </a:pPr>
            <a:r>
              <a:rPr lang="ko-KR" altLang="en-US" sz="2900" b="1"/>
              <a:t>	</a:t>
            </a:r>
            <a:r>
              <a:rPr lang="en-US" altLang="ko-KR" sz="2900" b="1"/>
              <a:t>-</a:t>
            </a:r>
            <a:r>
              <a:rPr lang="ko-KR" altLang="en-US" sz="2900" b="1"/>
              <a:t> </a:t>
            </a:r>
            <a:r>
              <a:rPr lang="en-US" altLang="ko-KR" sz="2900" b="1"/>
              <a:t>Ek(M) -&gt; C</a:t>
            </a:r>
            <a:endParaRPr lang="en-US" altLang="ko-KR" sz="2900" b="1"/>
          </a:p>
          <a:p>
            <a:pPr>
              <a:defRPr/>
            </a:pPr>
            <a:r>
              <a:rPr lang="ko-KR" altLang="en-US" sz="2900" b="1"/>
              <a:t> 복호화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mc:Ignorable="hp" hp:hslEmbossed="0">
                <a:latin typeface="함초롬돋움"/>
                <a:ea typeface="함초롬돋움"/>
                <a:cs typeface="+mn-cs"/>
              </a:rPr>
              <a:t> </a:t>
            </a:r>
            <a:r>
              <a:rPr lang="en-US" altLang="ko-KR" sz="2900" b="1"/>
              <a:t>Decryption : D</a:t>
            </a:r>
            <a:endParaRPr lang="en-US" altLang="ko-KR" sz="2900" b="1"/>
          </a:p>
          <a:p>
            <a:pPr>
              <a:defRPr/>
            </a:pPr>
            <a:endParaRPr lang="en-US" altLang="ko-KR" sz="2900" b="1"/>
          </a:p>
          <a:p>
            <a:pPr>
              <a:defRPr/>
            </a:pPr>
            <a:endParaRPr lang="en-US" altLang="ko-KR" sz="2900" b="1"/>
          </a:p>
        </p:txBody>
      </p:sp>
      <p:sp>
        <p:nvSpPr>
          <p:cNvPr id="6" name=""/>
          <p:cNvSpPr txBox="1"/>
          <p:nvPr/>
        </p:nvSpPr>
        <p:spPr>
          <a:xfrm>
            <a:off x="0" y="0"/>
            <a:ext cx="1398867" cy="4457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/>
              <a:t>용어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18903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209675" y="857250"/>
            <a:ext cx="8588377" cy="28555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Shannon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 암호 이론 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Confussion :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 상관관계를 숨긴다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혼돈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Diffusion :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 통계적 특성을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전체에 퍼트림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확산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Polybius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암호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알파벳을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r,c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 바꾸어 계산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23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1209675" y="857250"/>
            <a:ext cx="8588377" cy="1664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암호 알고리즘 종류 </a:t>
            </a:r>
            <a:b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</a:b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DES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 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이미 깨짐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 3DES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 AES (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DES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의 개선 버전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308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635001" y="186053"/>
            <a:ext cx="7604125" cy="585089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700"/>
              <a:t>비밀키 암호</a:t>
            </a:r>
            <a:endParaRPr lang="ko-KR" altLang="en-US" sz="2700"/>
          </a:p>
          <a:p>
            <a:pPr>
              <a:defRPr/>
            </a:pPr>
            <a:endParaRPr lang="ko-KR" altLang="en-US" sz="2700"/>
          </a:p>
          <a:p>
            <a:pPr>
              <a:defRPr/>
            </a:pPr>
            <a:r>
              <a:rPr lang="ko-KR" altLang="en-US" sz="2700"/>
              <a:t>종류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1)</a:t>
            </a:r>
            <a:r>
              <a:rPr lang="ko-KR" altLang="en-US" sz="2700"/>
              <a:t>  </a:t>
            </a:r>
            <a:r>
              <a:rPr lang="en-US" altLang="ko-KR" sz="2700"/>
              <a:t>stream</a:t>
            </a:r>
            <a:r>
              <a:rPr lang="ko-KR" altLang="en-US" sz="2700"/>
              <a:t> </a:t>
            </a:r>
            <a:r>
              <a:rPr lang="en-US" altLang="ko-KR" sz="2700"/>
              <a:t>-</a:t>
            </a:r>
            <a:r>
              <a:rPr lang="ko-KR" altLang="en-US" sz="2700"/>
              <a:t> 일회성 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	</a:t>
            </a: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XOR key stream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	- bit</a:t>
            </a:r>
            <a:r>
              <a:rPr lang="ko-KR" altLang="en-US" sz="2700"/>
              <a:t> 단위</a:t>
            </a:r>
            <a:endParaRPr lang="ko-KR" altLang="en-US" sz="2700"/>
          </a:p>
          <a:p>
            <a:pPr>
              <a:defRPr/>
            </a:pPr>
            <a:endParaRPr lang="ko-KR" altLang="en-US" sz="2700"/>
          </a:p>
          <a:p>
            <a:pPr>
              <a:defRPr/>
            </a:pPr>
            <a:r>
              <a:rPr lang="en-US" altLang="ko-KR" sz="2700"/>
              <a:t>2)</a:t>
            </a:r>
            <a:r>
              <a:rPr lang="ko-KR" altLang="en-US" sz="2700"/>
              <a:t>  </a:t>
            </a:r>
            <a:r>
              <a:rPr lang="en-US" altLang="ko-KR" sz="2700"/>
              <a:t>block</a:t>
            </a:r>
            <a:r>
              <a:rPr lang="ko-KR" altLang="en-US" sz="2700"/>
              <a:t> </a:t>
            </a:r>
            <a:r>
              <a:rPr lang="en-US" altLang="ko-KR" sz="2700"/>
              <a:t>-</a:t>
            </a:r>
            <a:r>
              <a:rPr lang="ko-KR" altLang="en-US" sz="2700"/>
              <a:t> 코드북 개념 형태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	</a:t>
            </a:r>
            <a:r>
              <a:rPr lang="en-US" altLang="ko-KR" sz="2700"/>
              <a:t>-</a:t>
            </a:r>
            <a:r>
              <a:rPr lang="ko-KR" altLang="en-US" sz="2700"/>
              <a:t> 한권의 코드북을 결정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	</a:t>
            </a:r>
            <a:r>
              <a:rPr lang="en-US" altLang="ko-KR" sz="2700"/>
              <a:t>-</a:t>
            </a:r>
            <a:r>
              <a:rPr lang="ko-KR" altLang="en-US" sz="2700"/>
              <a:t> 각 키가 다른 코드북을 결정 </a:t>
            </a:r>
            <a:endParaRPr lang="ko-KR" altLang="en-US" sz="2700"/>
          </a:p>
          <a:p>
            <a:pPr>
              <a:defRPr/>
            </a:pPr>
            <a:r>
              <a:rPr lang="ko-KR" altLang="en-US" sz="2700"/>
              <a:t>	</a:t>
            </a:r>
            <a:r>
              <a:rPr lang="en-US" altLang="ko-KR" sz="2700"/>
              <a:t>-</a:t>
            </a:r>
            <a:r>
              <a:rPr lang="ko-KR" altLang="en-US" sz="2700"/>
              <a:t> 혼돈</a:t>
            </a:r>
            <a:r>
              <a:rPr lang="en-US" altLang="ko-KR" sz="2700"/>
              <a:t>,</a:t>
            </a:r>
            <a:r>
              <a:rPr lang="ko-KR" altLang="en-US" sz="2700"/>
              <a:t> 확산 모두 적용</a:t>
            </a:r>
            <a:endParaRPr lang="ko-KR" altLang="en-US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ko-KR" altLang="en-US" sz="2700"/>
              <a:t>특징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XOR</a:t>
            </a:r>
            <a:r>
              <a:rPr lang="ko-KR" altLang="en-US" sz="2700"/>
              <a:t> 연산 사용</a:t>
            </a:r>
            <a:r>
              <a:rPr lang="en-US" altLang="ko-KR" sz="2700"/>
              <a:t>ex) mask </a:t>
            </a:r>
            <a:r>
              <a:rPr lang="ko-KR" altLang="en-US" sz="2700"/>
              <a:t>기법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7591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635001" y="186052"/>
            <a:ext cx="7604125" cy="37934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Stream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암호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무선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스트리밍 서비스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A5/1 :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휴대폰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shift register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구성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각 단계에서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m == maj(x,y,z),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 많으면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shifts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shift register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H/W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S/W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변경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254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635001" y="186052"/>
            <a:ext cx="7604125" cy="62604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Block Cipher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P, C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고정된 크기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(block)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페이스텔 암호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페이스텔 암호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1)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좌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우로 나눔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2)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회전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보조키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DES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64bit P -&gt; 26bit C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오류 검출을 위해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56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8(parity)</a:t>
            </a:r>
            <a:endPara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혼돈</a:t>
            </a: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+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치환 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페이스텔 암호 기반</a:t>
            </a:r>
            <a:endParaRPr xmlns:mc="http://schemas.openxmlformats.org/markup-compatibility/2006" xmlns:hp="http://schemas.haansoft.com/office/presentation/8.0" kumimoji="0" lang="ko-KR" altLang="en-US" sz="27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445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1903412" y="1143000"/>
            <a:ext cx="2079625" cy="10636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600"/>
              <a:t>64bit </a:t>
            </a:r>
            <a:endParaRPr lang="en-US" altLang="ko-KR" sz="3600"/>
          </a:p>
          <a:p>
            <a:pPr algn="ctr">
              <a:defRPr/>
            </a:pPr>
            <a:r>
              <a:rPr lang="en-US" altLang="ko-KR" sz="3600"/>
              <a:t>P</a:t>
            </a:r>
            <a:endParaRPr lang="en-US" altLang="ko-KR" sz="3600"/>
          </a:p>
        </p:txBody>
      </p:sp>
      <p:sp>
        <p:nvSpPr>
          <p:cNvPr id="7" name=""/>
          <p:cNvSpPr/>
          <p:nvPr/>
        </p:nvSpPr>
        <p:spPr>
          <a:xfrm>
            <a:off x="5056187" y="1143000"/>
            <a:ext cx="2079625" cy="106362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DES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/>
          <p:nvPr/>
        </p:nvSpPr>
        <p:spPr>
          <a:xfrm>
            <a:off x="8097838" y="1143000"/>
            <a:ext cx="2079625" cy="106362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64bit 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" name=""/>
          <p:cNvCxnSpPr>
            <a:stCxn id="6" idx="3"/>
            <a:endCxn id="7" idx="1"/>
          </p:cNvCxnSpPr>
          <p:nvPr/>
        </p:nvCxnSpPr>
        <p:spPr>
          <a:xfrm>
            <a:off x="3983037" y="1674812"/>
            <a:ext cx="10731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>
            <a:stCxn id="7" idx="3"/>
            <a:endCxn id="8" idx="1"/>
          </p:cNvCxnSpPr>
          <p:nvPr/>
        </p:nvCxnSpPr>
        <p:spPr>
          <a:xfrm>
            <a:off x="7135813" y="1674812"/>
            <a:ext cx="9620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5056187" y="779779"/>
            <a:ext cx="2079625" cy="3632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58bit +</a:t>
            </a:r>
            <a:r>
              <a:rPr lang="ko-KR" altLang="en-US" b="1"/>
              <a:t> </a:t>
            </a:r>
            <a:r>
              <a:rPr lang="en-US" altLang="ko-KR" b="1"/>
              <a:t>8parity bit</a:t>
            </a:r>
            <a:endParaRPr lang="en-US" altLang="ko-KR" b="1"/>
          </a:p>
        </p:txBody>
      </p:sp>
      <p:sp>
        <p:nvSpPr>
          <p:cNvPr id="12" name=""/>
          <p:cNvSpPr/>
          <p:nvPr/>
        </p:nvSpPr>
        <p:spPr>
          <a:xfrm>
            <a:off x="1903412" y="3792220"/>
            <a:ext cx="2079625" cy="10636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2">
            <a:schemeClr val="accent3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3600"/>
              <a:t>64bit </a:t>
            </a:r>
            <a:endParaRPr lang="en-US" altLang="ko-KR" sz="3600"/>
          </a:p>
          <a:p>
            <a:pPr algn="ctr">
              <a:defRPr/>
            </a:pPr>
            <a:r>
              <a:rPr lang="en-US" altLang="ko-KR" sz="3600"/>
              <a:t>C</a:t>
            </a:r>
            <a:endParaRPr lang="en-US" altLang="ko-KR" sz="3600"/>
          </a:p>
        </p:txBody>
      </p:sp>
      <p:sp>
        <p:nvSpPr>
          <p:cNvPr id="13" name=""/>
          <p:cNvSpPr/>
          <p:nvPr/>
        </p:nvSpPr>
        <p:spPr>
          <a:xfrm>
            <a:off x="5056187" y="3792220"/>
            <a:ext cx="2079625" cy="106362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DES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8097837" y="3792220"/>
            <a:ext cx="2079625" cy="106362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64bit 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5" name=""/>
          <p:cNvCxnSpPr>
            <a:stCxn id="12" idx="3"/>
            <a:endCxn id="13" idx="1"/>
          </p:cNvCxnSpPr>
          <p:nvPr/>
        </p:nvCxnSpPr>
        <p:spPr>
          <a:xfrm>
            <a:off x="3983037" y="4324032"/>
            <a:ext cx="107315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3" idx="3"/>
            <a:endCxn id="14" idx="1"/>
          </p:cNvCxnSpPr>
          <p:nvPr/>
        </p:nvCxnSpPr>
        <p:spPr>
          <a:xfrm>
            <a:off x="7135812" y="4324032"/>
            <a:ext cx="96202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5056187" y="3429000"/>
            <a:ext cx="2079625" cy="3632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58bit +</a:t>
            </a:r>
            <a:r>
              <a:rPr lang="ko-KR" altLang="en-US" b="1"/>
              <a:t> </a:t>
            </a:r>
            <a:r>
              <a:rPr lang="en-US" altLang="ko-KR" b="1"/>
              <a:t>8parity bit</a:t>
            </a:r>
            <a:endParaRPr lang="en-US" altLang="ko-KR" b="1"/>
          </a:p>
        </p:txBody>
      </p:sp>
      <p:cxnSp>
        <p:nvCxnSpPr>
          <p:cNvPr id="18" name=""/>
          <p:cNvCxnSpPr>
            <a:stCxn id="8" idx="2"/>
            <a:endCxn id="12" idx="0"/>
          </p:cNvCxnSpPr>
          <p:nvPr/>
        </p:nvCxnSpPr>
        <p:spPr>
          <a:xfrm rot="5400000">
            <a:off x="5247641" y="-97790"/>
            <a:ext cx="1585594" cy="619442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349250" y="174624"/>
            <a:ext cx="841375" cy="528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 b="1"/>
              <a:t>DES</a:t>
            </a:r>
            <a:endParaRPr lang="en-US" altLang="ko-KR" sz="2900" b="1"/>
          </a:p>
        </p:txBody>
      </p:sp>
    </p:spTree>
    <p:extLst>
      <p:ext uri="{BB962C8B-B14F-4D97-AF65-F5344CB8AC3E}">
        <p14:creationId xmlns:p14="http://schemas.microsoft.com/office/powerpoint/2010/main" val="264157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 txBox="1"/>
          <p:nvPr/>
        </p:nvSpPr>
        <p:spPr>
          <a:xfrm>
            <a:off x="349250" y="702945"/>
            <a:ext cx="5746750" cy="7239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100" b="1"/>
              <a:t>64bit</a:t>
            </a:r>
            <a:r>
              <a:rPr lang="ko-KR" altLang="en-US" sz="2100" b="1"/>
              <a:t> 블록을 절반으로 나눠서 </a:t>
            </a:r>
            <a:r>
              <a:rPr lang="en-US" altLang="ko-KR" sz="2100" b="1"/>
              <a:t>L, R</a:t>
            </a:r>
            <a:r>
              <a:rPr lang="ko-KR" altLang="en-US" sz="2100" b="1"/>
              <a:t>로 나눔</a:t>
            </a:r>
            <a:endParaRPr lang="ko-KR" altLang="en-US" sz="2100" b="1"/>
          </a:p>
          <a:p>
            <a:pPr algn="ctr">
              <a:defRPr/>
            </a:pPr>
            <a:r>
              <a:rPr lang="en-US" altLang="ko-KR" sz="2100" b="1"/>
              <a:t>- </a:t>
            </a:r>
            <a:r>
              <a:rPr lang="ko-KR" altLang="en-US" sz="2100" b="1"/>
              <a:t>각 </a:t>
            </a:r>
            <a:r>
              <a:rPr lang="en-US" altLang="ko-KR" sz="2100" b="1"/>
              <a:t>Round</a:t>
            </a:r>
            <a:r>
              <a:rPr lang="ko-KR" altLang="en-US" sz="2100" b="1"/>
              <a:t>의 </a:t>
            </a:r>
            <a:r>
              <a:rPr lang="en-US" altLang="ko-KR" sz="2100" b="1"/>
              <a:t>Sub-Key</a:t>
            </a:r>
            <a:r>
              <a:rPr lang="ko-KR" altLang="en-US" sz="2100" b="1"/>
              <a:t>는 달라야 한다</a:t>
            </a:r>
            <a:r>
              <a:rPr lang="en-US" altLang="ko-KR" sz="2100" b="1"/>
              <a:t>.</a:t>
            </a:r>
            <a:endParaRPr lang="en-US" altLang="ko-KR" sz="2100" b="1"/>
          </a:p>
        </p:txBody>
      </p:sp>
      <p:sp>
        <p:nvSpPr>
          <p:cNvPr id="19" name=""/>
          <p:cNvSpPr txBox="1"/>
          <p:nvPr/>
        </p:nvSpPr>
        <p:spPr>
          <a:xfrm>
            <a:off x="349250" y="174624"/>
            <a:ext cx="841375" cy="5283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900" b="1"/>
              <a:t>DES</a:t>
            </a:r>
            <a:endParaRPr lang="en-US" altLang="ko-KR" sz="2900" b="1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018" y="1587121"/>
            <a:ext cx="3997165" cy="4476197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624770"/>
            <a:ext cx="5630874" cy="3608458"/>
          </a:xfrm>
          <a:prstGeom prst="rect">
            <a:avLst/>
          </a:prstGeom>
        </p:spPr>
      </p:pic>
      <p:cxnSp>
        <p:nvCxnSpPr>
          <p:cNvPr id="40" name=""/>
          <p:cNvCxnSpPr>
            <a:stCxn id="41" idx="0"/>
          </p:cNvCxnSpPr>
          <p:nvPr/>
        </p:nvCxnSpPr>
        <p:spPr>
          <a:xfrm rot="5400000" flipH="1" flipV="1">
            <a:off x="4189017" y="905160"/>
            <a:ext cx="135498" cy="3810000"/>
          </a:xfrm>
          <a:prstGeom prst="bentConnector2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/>
          <p:cNvSpPr/>
          <p:nvPr/>
        </p:nvSpPr>
        <p:spPr>
          <a:xfrm>
            <a:off x="1480910" y="2877911"/>
            <a:ext cx="1741714" cy="38256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500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4494330" y="1384371"/>
            <a:ext cx="2318877" cy="44279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64 bit Block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/>
          <p:nvPr/>
        </p:nvSpPr>
        <p:spPr>
          <a:xfrm>
            <a:off x="2254259" y="2671388"/>
            <a:ext cx="2202089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 = 32 bit Block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/>
          <p:nvPr/>
        </p:nvSpPr>
        <p:spPr>
          <a:xfrm>
            <a:off x="6711742" y="2671388"/>
            <a:ext cx="2202089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 = 32 bit Block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8600862" y="4067264"/>
            <a:ext cx="1290411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sub key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3036670" y="4067264"/>
            <a:ext cx="637267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XOR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5094757" y="3951604"/>
            <a:ext cx="1616983" cy="70133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 = Round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Fountion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1748518" y="619515"/>
            <a:ext cx="8694964" cy="53067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7" name=""/>
          <p:cNvCxnSpPr>
            <a:stCxn id="6" idx="2"/>
            <a:endCxn id="8" idx="0"/>
          </p:cNvCxnSpPr>
          <p:nvPr/>
        </p:nvCxnSpPr>
        <p:spPr>
          <a:xfrm rot="5400000" flipV="1">
            <a:off x="6311165" y="1169767"/>
            <a:ext cx="844218" cy="21590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endCxn id="7" idx="0"/>
          </p:cNvCxnSpPr>
          <p:nvPr/>
        </p:nvCxnSpPr>
        <p:spPr>
          <a:xfrm rot="10800000" flipV="1">
            <a:off x="3355304" y="2249280"/>
            <a:ext cx="2298464" cy="422108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7" idx="2"/>
            <a:endCxn id="14" idx="0"/>
          </p:cNvCxnSpPr>
          <p:nvPr/>
        </p:nvCxnSpPr>
        <p:spPr>
          <a:xfrm rot="16200000" flipH="1" flipV="1">
            <a:off x="2892373" y="3604333"/>
            <a:ext cx="925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5" idx="1"/>
            <a:endCxn id="14" idx="3"/>
          </p:cNvCxnSpPr>
          <p:nvPr/>
        </p:nvCxnSpPr>
        <p:spPr>
          <a:xfrm rot="10800000">
            <a:off x="3673937" y="4302272"/>
            <a:ext cx="142081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6711740" y="5101407"/>
            <a:ext cx="2202089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 = 32 bit Block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"/>
          <p:cNvSpPr/>
          <p:nvPr/>
        </p:nvSpPr>
        <p:spPr>
          <a:xfrm>
            <a:off x="2254259" y="5101407"/>
            <a:ext cx="2202089" cy="47001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b2b2b2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L XOR R = 32 bit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4" name=""/>
          <p:cNvCxnSpPr>
            <a:stCxn id="14" idx="2"/>
            <a:endCxn id="23" idx="0"/>
          </p:cNvCxnSpPr>
          <p:nvPr/>
        </p:nvCxnSpPr>
        <p:spPr>
          <a:xfrm rot="16200000" flipH="1">
            <a:off x="3073239" y="4819342"/>
            <a:ext cx="56412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8" idx="2"/>
            <a:endCxn id="22" idx="0"/>
          </p:cNvCxnSpPr>
          <p:nvPr/>
        </p:nvCxnSpPr>
        <p:spPr>
          <a:xfrm rot="16200000" flipH="1" flipV="1">
            <a:off x="6832783" y="4121403"/>
            <a:ext cx="1960005" cy="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8" idx="1"/>
            <a:endCxn id="15" idx="0"/>
          </p:cNvCxnSpPr>
          <p:nvPr/>
        </p:nvCxnSpPr>
        <p:spPr>
          <a:xfrm flipH="1">
            <a:off x="5903249" y="2906395"/>
            <a:ext cx="808493" cy="1045208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9" idx="1"/>
            <a:endCxn id="15" idx="3"/>
          </p:cNvCxnSpPr>
          <p:nvPr/>
        </p:nvCxnSpPr>
        <p:spPr>
          <a:xfrm rot="10800000" flipV="1">
            <a:off x="6711740" y="4302272"/>
            <a:ext cx="188912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4504536" y="619514"/>
            <a:ext cx="2469124" cy="5151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800" b="1">
                <a:solidFill>
                  <a:schemeClr val="accent2"/>
                </a:solidFill>
              </a:rPr>
              <a:t>각 </a:t>
            </a:r>
            <a:r>
              <a:rPr lang="en-US" altLang="ko-KR" sz="2800" b="1">
                <a:solidFill>
                  <a:schemeClr val="accent2"/>
                </a:solidFill>
              </a:rPr>
              <a:t>ROUND</a:t>
            </a:r>
            <a:endParaRPr lang="en-US" altLang="ko-KR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5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87374" y="1236614"/>
            <a:ext cx="5746750" cy="9063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계속해서 돌고 돈다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 L -&gt; R, R -&gt; L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로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쇄도 효과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가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조금만 바뀌어도 </a:t>
            </a:r>
            <a:r>
              <a:rPr xmlns:mc="http://schemas.openxmlformats.org/markup-compatibility/2006" xmlns:hp="http://schemas.haansoft.com/office/presentation/8.0" kumimoji="0" lang="en-US" altLang="ko-KR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는 크게 바뀜</a:t>
            </a:r>
            <a:endPara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349250" y="174624"/>
            <a:ext cx="3222624" cy="5283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Feistel</a:t>
            </a:r>
            <a:endParaRPr xmlns:mc="http://schemas.openxmlformats.org/markup-compatibility/2006" xmlns:hp="http://schemas.haansoft.com/office/presentation/8.0" kumimoji="0" lang="en-US" altLang="ko-KR" sz="29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09416" y="702945"/>
            <a:ext cx="3788511" cy="2879995"/>
          </a:xfrm>
          <a:prstGeom prst="rect">
            <a:avLst/>
          </a:prstGeom>
        </p:spPr>
      </p:pic>
      <p:pic>
        <p:nvPicPr>
          <p:cNvPr id="55" name=""/>
          <p:cNvPicPr>
            <a:picLocks noChangeAspect="1"/>
          </p:cNvPicPr>
          <p:nvPr/>
        </p:nvPicPr>
        <p:blipFill rotWithShape="1">
          <a:blip r:embed="rId3"/>
          <a:srcRect t="3720"/>
          <a:stretch>
            <a:fillRect/>
          </a:stretch>
        </p:blipFill>
        <p:spPr>
          <a:xfrm>
            <a:off x="7609416" y="3582940"/>
            <a:ext cx="4024992" cy="2195011"/>
          </a:xfrm>
          <a:prstGeom prst="rect">
            <a:avLst/>
          </a:prstGeom>
        </p:spPr>
      </p:pic>
      <p:sp>
        <p:nvSpPr>
          <p:cNvPr id="56" name=""/>
          <p:cNvSpPr/>
          <p:nvPr/>
        </p:nvSpPr>
        <p:spPr>
          <a:xfrm>
            <a:off x="587374" y="3185342"/>
            <a:ext cx="1144587" cy="4873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S-box </a:t>
            </a:r>
            <a:endParaRPr lang="en-US" altLang="ko-KR"/>
          </a:p>
        </p:txBody>
      </p:sp>
      <p:sp>
        <p:nvSpPr>
          <p:cNvPr id="57" name=""/>
          <p:cNvSpPr txBox="1"/>
          <p:nvPr/>
        </p:nvSpPr>
        <p:spPr>
          <a:xfrm>
            <a:off x="1960561" y="3248977"/>
            <a:ext cx="3115205" cy="10925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substitution function</a:t>
            </a:r>
            <a:r>
              <a:rPr lang="ko-KR" altLang="en-US"/>
              <a:t>  </a:t>
            </a:r>
            <a:endParaRPr lang="ko-KR" altLang="en-US"/>
          </a:p>
          <a:p>
            <a:pPr>
              <a:defRPr/>
            </a:pPr>
            <a:r>
              <a:rPr lang="en-US" altLang="ko-KR" sz="1200"/>
              <a:t>F</a:t>
            </a:r>
            <a:r>
              <a:rPr lang="ko-KR" altLang="en-US" sz="1200"/>
              <a:t>에서 내부에서 일어나는 함수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DES</a:t>
            </a:r>
            <a:r>
              <a:rPr lang="ko-KR" altLang="en-US" sz="1200"/>
              <a:t>가 안전하다는 것은 </a:t>
            </a:r>
            <a:r>
              <a:rPr lang="en-US" altLang="ko-KR" sz="1200"/>
              <a:t>S-box</a:t>
            </a:r>
            <a:r>
              <a:rPr lang="ko-KR" altLang="en-US" sz="1200"/>
              <a:t>가 안전하다는 것과 동일</a:t>
            </a:r>
            <a:endParaRPr lang="ko-KR" altLang="en-US" sz="1200"/>
          </a:p>
        </p:txBody>
      </p:sp>
      <p:sp>
        <p:nvSpPr>
          <p:cNvPr id="60" name=""/>
          <p:cNvSpPr txBox="1"/>
          <p:nvPr/>
        </p:nvSpPr>
        <p:spPr>
          <a:xfrm>
            <a:off x="1571175" y="4450270"/>
            <a:ext cx="3115205" cy="1558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/>
              <a:t>input = 6bit</a:t>
            </a:r>
            <a:r>
              <a:rPr lang="ko-KR" altLang="en-US" sz="1200"/>
              <a:t> 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output = 4bit </a:t>
            </a:r>
            <a:endParaRPr lang="en-US" altLang="ko-KR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r = 6bit</a:t>
            </a:r>
            <a:r>
              <a:rPr lang="ko-KR" altLang="en-US" sz="1200"/>
              <a:t>에서 처음 끝을 합친 것 </a:t>
            </a:r>
            <a:endParaRPr lang="ko-KR" altLang="en-US" sz="1200"/>
          </a:p>
          <a:p>
            <a:pPr>
              <a:defRPr/>
            </a:pPr>
            <a:r>
              <a:rPr lang="en-US" altLang="ko-KR" sz="1200"/>
              <a:t>c = 6bit</a:t>
            </a:r>
            <a:r>
              <a:rPr lang="ko-KR" altLang="en-US" sz="1200"/>
              <a:t>에서 가운데 </a:t>
            </a:r>
            <a:r>
              <a:rPr lang="en-US" altLang="ko-KR" sz="1200"/>
              <a:t>4bit</a:t>
            </a:r>
            <a:endParaRPr lang="en-US" altLang="ko-KR" sz="1200"/>
          </a:p>
          <a:p>
            <a:pPr>
              <a:defRPr/>
            </a:pPr>
            <a:endParaRPr lang="en-US" altLang="ko-KR" sz="1200"/>
          </a:p>
          <a:p>
            <a:pPr>
              <a:defRPr/>
            </a:pPr>
            <a:r>
              <a:rPr lang="en-US" altLang="ko-KR" sz="1200"/>
              <a:t>110011 </a:t>
            </a:r>
            <a:r>
              <a:rPr lang="ko-KR" altLang="en-US" sz="1200"/>
              <a:t>이면 </a:t>
            </a:r>
            <a:r>
              <a:rPr lang="en-US" altLang="ko-KR" sz="1200"/>
              <a:t>r = 11, c = 1001 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r,c = 3, 9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37753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396874" y="289742"/>
            <a:ext cx="1144587" cy="487315"/>
          </a:xfrm>
          <a:prstGeom prst="rect">
            <a:avLst/>
          </a:prstGeom>
          <a:gradFill rotWithShape="1">
            <a:gsLst>
              <a:gs pos="0">
                <a:srgbClr val="ffff7b">
                  <a:alpha val="100000"/>
                </a:srgbClr>
              </a:gs>
              <a:gs pos="35000">
                <a:srgbClr val="ffffa3">
                  <a:alpha val="100000"/>
                </a:srgbClr>
              </a:gs>
              <a:gs pos="100000">
                <a:srgbClr val="ffff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db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S-box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" name=""/>
          <p:cNvSpPr/>
          <p:nvPr/>
        </p:nvSpPr>
        <p:spPr>
          <a:xfrm>
            <a:off x="833437" y="1756592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/>
          <p:nvPr/>
        </p:nvSpPr>
        <p:spPr>
          <a:xfrm>
            <a:off x="1978024" y="1756592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/>
          <p:nvPr/>
        </p:nvSpPr>
        <p:spPr>
          <a:xfrm>
            <a:off x="1177925" y="2699641"/>
            <a:ext cx="455610" cy="40957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1125736" y="2668684"/>
            <a:ext cx="559989" cy="471487"/>
          </a:xfrm>
          <a:prstGeom prst="mathPlus">
            <a:avLst>
              <a:gd name="adj1" fmla="val 2352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11" name=""/>
          <p:cNvCxnSpPr>
            <a:stCxn id="7" idx="2"/>
            <a:endCxn id="13" idx="0"/>
          </p:cNvCxnSpPr>
          <p:nvPr/>
        </p:nvCxnSpPr>
        <p:spPr>
          <a:xfrm rot="16200000" flipH="1" flipV="1">
            <a:off x="784082" y="2865557"/>
            <a:ext cx="1243298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8" idx="2"/>
            <a:endCxn id="14" idx="0"/>
          </p:cNvCxnSpPr>
          <p:nvPr/>
        </p:nvCxnSpPr>
        <p:spPr>
          <a:xfrm rot="16200000" flipH="1" flipV="1">
            <a:off x="1928668" y="2865556"/>
            <a:ext cx="124329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833437" y="3487207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"/>
          <p:cNvSpPr/>
          <p:nvPr/>
        </p:nvSpPr>
        <p:spPr>
          <a:xfrm>
            <a:off x="1978024" y="3487207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/>
          <p:nvPr/>
        </p:nvSpPr>
        <p:spPr>
          <a:xfrm>
            <a:off x="3399702" y="2621899"/>
            <a:ext cx="876155" cy="487315"/>
          </a:xfrm>
          <a:prstGeom prst="rect">
            <a:avLst/>
          </a:prstGeom>
          <a:gradFill rotWithShape="1">
            <a:gsLst>
              <a:gs pos="0">
                <a:srgbClr val="ffff7b">
                  <a:alpha val="100000"/>
                </a:srgbClr>
              </a:gs>
              <a:gs pos="35000">
                <a:srgbClr val="ffffa3">
                  <a:alpha val="100000"/>
                </a:srgbClr>
              </a:gs>
              <a:gs pos="100000">
                <a:srgbClr val="ffff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db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S-box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/>
          <p:nvPr/>
        </p:nvSpPr>
        <p:spPr>
          <a:xfrm>
            <a:off x="4180607" y="1853047"/>
            <a:ext cx="876155" cy="243657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sub-key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"/>
          <p:cNvCxnSpPr>
            <a:stCxn id="8" idx="3"/>
            <a:endCxn id="15" idx="0"/>
          </p:cNvCxnSpPr>
          <p:nvPr/>
        </p:nvCxnSpPr>
        <p:spPr>
          <a:xfrm>
            <a:off x="3122611" y="2000250"/>
            <a:ext cx="715168" cy="6216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>
            <a:stCxn id="16" idx="2"/>
            <a:endCxn id="15" idx="0"/>
          </p:cNvCxnSpPr>
          <p:nvPr/>
        </p:nvCxnSpPr>
        <p:spPr>
          <a:xfrm rot="10800000" flipV="1">
            <a:off x="3837779" y="2096704"/>
            <a:ext cx="780904" cy="525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stCxn id="15" idx="1"/>
            <a:endCxn id="10" idx="0"/>
          </p:cNvCxnSpPr>
          <p:nvPr/>
        </p:nvCxnSpPr>
        <p:spPr>
          <a:xfrm rot="10800000" flipV="1">
            <a:off x="1611499" y="2865558"/>
            <a:ext cx="1788204" cy="38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/>
          <p:nvPr/>
        </p:nvSpPr>
        <p:spPr>
          <a:xfrm>
            <a:off x="833439" y="4730930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1" name=""/>
          <p:cNvSpPr/>
          <p:nvPr/>
        </p:nvSpPr>
        <p:spPr>
          <a:xfrm>
            <a:off x="1978026" y="4730930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2" name=""/>
          <p:cNvCxnSpPr>
            <a:stCxn id="13" idx="2"/>
            <a:endCxn id="21" idx="0"/>
          </p:cNvCxnSpPr>
          <p:nvPr/>
        </p:nvCxnSpPr>
        <p:spPr>
          <a:xfrm>
            <a:off x="1405730" y="3974524"/>
            <a:ext cx="1144589" cy="75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14" idx="2"/>
            <a:endCxn id="20" idx="0"/>
          </p:cNvCxnSpPr>
          <p:nvPr/>
        </p:nvCxnSpPr>
        <p:spPr>
          <a:xfrm rot="10800000" flipV="1">
            <a:off x="1405732" y="3974522"/>
            <a:ext cx="1144585" cy="75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01303" y="5818910"/>
            <a:ext cx="2153446" cy="3609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DES</a:t>
            </a:r>
            <a:r>
              <a:rPr lang="ko-KR" altLang="en-US" b="1"/>
              <a:t> </a:t>
            </a:r>
            <a:r>
              <a:rPr lang="en-US" altLang="ko-KR" b="1"/>
              <a:t>Encryption</a:t>
            </a:r>
            <a:endParaRPr lang="en-US" altLang="ko-KR" b="1"/>
          </a:p>
        </p:txBody>
      </p:sp>
      <p:sp>
        <p:nvSpPr>
          <p:cNvPr id="25" name=""/>
          <p:cNvSpPr/>
          <p:nvPr/>
        </p:nvSpPr>
        <p:spPr>
          <a:xfrm>
            <a:off x="6555658" y="4730930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6" name=""/>
          <p:cNvSpPr/>
          <p:nvPr/>
        </p:nvSpPr>
        <p:spPr>
          <a:xfrm>
            <a:off x="7700246" y="4730930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43" name=""/>
          <p:cNvGrpSpPr/>
          <p:nvPr/>
        </p:nvGrpSpPr>
        <p:grpSpPr>
          <a:xfrm rot="0">
            <a:off x="6847956" y="3881239"/>
            <a:ext cx="559990" cy="471487"/>
            <a:chOff x="9837541" y="4503100"/>
            <a:chExt cx="559990" cy="471487"/>
          </a:xfrm>
        </p:grpSpPr>
        <p:sp>
          <p:nvSpPr>
            <p:cNvPr id="27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  <p:sp>
          <p:nvSpPr>
            <p:cNvPr id="28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/>
            </a:p>
          </p:txBody>
        </p:sp>
      </p:grpSp>
      <p:sp>
        <p:nvSpPr>
          <p:cNvPr id="31" name=""/>
          <p:cNvSpPr/>
          <p:nvPr/>
        </p:nvSpPr>
        <p:spPr>
          <a:xfrm>
            <a:off x="6555655" y="1756594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2" name=""/>
          <p:cNvSpPr/>
          <p:nvPr/>
        </p:nvSpPr>
        <p:spPr>
          <a:xfrm>
            <a:off x="7700242" y="1756594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3" name=""/>
          <p:cNvSpPr/>
          <p:nvPr/>
        </p:nvSpPr>
        <p:spPr>
          <a:xfrm>
            <a:off x="9251929" y="3743795"/>
            <a:ext cx="876155" cy="487315"/>
          </a:xfrm>
          <a:prstGeom prst="rect">
            <a:avLst/>
          </a:prstGeom>
          <a:gradFill rotWithShape="1">
            <a:gsLst>
              <a:gs pos="0">
                <a:srgbClr val="ffff7b">
                  <a:alpha val="100000"/>
                </a:srgbClr>
              </a:gs>
              <a:gs pos="35000">
                <a:srgbClr val="ffffa3">
                  <a:alpha val="100000"/>
                </a:srgbClr>
              </a:gs>
              <a:gs pos="100000">
                <a:srgbClr val="ffff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db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S-box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4" name=""/>
          <p:cNvSpPr/>
          <p:nvPr/>
        </p:nvSpPr>
        <p:spPr>
          <a:xfrm>
            <a:off x="10128084" y="2987387"/>
            <a:ext cx="876155" cy="243657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sub-key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5" name=""/>
          <p:cNvCxnSpPr>
            <a:stCxn id="39" idx="3"/>
            <a:endCxn id="33" idx="0"/>
          </p:cNvCxnSpPr>
          <p:nvPr/>
        </p:nvCxnSpPr>
        <p:spPr>
          <a:xfrm>
            <a:off x="8844832" y="3243974"/>
            <a:ext cx="845175" cy="4998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"/>
          <p:cNvCxnSpPr>
            <a:stCxn id="34" idx="2"/>
            <a:endCxn id="33" idx="0"/>
          </p:cNvCxnSpPr>
          <p:nvPr/>
        </p:nvCxnSpPr>
        <p:spPr>
          <a:xfrm rot="10800000" flipV="1">
            <a:off x="9690006" y="3231044"/>
            <a:ext cx="876155" cy="512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/>
          <p:nvPr/>
        </p:nvSpPr>
        <p:spPr>
          <a:xfrm>
            <a:off x="6555657" y="3000317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L2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"/>
          <p:cNvSpPr/>
          <p:nvPr/>
        </p:nvSpPr>
        <p:spPr>
          <a:xfrm>
            <a:off x="7700244" y="3000317"/>
            <a:ext cx="1144587" cy="487315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0" name=""/>
          <p:cNvCxnSpPr>
            <a:stCxn id="31" idx="2"/>
            <a:endCxn id="39" idx="0"/>
          </p:cNvCxnSpPr>
          <p:nvPr/>
        </p:nvCxnSpPr>
        <p:spPr>
          <a:xfrm>
            <a:off x="7127949" y="2243910"/>
            <a:ext cx="1144589" cy="75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32" idx="2"/>
            <a:endCxn id="38" idx="0"/>
          </p:cNvCxnSpPr>
          <p:nvPr/>
        </p:nvCxnSpPr>
        <p:spPr>
          <a:xfrm rot="10800000" flipV="1">
            <a:off x="7127951" y="2243909"/>
            <a:ext cx="1144585" cy="756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6555655" y="5818910"/>
            <a:ext cx="2153446" cy="3609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DES decryption</a:t>
            </a:r>
            <a:endParaRPr lang="en-US" altLang="ko-KR" b="1"/>
          </a:p>
        </p:txBody>
      </p:sp>
      <p:cxnSp>
        <p:nvCxnSpPr>
          <p:cNvPr id="44" name=""/>
          <p:cNvCxnSpPr>
            <a:stCxn id="38" idx="2"/>
            <a:endCxn id="25" idx="0"/>
          </p:cNvCxnSpPr>
          <p:nvPr/>
        </p:nvCxnSpPr>
        <p:spPr>
          <a:xfrm rot="16200000" flipH="1" flipV="1">
            <a:off x="6506305" y="4109278"/>
            <a:ext cx="1243297" cy="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9" idx="2"/>
            <a:endCxn id="26" idx="0"/>
          </p:cNvCxnSpPr>
          <p:nvPr/>
        </p:nvCxnSpPr>
        <p:spPr>
          <a:xfrm rot="16200000" flipH="1" flipV="1">
            <a:off x="7650893" y="4109280"/>
            <a:ext cx="1243296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3" idx="1"/>
            <a:endCxn id="28" idx="0"/>
          </p:cNvCxnSpPr>
          <p:nvPr/>
        </p:nvCxnSpPr>
        <p:spPr>
          <a:xfrm rot="10800000" flipV="1">
            <a:off x="7333719" y="3987453"/>
            <a:ext cx="1918210" cy="129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18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99433" y="648261"/>
            <a:ext cx="7868897" cy="36170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900" b="1"/>
              <a:t>비밀키 </a:t>
            </a:r>
            <a:r>
              <a:rPr lang="en-US" altLang="ko-KR" sz="2900" b="1"/>
              <a:t>: </a:t>
            </a:r>
            <a:r>
              <a:rPr lang="ko-KR" altLang="en-US" sz="2900" b="1"/>
              <a:t>비밀키 암호 시스템에서 사용되는 키</a:t>
            </a:r>
            <a:endParaRPr lang="ko-KR" altLang="en-US" sz="2900" b="1"/>
          </a:p>
          <a:p>
            <a:pPr>
              <a:defRPr/>
            </a:pPr>
            <a:endParaRPr lang="ko-KR" altLang="en-US" sz="2900" b="1"/>
          </a:p>
          <a:p>
            <a:pPr>
              <a:defRPr/>
            </a:pPr>
            <a:r>
              <a:rPr lang="ko-KR" altLang="en-US" sz="2900" b="1"/>
              <a:t>개인키 </a:t>
            </a:r>
            <a:r>
              <a:rPr lang="en-US" altLang="ko-KR" sz="2900" b="1"/>
              <a:t>: </a:t>
            </a:r>
            <a:r>
              <a:rPr lang="ko-KR" altLang="en-US" sz="2900" b="1"/>
              <a:t>공개키 암호 방식에서 사용되는 비밀키</a:t>
            </a:r>
            <a:endParaRPr lang="ko-KR" altLang="en-US" sz="2900" b="1"/>
          </a:p>
          <a:p>
            <a:pPr>
              <a:defRPr/>
            </a:pPr>
            <a:r>
              <a:rPr lang="ko-KR" altLang="en-US" sz="2900" b="1"/>
              <a:t>공개키 </a:t>
            </a:r>
            <a:r>
              <a:rPr lang="en-US" altLang="ko-KR" sz="2900" b="1"/>
              <a:t>: </a:t>
            </a:r>
            <a:r>
              <a:rPr lang="ko-KR" altLang="en-US" sz="2900" b="1"/>
              <a:t>모든 사람들에게 공개되는 키</a:t>
            </a:r>
            <a:endParaRPr lang="ko-KR" altLang="en-US" sz="2900" b="1"/>
          </a:p>
          <a:p>
            <a:pPr>
              <a:defRPr/>
            </a:pPr>
            <a:endParaRPr lang="ko-KR" altLang="en-US" sz="2900" b="1"/>
          </a:p>
          <a:p>
            <a:pPr>
              <a:defRPr/>
            </a:pPr>
            <a:endParaRPr lang="ko-KR" altLang="en-US" sz="2900" b="1"/>
          </a:p>
          <a:p>
            <a:pPr>
              <a:defRPr/>
            </a:pPr>
            <a:r>
              <a:rPr lang="ko-KR" altLang="en-US" sz="2900" b="1"/>
              <a:t>서명 </a:t>
            </a:r>
            <a:r>
              <a:rPr lang="en-US" altLang="ko-KR" sz="2900" b="1"/>
              <a:t>: </a:t>
            </a:r>
            <a:r>
              <a:rPr lang="ko-KR" altLang="en-US" sz="2900" b="1"/>
              <a:t>인증서 내부에 있는 도장 같은 것 </a:t>
            </a:r>
            <a:endParaRPr lang="ko-KR" altLang="en-US" sz="2900" b="1"/>
          </a:p>
          <a:p>
            <a:pPr>
              <a:defRPr/>
            </a:pPr>
            <a:r>
              <a:rPr lang="ko-KR" altLang="en-US" sz="2900" b="1"/>
              <a:t>인증서 </a:t>
            </a:r>
            <a:r>
              <a:rPr lang="en-US" altLang="ko-KR" sz="2900" b="1"/>
              <a:t>Certificate</a:t>
            </a:r>
            <a:endParaRPr lang="en-US" altLang="ko-KR" sz="2900" b="1"/>
          </a:p>
        </p:txBody>
      </p:sp>
      <p:sp>
        <p:nvSpPr>
          <p:cNvPr id="6" name=""/>
          <p:cNvSpPr txBox="1"/>
          <p:nvPr/>
        </p:nvSpPr>
        <p:spPr>
          <a:xfrm>
            <a:off x="0" y="0"/>
            <a:ext cx="1398867" cy="4457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400" b="1"/>
              <a:t>용어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178363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396874" y="289742"/>
            <a:ext cx="1144587" cy="487315"/>
          </a:xfrm>
          <a:prstGeom prst="rect">
            <a:avLst/>
          </a:prstGeom>
          <a:gradFill rotWithShape="1">
            <a:gsLst>
              <a:gs pos="0">
                <a:srgbClr val="ffff7b">
                  <a:alpha val="100000"/>
                </a:srgbClr>
              </a:gs>
              <a:gs pos="35000">
                <a:srgbClr val="ffffa3">
                  <a:alpha val="100000"/>
                </a:srgbClr>
              </a:gs>
              <a:gs pos="100000">
                <a:srgbClr val="ffff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db00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S-box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"/>
          <p:cNvSpPr/>
          <p:nvPr/>
        </p:nvSpPr>
        <p:spPr>
          <a:xfrm>
            <a:off x="2730500" y="777058"/>
            <a:ext cx="1926166" cy="3545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R = 32bit</a:t>
            </a:r>
            <a:endParaRPr lang="en-US" altLang="ko-KR"/>
          </a:p>
        </p:txBody>
      </p:sp>
      <p:sp>
        <p:nvSpPr>
          <p:cNvPr id="48" name=""/>
          <p:cNvSpPr/>
          <p:nvPr/>
        </p:nvSpPr>
        <p:spPr>
          <a:xfrm>
            <a:off x="3434292" y="1634308"/>
            <a:ext cx="518583" cy="508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300"/>
              <a:t>E</a:t>
            </a:r>
            <a:endParaRPr lang="en-US" altLang="ko-KR" sz="2300"/>
          </a:p>
        </p:txBody>
      </p:sp>
      <p:cxnSp>
        <p:nvCxnSpPr>
          <p:cNvPr id="49" name=""/>
          <p:cNvCxnSpPr>
            <a:endCxn id="48" idx="2"/>
          </p:cNvCxnSpPr>
          <p:nvPr/>
        </p:nvCxnSpPr>
        <p:spPr>
          <a:xfrm>
            <a:off x="1947333" y="1634308"/>
            <a:ext cx="1486959" cy="25400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/>
          <p:cNvSpPr txBox="1"/>
          <p:nvPr/>
        </p:nvSpPr>
        <p:spPr>
          <a:xfrm>
            <a:off x="1052378" y="1451639"/>
            <a:ext cx="978166" cy="36533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bit </a:t>
            </a:r>
            <a:r>
              <a:rPr lang="ko-KR" altLang="en-US"/>
              <a:t>확장</a:t>
            </a:r>
            <a:endParaRPr lang="ko-KR" altLang="en-US"/>
          </a:p>
        </p:txBody>
      </p:sp>
      <p:cxnSp>
        <p:nvCxnSpPr>
          <p:cNvPr id="51" name=""/>
          <p:cNvCxnSpPr>
            <a:stCxn id="47" idx="2"/>
            <a:endCxn id="48" idx="0"/>
          </p:cNvCxnSpPr>
          <p:nvPr/>
        </p:nvCxnSpPr>
        <p:spPr>
          <a:xfrm rot="16200000" flipH="1">
            <a:off x="3442229" y="1382953"/>
            <a:ext cx="502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/>
          <p:cNvSpPr/>
          <p:nvPr/>
        </p:nvSpPr>
        <p:spPr>
          <a:xfrm>
            <a:off x="2730500" y="2626495"/>
            <a:ext cx="1926166" cy="3545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48bit</a:t>
            </a:r>
            <a:endParaRPr lang="en-US" altLang="ko-KR"/>
          </a:p>
        </p:txBody>
      </p:sp>
      <p:cxnSp>
        <p:nvCxnSpPr>
          <p:cNvPr id="53" name=""/>
          <p:cNvCxnSpPr>
            <a:stCxn id="48" idx="4"/>
            <a:endCxn id="52" idx="0"/>
          </p:cNvCxnSpPr>
          <p:nvPr/>
        </p:nvCxnSpPr>
        <p:spPr>
          <a:xfrm rot="16200000" flipH="1" flipV="1">
            <a:off x="3451490" y="2384402"/>
            <a:ext cx="484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/>
          <p:nvPr/>
        </p:nvSpPr>
        <p:spPr>
          <a:xfrm>
            <a:off x="4948851" y="2626495"/>
            <a:ext cx="1926166" cy="3545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K1 = 48bit</a:t>
            </a:r>
            <a:endParaRPr lang="en-US" altLang="ko-KR"/>
          </a:p>
        </p:txBody>
      </p:sp>
      <p:grpSp>
        <p:nvGrpSpPr>
          <p:cNvPr id="55" name=""/>
          <p:cNvGrpSpPr/>
          <p:nvPr/>
        </p:nvGrpSpPr>
        <p:grpSpPr>
          <a:xfrm rot="0">
            <a:off x="4530205" y="3319506"/>
            <a:ext cx="559990" cy="471487"/>
            <a:chOff x="9837541" y="4503100"/>
            <a:chExt cx="559990" cy="471487"/>
          </a:xfrm>
        </p:grpSpPr>
        <p:sp>
          <p:nvSpPr>
            <p:cNvPr id="56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58" name=""/>
          <p:cNvCxnSpPr>
            <a:stCxn id="52" idx="2"/>
            <a:endCxn id="57" idx="2"/>
          </p:cNvCxnSpPr>
          <p:nvPr/>
        </p:nvCxnSpPr>
        <p:spPr>
          <a:xfrm rot="5400000" flipV="1">
            <a:off x="3861902" y="2812720"/>
            <a:ext cx="574212" cy="910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"/>
          <p:cNvCxnSpPr>
            <a:stCxn id="54" idx="2"/>
            <a:endCxn id="57" idx="0"/>
          </p:cNvCxnSpPr>
          <p:nvPr/>
        </p:nvCxnSpPr>
        <p:spPr>
          <a:xfrm rot="5400000">
            <a:off x="5176846" y="2820160"/>
            <a:ext cx="574212" cy="8959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"/>
          <p:cNvSpPr/>
          <p:nvPr/>
        </p:nvSpPr>
        <p:spPr>
          <a:xfrm>
            <a:off x="3885681" y="4280226"/>
            <a:ext cx="518582" cy="444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s1</a:t>
            </a:r>
            <a:endParaRPr lang="en-US" altLang="ko-KR" sz="1500"/>
          </a:p>
        </p:txBody>
      </p:sp>
      <p:sp>
        <p:nvSpPr>
          <p:cNvPr id="75" name=""/>
          <p:cNvSpPr/>
          <p:nvPr/>
        </p:nvSpPr>
        <p:spPr>
          <a:xfrm>
            <a:off x="5140949" y="4280226"/>
            <a:ext cx="518582" cy="4445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1500"/>
              <a:t>s8</a:t>
            </a:r>
            <a:endParaRPr lang="en-US" altLang="ko-KR" sz="1500"/>
          </a:p>
        </p:txBody>
      </p:sp>
      <p:sp>
        <p:nvSpPr>
          <p:cNvPr id="76" name=""/>
          <p:cNvSpPr txBox="1"/>
          <p:nvPr/>
        </p:nvSpPr>
        <p:spPr>
          <a:xfrm>
            <a:off x="4530205" y="4280226"/>
            <a:ext cx="514350" cy="4192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. . .</a:t>
            </a:r>
            <a:endParaRPr lang="en-US" altLang="ko-KR" sz="2200" b="1"/>
          </a:p>
        </p:txBody>
      </p:sp>
      <p:sp>
        <p:nvSpPr>
          <p:cNvPr id="77" name=""/>
          <p:cNvSpPr/>
          <p:nvPr/>
        </p:nvSpPr>
        <p:spPr>
          <a:xfrm>
            <a:off x="3742806" y="4187135"/>
            <a:ext cx="2101933" cy="630682"/>
          </a:xfrm>
          <a:prstGeom prst="rect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79" name=""/>
          <p:cNvCxnSpPr>
            <a:stCxn id="57" idx="1"/>
            <a:endCxn id="77" idx="0"/>
          </p:cNvCxnSpPr>
          <p:nvPr/>
        </p:nvCxnSpPr>
        <p:spPr>
          <a:xfrm rot="5400000">
            <a:off x="4572668" y="3949603"/>
            <a:ext cx="458637" cy="16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"/>
          <p:cNvCxnSpPr>
            <a:endCxn id="83" idx="0"/>
          </p:cNvCxnSpPr>
          <p:nvPr/>
        </p:nvCxnSpPr>
        <p:spPr>
          <a:xfrm rot="5400000">
            <a:off x="4527139" y="5092664"/>
            <a:ext cx="557911" cy="82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"/>
          <p:cNvSpPr txBox="1"/>
          <p:nvPr/>
        </p:nvSpPr>
        <p:spPr>
          <a:xfrm>
            <a:off x="6332093" y="4470725"/>
            <a:ext cx="4669282" cy="9050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s-box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input = 6bit &lt;-- 48/8, 48bit</a:t>
            </a:r>
            <a:r>
              <a:rPr lang="ko-KR" altLang="en-US"/>
              <a:t>를 </a:t>
            </a:r>
            <a:r>
              <a:rPr lang="en-US" altLang="ko-KR"/>
              <a:t>8</a:t>
            </a:r>
            <a:r>
              <a:rPr lang="ko-KR" altLang="en-US"/>
              <a:t>개의 내부</a:t>
            </a:r>
            <a:r>
              <a:rPr lang="en-US" altLang="ko-KR"/>
              <a:t> box</a:t>
            </a:r>
            <a:endParaRPr lang="en-US" altLang="ko-KR"/>
          </a:p>
          <a:p>
            <a:pPr>
              <a:defRPr/>
            </a:pPr>
            <a:r>
              <a:rPr lang="en-US" altLang="ko-KR"/>
              <a:t>output = 4bit &lt;-- 4 x 8, 32bit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만들어서 출력</a:t>
            </a:r>
            <a:endParaRPr lang="ko-KR" altLang="en-US"/>
          </a:p>
        </p:txBody>
      </p:sp>
      <p:sp>
        <p:nvSpPr>
          <p:cNvPr id="83" name=""/>
          <p:cNvSpPr/>
          <p:nvPr/>
        </p:nvSpPr>
        <p:spPr>
          <a:xfrm>
            <a:off x="4542696" y="5375727"/>
            <a:ext cx="518583" cy="508000"/>
          </a:xfrm>
          <a:prstGeom prst="ellipse">
            <a:avLst/>
          </a:prstGeom>
          <a:ln>
            <a:headEnd w="med" len="med"/>
            <a:tailEnd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endParaRPr xmlns:mc="http://schemas.openxmlformats.org/markup-compatibility/2006" xmlns:hp="http://schemas.haansoft.com/office/presentation/8.0" kumimoji="0" lang="en-US" altLang="ko-KR" sz="23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4" name=""/>
          <p:cNvCxnSpPr>
            <a:endCxn id="83" idx="2"/>
          </p:cNvCxnSpPr>
          <p:nvPr/>
        </p:nvCxnSpPr>
        <p:spPr>
          <a:xfrm>
            <a:off x="2690813" y="5439227"/>
            <a:ext cx="1851883" cy="190500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"/>
          <p:cNvSpPr txBox="1"/>
          <p:nvPr/>
        </p:nvSpPr>
        <p:spPr>
          <a:xfrm>
            <a:off x="1541461" y="5177226"/>
            <a:ext cx="1351758" cy="82161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600"/>
              <a:t>위치 변경</a:t>
            </a:r>
            <a:endParaRPr lang="ko-KR" altLang="en-US" sz="1600"/>
          </a:p>
          <a:p>
            <a:pPr algn="ctr">
              <a:defRPr/>
            </a:pPr>
            <a:r>
              <a:rPr lang="en-US" altLang="ko-KR" sz="1600"/>
              <a:t>permutaion</a:t>
            </a:r>
            <a:endParaRPr lang="ko-KR" altLang="en-US" sz="1600"/>
          </a:p>
          <a:p>
            <a:pPr algn="ctr">
              <a:defRPr/>
            </a:pPr>
            <a:r>
              <a:rPr lang="en-US" altLang="ko-KR" sz="1600"/>
              <a:t>p-box</a:t>
            </a:r>
            <a:r>
              <a:rPr lang="ko-KR" altLang="en-US" sz="1600"/>
              <a:t> </a:t>
            </a:r>
            <a:endParaRPr lang="ko-KR" altLang="en-US" sz="1600"/>
          </a:p>
        </p:txBody>
      </p:sp>
      <p:cxnSp>
        <p:nvCxnSpPr>
          <p:cNvPr id="86" name=""/>
          <p:cNvCxnSpPr>
            <a:stCxn id="82" idx="1"/>
            <a:endCxn id="77" idx="3"/>
          </p:cNvCxnSpPr>
          <p:nvPr/>
        </p:nvCxnSpPr>
        <p:spPr>
          <a:xfrm rot="10800000">
            <a:off x="5844740" y="4502476"/>
            <a:ext cx="487353" cy="420749"/>
          </a:xfrm>
          <a:prstGeom prst="straightConnector1">
            <a:avLst/>
          </a:prstGeom>
          <a:ln>
            <a:solidFill>
              <a:schemeClr val="accent1">
                <a:satMod val="10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4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AES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61"/>
            <a:ext cx="7025830" cy="2139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DES</a:t>
            </a:r>
            <a:r>
              <a:rPr lang="ko-KR" altLang="en-US" sz="2700"/>
              <a:t>와 동일하게 반복됨 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feistel </a:t>
            </a:r>
            <a:r>
              <a:rPr lang="ko-KR" altLang="en-US" sz="2700"/>
              <a:t>암호가 아님</a:t>
            </a:r>
            <a:endParaRPr lang="ko-KR" altLang="en-US" sz="2700"/>
          </a:p>
          <a:p>
            <a:pPr>
              <a:defRPr/>
            </a:pP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128, 192, 256 bit support 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- Rijndael =&gt;</a:t>
            </a:r>
            <a:r>
              <a:rPr lang="ko-KR" altLang="en-US" sz="2700"/>
              <a:t> 라인델 </a:t>
            </a:r>
            <a:r>
              <a:rPr lang="en-US" altLang="ko-KR" sz="2700"/>
              <a:t>128bit 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3294522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4"/>
            <a:ext cx="1603375" cy="493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3DES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61"/>
            <a:ext cx="7025830" cy="2139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1) DES</a:t>
            </a:r>
            <a:r>
              <a:rPr lang="ko-KR" altLang="en-US" sz="2700"/>
              <a:t>를 </a:t>
            </a:r>
            <a:r>
              <a:rPr lang="en-US" altLang="ko-KR" sz="2700"/>
              <a:t>3</a:t>
            </a:r>
            <a:r>
              <a:rPr lang="ko-KR" altLang="en-US" sz="2700"/>
              <a:t>번 사용 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2)</a:t>
            </a:r>
            <a:r>
              <a:rPr lang="ko-KR" altLang="en-US" sz="2700"/>
              <a:t> </a:t>
            </a:r>
            <a:r>
              <a:rPr lang="en-US" altLang="ko-KR" sz="2700"/>
              <a:t>112bit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3) E - D - E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en-US" altLang="ko-KR" sz="2700"/>
              <a:t>1</a:t>
            </a:r>
            <a:r>
              <a:rPr lang="ko-KR" altLang="en-US" sz="2700"/>
              <a:t>번 </a:t>
            </a:r>
            <a:r>
              <a:rPr lang="en-US" altLang="ko-KR" sz="2700"/>
              <a:t>DES</a:t>
            </a:r>
            <a:r>
              <a:rPr lang="ko-KR" altLang="en-US" sz="2700"/>
              <a:t>랑도 같은 효과</a:t>
            </a:r>
            <a:r>
              <a:rPr lang="en-US" altLang="ko-KR" sz="2700"/>
              <a:t> &lt;- key</a:t>
            </a:r>
            <a:r>
              <a:rPr lang="ko-KR" altLang="en-US" sz="2700"/>
              <a:t>가 같다면</a:t>
            </a:r>
            <a:endParaRPr lang="ko-KR" altLang="en-US" sz="2700"/>
          </a:p>
        </p:txBody>
      </p:sp>
      <p:sp>
        <p:nvSpPr>
          <p:cNvPr id="8" name=""/>
          <p:cNvSpPr txBox="1"/>
          <p:nvPr/>
        </p:nvSpPr>
        <p:spPr>
          <a:xfrm>
            <a:off x="2540000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E</a:t>
            </a:r>
            <a:endParaRPr lang="en-US" altLang="ko-KR" sz="3400"/>
          </a:p>
        </p:txBody>
      </p:sp>
      <p:sp>
        <p:nvSpPr>
          <p:cNvPr id="9" name=""/>
          <p:cNvSpPr txBox="1"/>
          <p:nvPr/>
        </p:nvSpPr>
        <p:spPr>
          <a:xfrm>
            <a:off x="4430269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D</a:t>
            </a:r>
            <a:endParaRPr lang="en-US" altLang="ko-KR" sz="3400"/>
          </a:p>
        </p:txBody>
      </p:sp>
      <p:sp>
        <p:nvSpPr>
          <p:cNvPr id="10" name=""/>
          <p:cNvSpPr txBox="1"/>
          <p:nvPr/>
        </p:nvSpPr>
        <p:spPr>
          <a:xfrm>
            <a:off x="6399912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E</a:t>
            </a:r>
            <a:endParaRPr lang="en-US" altLang="ko-KR" sz="3400"/>
          </a:p>
        </p:txBody>
      </p:sp>
      <p:sp>
        <p:nvSpPr>
          <p:cNvPr id="11" name=""/>
          <p:cNvSpPr txBox="1"/>
          <p:nvPr/>
        </p:nvSpPr>
        <p:spPr>
          <a:xfrm>
            <a:off x="4430268" y="3429000"/>
            <a:ext cx="1404937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DES key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30312" y="4936213"/>
            <a:ext cx="801687" cy="4936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P</a:t>
            </a:r>
            <a:endParaRPr lang="en-US" altLang="ko-KR" sz="2700" b="1"/>
          </a:p>
        </p:txBody>
      </p:sp>
      <p:sp>
        <p:nvSpPr>
          <p:cNvPr id="13" name=""/>
          <p:cNvSpPr txBox="1"/>
          <p:nvPr/>
        </p:nvSpPr>
        <p:spPr>
          <a:xfrm>
            <a:off x="8454579" y="4930020"/>
            <a:ext cx="801687" cy="4998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C</a:t>
            </a:r>
            <a:endParaRPr lang="en-US" altLang="ko-KR" sz="2700" b="1"/>
          </a:p>
        </p:txBody>
      </p:sp>
      <p:cxnSp>
        <p:nvCxnSpPr>
          <p:cNvPr id="14" name=""/>
          <p:cNvCxnSpPr>
            <a:stCxn id="12" idx="3"/>
            <a:endCxn id="8" idx="1"/>
          </p:cNvCxnSpPr>
          <p:nvPr/>
        </p:nvCxnSpPr>
        <p:spPr>
          <a:xfrm>
            <a:off x="2032000" y="5183028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8" idx="3"/>
            <a:endCxn id="9" idx="1"/>
          </p:cNvCxnSpPr>
          <p:nvPr/>
        </p:nvCxnSpPr>
        <p:spPr>
          <a:xfrm>
            <a:off x="3944937" y="5183028"/>
            <a:ext cx="485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5857874" y="5183028"/>
            <a:ext cx="485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10" idx="3"/>
            <a:endCxn id="13" idx="1"/>
          </p:cNvCxnSpPr>
          <p:nvPr/>
        </p:nvCxnSpPr>
        <p:spPr>
          <a:xfrm flipV="1">
            <a:off x="7804849" y="5179932"/>
            <a:ext cx="649730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916634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sp>
        <p:nvSpPr>
          <p:cNvPr id="19" name=""/>
          <p:cNvSpPr/>
          <p:nvPr/>
        </p:nvSpPr>
        <p:spPr>
          <a:xfrm>
            <a:off x="4618586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sp>
        <p:nvSpPr>
          <p:cNvPr id="20" name=""/>
          <p:cNvSpPr/>
          <p:nvPr/>
        </p:nvSpPr>
        <p:spPr>
          <a:xfrm>
            <a:off x="6320537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cxnSp>
        <p:nvCxnSpPr>
          <p:cNvPr id="21" name=""/>
          <p:cNvCxnSpPr>
            <a:stCxn id="18" idx="2"/>
            <a:endCxn id="8" idx="0"/>
          </p:cNvCxnSpPr>
          <p:nvPr/>
        </p:nvCxnSpPr>
        <p:spPr>
          <a:xfrm rot="5400000">
            <a:off x="3115409" y="4566185"/>
            <a:ext cx="442436" cy="188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9" idx="2"/>
            <a:endCxn id="9" idx="0"/>
          </p:cNvCxnSpPr>
          <p:nvPr/>
        </p:nvCxnSpPr>
        <p:spPr>
          <a:xfrm rot="16200000" flipH="1">
            <a:off x="4911519" y="4660344"/>
            <a:ext cx="4424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20" idx="2"/>
            <a:endCxn id="10" idx="0"/>
          </p:cNvCxnSpPr>
          <p:nvPr/>
        </p:nvCxnSpPr>
        <p:spPr>
          <a:xfrm rot="16200000" flipH="1">
            <a:off x="6747317" y="4526498"/>
            <a:ext cx="442436" cy="26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5523215" y="1289365"/>
            <a:ext cx="3651250" cy="909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C = E(D(E(P,k1),k2),k1)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P = D(E(D(C,k1),k2),k1)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201692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4"/>
            <a:ext cx="1603375" cy="493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3DES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61"/>
            <a:ext cx="7025830" cy="21396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1) DES</a:t>
            </a:r>
            <a:r>
              <a:rPr lang="ko-KR" altLang="en-US" sz="2700"/>
              <a:t>를 </a:t>
            </a:r>
            <a:r>
              <a:rPr lang="en-US" altLang="ko-KR" sz="2700"/>
              <a:t>3</a:t>
            </a:r>
            <a:r>
              <a:rPr lang="ko-KR" altLang="en-US" sz="2700"/>
              <a:t>번 사용 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2)</a:t>
            </a:r>
            <a:r>
              <a:rPr lang="ko-KR" altLang="en-US" sz="2700"/>
              <a:t> </a:t>
            </a:r>
            <a:r>
              <a:rPr lang="en-US" altLang="ko-KR" sz="2700"/>
              <a:t>112bit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3) E - D - E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en-US" altLang="ko-KR" sz="2700"/>
              <a:t>1</a:t>
            </a:r>
            <a:r>
              <a:rPr lang="ko-KR" altLang="en-US" sz="2700"/>
              <a:t>번 </a:t>
            </a:r>
            <a:r>
              <a:rPr lang="en-US" altLang="ko-KR" sz="2700"/>
              <a:t>DES</a:t>
            </a:r>
            <a:r>
              <a:rPr lang="ko-KR" altLang="en-US" sz="2700"/>
              <a:t>랑도 같은 효과</a:t>
            </a:r>
            <a:r>
              <a:rPr lang="en-US" altLang="ko-KR" sz="2700"/>
              <a:t> &lt;- key</a:t>
            </a:r>
            <a:r>
              <a:rPr lang="ko-KR" altLang="en-US" sz="2700"/>
              <a:t>가 같다면</a:t>
            </a:r>
            <a:endParaRPr lang="ko-KR" altLang="en-US" sz="2700"/>
          </a:p>
        </p:txBody>
      </p:sp>
      <p:sp>
        <p:nvSpPr>
          <p:cNvPr id="8" name=""/>
          <p:cNvSpPr txBox="1"/>
          <p:nvPr/>
        </p:nvSpPr>
        <p:spPr>
          <a:xfrm>
            <a:off x="2540000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E</a:t>
            </a:r>
            <a:endParaRPr lang="en-US" altLang="ko-KR" sz="3400"/>
          </a:p>
        </p:txBody>
      </p:sp>
      <p:sp>
        <p:nvSpPr>
          <p:cNvPr id="9" name=""/>
          <p:cNvSpPr txBox="1"/>
          <p:nvPr/>
        </p:nvSpPr>
        <p:spPr>
          <a:xfrm>
            <a:off x="4430269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D</a:t>
            </a:r>
            <a:endParaRPr lang="en-US" altLang="ko-KR" sz="3400"/>
          </a:p>
        </p:txBody>
      </p:sp>
      <p:sp>
        <p:nvSpPr>
          <p:cNvPr id="10" name=""/>
          <p:cNvSpPr txBox="1"/>
          <p:nvPr/>
        </p:nvSpPr>
        <p:spPr>
          <a:xfrm>
            <a:off x="6399912" y="4881562"/>
            <a:ext cx="1404937" cy="6029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3400"/>
              <a:t>E</a:t>
            </a:r>
            <a:endParaRPr lang="en-US" altLang="ko-KR" sz="3400"/>
          </a:p>
        </p:txBody>
      </p:sp>
      <p:sp>
        <p:nvSpPr>
          <p:cNvPr id="11" name=""/>
          <p:cNvSpPr txBox="1"/>
          <p:nvPr/>
        </p:nvSpPr>
        <p:spPr>
          <a:xfrm>
            <a:off x="4430268" y="3429000"/>
            <a:ext cx="1404937" cy="36480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DES key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1230312" y="4936213"/>
            <a:ext cx="801687" cy="49363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P</a:t>
            </a:r>
            <a:endParaRPr lang="en-US" altLang="ko-KR" sz="2700" b="1"/>
          </a:p>
        </p:txBody>
      </p:sp>
      <p:sp>
        <p:nvSpPr>
          <p:cNvPr id="13" name=""/>
          <p:cNvSpPr txBox="1"/>
          <p:nvPr/>
        </p:nvSpPr>
        <p:spPr>
          <a:xfrm>
            <a:off x="8454579" y="4930020"/>
            <a:ext cx="801687" cy="4998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C</a:t>
            </a:r>
            <a:endParaRPr lang="en-US" altLang="ko-KR" sz="2700" b="1"/>
          </a:p>
        </p:txBody>
      </p:sp>
      <p:cxnSp>
        <p:nvCxnSpPr>
          <p:cNvPr id="14" name=""/>
          <p:cNvCxnSpPr>
            <a:stCxn id="12" idx="3"/>
            <a:endCxn id="8" idx="1"/>
          </p:cNvCxnSpPr>
          <p:nvPr/>
        </p:nvCxnSpPr>
        <p:spPr>
          <a:xfrm>
            <a:off x="2032000" y="5183028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8" idx="3"/>
            <a:endCxn id="9" idx="1"/>
          </p:cNvCxnSpPr>
          <p:nvPr/>
        </p:nvCxnSpPr>
        <p:spPr>
          <a:xfrm>
            <a:off x="3944937" y="5183028"/>
            <a:ext cx="485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>
            <a:off x="5857874" y="5183028"/>
            <a:ext cx="4853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>
            <a:stCxn id="10" idx="3"/>
            <a:endCxn id="13" idx="1"/>
          </p:cNvCxnSpPr>
          <p:nvPr/>
        </p:nvCxnSpPr>
        <p:spPr>
          <a:xfrm flipV="1">
            <a:off x="7804849" y="5179932"/>
            <a:ext cx="649730" cy="3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2916634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sp>
        <p:nvSpPr>
          <p:cNvPr id="19" name=""/>
          <p:cNvSpPr/>
          <p:nvPr/>
        </p:nvSpPr>
        <p:spPr>
          <a:xfrm>
            <a:off x="4618586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sp>
        <p:nvSpPr>
          <p:cNvPr id="20" name=""/>
          <p:cNvSpPr/>
          <p:nvPr/>
        </p:nvSpPr>
        <p:spPr>
          <a:xfrm>
            <a:off x="6320537" y="4060507"/>
            <a:ext cx="1028302" cy="3786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K</a:t>
            </a:r>
            <a:endParaRPr lang="en-US" altLang="ko-KR" sz="2700" b="1"/>
          </a:p>
        </p:txBody>
      </p:sp>
      <p:cxnSp>
        <p:nvCxnSpPr>
          <p:cNvPr id="21" name=""/>
          <p:cNvCxnSpPr>
            <a:stCxn id="18" idx="2"/>
            <a:endCxn id="8" idx="0"/>
          </p:cNvCxnSpPr>
          <p:nvPr/>
        </p:nvCxnSpPr>
        <p:spPr>
          <a:xfrm rot="5400000">
            <a:off x="3115409" y="4566185"/>
            <a:ext cx="442436" cy="188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19" idx="2"/>
            <a:endCxn id="9" idx="0"/>
          </p:cNvCxnSpPr>
          <p:nvPr/>
        </p:nvCxnSpPr>
        <p:spPr>
          <a:xfrm rot="16200000" flipH="1">
            <a:off x="4911519" y="4660344"/>
            <a:ext cx="4424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>
            <a:stCxn id="20" idx="2"/>
            <a:endCxn id="10" idx="0"/>
          </p:cNvCxnSpPr>
          <p:nvPr/>
        </p:nvCxnSpPr>
        <p:spPr>
          <a:xfrm rot="16200000" flipH="1">
            <a:off x="6747317" y="4526498"/>
            <a:ext cx="442436" cy="26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5523215" y="1289365"/>
            <a:ext cx="3651250" cy="909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C = E(D(E(P,k1),k2),k1)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P = D(E(D(C,k1),k2),k1)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121001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MODE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60"/>
            <a:ext cx="7025830" cy="37874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P</a:t>
            </a:r>
            <a:r>
              <a:rPr lang="ko-KR" altLang="en-US" sz="2700"/>
              <a:t>를 </a:t>
            </a:r>
            <a:r>
              <a:rPr lang="en-US" altLang="ko-KR" sz="2700"/>
              <a:t>block algorithm</a:t>
            </a:r>
            <a:r>
              <a:rPr lang="ko-KR" altLang="en-US" sz="2700"/>
              <a:t> 을 사용해 </a:t>
            </a:r>
            <a:r>
              <a:rPr lang="en-US" altLang="ko-KR" sz="2700"/>
              <a:t>c</a:t>
            </a:r>
            <a:r>
              <a:rPr lang="ko-KR" altLang="en-US" sz="2700"/>
              <a:t>로 변경하는 것</a:t>
            </a:r>
            <a:endParaRPr lang="ko-KR" altLang="en-US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ko-KR" altLang="en-US" sz="2700"/>
              <a:t>주요 </a:t>
            </a:r>
            <a:r>
              <a:rPr lang="en-US" altLang="ko-KR" sz="2700"/>
              <a:t>MODE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- ECB : </a:t>
            </a:r>
            <a:r>
              <a:rPr lang="ko-KR" altLang="en-US" sz="2700"/>
              <a:t>전자코드북</a:t>
            </a:r>
            <a:r>
              <a:rPr lang="en-US" altLang="ko-KR" sz="2700"/>
              <a:t>,</a:t>
            </a:r>
            <a:r>
              <a:rPr lang="ko-KR" altLang="en-US" sz="2700"/>
              <a:t> 규칙이 있음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 CBC</a:t>
            </a:r>
            <a:r>
              <a:rPr lang="ko-KR" altLang="en-US" sz="2700"/>
              <a:t> </a:t>
            </a:r>
            <a:r>
              <a:rPr lang="en-US" altLang="ko-KR" sz="2700"/>
              <a:t>:</a:t>
            </a:r>
            <a:r>
              <a:rPr lang="ko-KR" altLang="en-US" sz="2700"/>
              <a:t> 블록 체인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CFB :</a:t>
            </a:r>
            <a:r>
              <a:rPr lang="ko-KR" altLang="en-US" sz="2700"/>
              <a:t> 암호피드백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OFB : </a:t>
            </a:r>
            <a:r>
              <a:rPr lang="ko-KR" altLang="en-US" sz="2700"/>
              <a:t>출력피드백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 CTR : </a:t>
            </a:r>
            <a:r>
              <a:rPr lang="ko-KR" altLang="en-US" sz="2700"/>
              <a:t>카운터모드</a:t>
            </a:r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72410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CBC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59"/>
            <a:ext cx="7025830" cy="25492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암호문 블록을 체인처럼 연결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이전의 블록과도 연관된다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endParaRPr lang="en-US" altLang="ko-KR" sz="2700"/>
          </a:p>
          <a:p>
            <a:pPr>
              <a:defRPr/>
            </a:pPr>
            <a:r>
              <a:rPr lang="en-US" altLang="ko-KR" sz="2700"/>
              <a:t>1st-C</a:t>
            </a:r>
            <a:r>
              <a:rPr lang="ko-KR" altLang="en-US" sz="2700"/>
              <a:t> </a:t>
            </a:r>
            <a:r>
              <a:rPr lang="en-US" altLang="ko-KR" sz="2700"/>
              <a:t>=&gt;</a:t>
            </a:r>
            <a:r>
              <a:rPr lang="ko-KR" altLang="en-US" sz="2700"/>
              <a:t> </a:t>
            </a:r>
            <a:r>
              <a:rPr lang="en-US" altLang="ko-KR" sz="2700"/>
              <a:t>IV(</a:t>
            </a:r>
            <a:r>
              <a:rPr lang="ko-KR" altLang="en-US" sz="2700"/>
              <a:t>이니셜 벡터</a:t>
            </a:r>
            <a:r>
              <a:rPr lang="en-US" altLang="ko-KR" sz="2700"/>
              <a:t>)</a:t>
            </a:r>
            <a:r>
              <a:rPr lang="ko-KR" altLang="en-US" sz="2700"/>
              <a:t>가 이전</a:t>
            </a:r>
            <a:r>
              <a:rPr lang="en-US" altLang="ko-KR" sz="2700"/>
              <a:t>C</a:t>
            </a:r>
            <a:r>
              <a:rPr lang="ko-KR" altLang="en-US" sz="2700"/>
              <a:t>대신 사용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padding</a:t>
            </a:r>
            <a:r>
              <a:rPr lang="ko-KR" altLang="en-US" sz="2700"/>
              <a:t> 사용해야한다</a:t>
            </a:r>
            <a:r>
              <a:rPr lang="en-US" altLang="ko-KR" sz="2700"/>
              <a:t>.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순차처리</a:t>
            </a:r>
            <a:r>
              <a:rPr lang="en-US" altLang="ko-KR" sz="2700"/>
              <a:t>(</a:t>
            </a:r>
            <a:r>
              <a:rPr lang="ko-KR" altLang="en-US" sz="2700"/>
              <a:t> 병렬은 불가하다</a:t>
            </a:r>
            <a:r>
              <a:rPr lang="en-US" altLang="ko-KR" sz="2700"/>
              <a:t>.</a:t>
            </a:r>
            <a:r>
              <a:rPr lang="ko-KR" altLang="en-US" sz="2700"/>
              <a:t> </a:t>
            </a:r>
            <a:r>
              <a:rPr lang="en-US" altLang="ko-KR" sz="2700"/>
              <a:t>DAG)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135092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CFB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59"/>
            <a:ext cx="7025830" cy="21396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암호블록 연결 모드 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CBC</a:t>
            </a:r>
            <a:r>
              <a:rPr lang="ko-KR" altLang="en-US" sz="2700"/>
              <a:t>의 변형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다음 </a:t>
            </a:r>
            <a:r>
              <a:rPr lang="en-US" altLang="ko-KR" sz="2700"/>
              <a:t>KEY</a:t>
            </a:r>
            <a:r>
              <a:rPr lang="ko-KR" altLang="en-US" sz="2700"/>
              <a:t>값은 이전 </a:t>
            </a:r>
            <a:r>
              <a:rPr lang="en-US" altLang="ko-KR" sz="2700"/>
              <a:t>C</a:t>
            </a:r>
            <a:r>
              <a:rPr lang="ko-KR" altLang="en-US" sz="2700"/>
              <a:t>값의 일부 을 사용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padding</a:t>
            </a:r>
            <a:r>
              <a:rPr lang="ko-KR" altLang="en-US" sz="2700"/>
              <a:t> 필요 </a:t>
            </a:r>
            <a:r>
              <a:rPr lang="en-US" altLang="ko-KR" sz="2700"/>
              <a:t>X</a:t>
            </a:r>
            <a:endParaRPr lang="en-US" altLang="ko-KR" sz="2700"/>
          </a:p>
          <a:p>
            <a:pPr>
              <a:defRPr/>
            </a:pPr>
            <a:r>
              <a:rPr lang="en-US" altLang="ko-KR" sz="2700"/>
              <a:t>- </a:t>
            </a:r>
            <a:r>
              <a:rPr lang="ko-KR" altLang="en-US" sz="2700"/>
              <a:t>복호화 시 병렬처리 가능</a:t>
            </a:r>
            <a:r>
              <a:rPr lang="en-US" altLang="ko-KR" sz="2700"/>
              <a:t> O</a:t>
            </a:r>
            <a:endParaRPr lang="en-US" altLang="ko-KR" sz="2700"/>
          </a:p>
        </p:txBody>
      </p:sp>
    </p:spTree>
    <p:extLst>
      <p:ext uri="{BB962C8B-B14F-4D97-AF65-F5344CB8AC3E}">
        <p14:creationId xmlns:p14="http://schemas.microsoft.com/office/powerpoint/2010/main" val="44368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OFB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428625" y="960434"/>
            <a:ext cx="11412981" cy="27524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- CFB</a:t>
            </a:r>
            <a:r>
              <a:rPr lang="ko-KR" altLang="en-US" sz="2500"/>
              <a:t>와 비슷하지만 다음으로 넘기는 부분이 다름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- </a:t>
            </a:r>
            <a:r>
              <a:rPr lang="ko-KR" altLang="en-US" sz="2500"/>
              <a:t>이전단계에서 사용된 </a:t>
            </a:r>
            <a:r>
              <a:rPr lang="en-US" altLang="ko-KR" sz="2500"/>
              <a:t>KEY</a:t>
            </a:r>
            <a:r>
              <a:rPr lang="ko-KR" altLang="en-US" sz="2500"/>
              <a:t>를 암호화된 부분을 다음단계에도 공일하게 사용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그런데 초기값은 </a:t>
            </a:r>
            <a:r>
              <a:rPr lang="en-US" altLang="ko-KR" sz="2500"/>
              <a:t>IV</a:t>
            </a:r>
            <a:r>
              <a:rPr lang="ko-KR" altLang="en-US" sz="2500"/>
              <a:t>사용 시 </a:t>
            </a:r>
            <a:endParaRPr lang="ko-KR" altLang="en-US" sz="2500"/>
          </a:p>
          <a:p>
            <a:pPr>
              <a:defRPr/>
            </a:pPr>
            <a:br>
              <a:rPr lang="en-US" altLang="ko-KR" sz="2500"/>
            </a:br>
            <a:r>
              <a:rPr lang="en-US" altLang="ko-KR" sz="2500"/>
              <a:t>E(IV) --&gt; E(E(IV)) </a:t>
            </a:r>
            <a:r>
              <a:rPr lang="ko-KR" altLang="en-US" sz="2500"/>
              <a:t>이런식으로 동작함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203590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28625" y="174623"/>
            <a:ext cx="1603375" cy="4997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 b="1"/>
              <a:t>CTR</a:t>
            </a:r>
            <a:endParaRPr lang="en-US" altLang="ko-KR" sz="2700" b="1"/>
          </a:p>
        </p:txBody>
      </p:sp>
      <p:sp>
        <p:nvSpPr>
          <p:cNvPr id="7" name=""/>
          <p:cNvSpPr txBox="1"/>
          <p:nvPr/>
        </p:nvSpPr>
        <p:spPr>
          <a:xfrm>
            <a:off x="779019" y="944559"/>
            <a:ext cx="7025830" cy="17300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700"/>
              <a:t>- KEY</a:t>
            </a:r>
            <a:r>
              <a:rPr lang="ko-KR" altLang="en-US" sz="2700"/>
              <a:t>값을 </a:t>
            </a:r>
            <a:r>
              <a:rPr lang="en-US" altLang="ko-KR" sz="2700"/>
              <a:t>1</a:t>
            </a:r>
            <a:r>
              <a:rPr lang="ko-KR" altLang="en-US" sz="2700"/>
              <a:t>씩 증가시켜 사용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</a:t>
            </a:r>
            <a:r>
              <a:rPr lang="en-US" altLang="ko-KR" sz="2700"/>
              <a:t>E</a:t>
            </a:r>
            <a:r>
              <a:rPr lang="ko-KR" altLang="en-US" sz="2700"/>
              <a:t>와 </a:t>
            </a:r>
            <a:r>
              <a:rPr lang="en-US" altLang="ko-KR" sz="2700"/>
              <a:t>D</a:t>
            </a:r>
            <a:r>
              <a:rPr lang="ko-KR" altLang="en-US" sz="2700"/>
              <a:t>의 과정이 동일함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</a:t>
            </a:r>
            <a:r>
              <a:rPr lang="ko-KR" altLang="en-US" sz="2700"/>
              <a:t> 병렬처리 가능</a:t>
            </a:r>
            <a:endParaRPr lang="ko-KR" altLang="en-US" sz="2700"/>
          </a:p>
          <a:p>
            <a:pPr>
              <a:defRPr/>
            </a:pPr>
            <a:r>
              <a:rPr lang="en-US" altLang="ko-KR" sz="2700"/>
              <a:t>- </a:t>
            </a:r>
            <a:r>
              <a:rPr lang="ko-KR" altLang="en-US" sz="2700"/>
              <a:t>비표는 동일</a:t>
            </a:r>
            <a:r>
              <a:rPr lang="en-US" altLang="ko-KR" sz="2700"/>
              <a:t>,</a:t>
            </a:r>
            <a:r>
              <a:rPr lang="ko-KR" altLang="en-US" sz="2700"/>
              <a:t> 카운터 값만 증가</a:t>
            </a:r>
            <a:endParaRPr lang="ko-KR" altLang="en-US" sz="2700"/>
          </a:p>
        </p:txBody>
      </p:sp>
      <p:sp>
        <p:nvSpPr>
          <p:cNvPr id="25" name=""/>
          <p:cNvSpPr txBox="1"/>
          <p:nvPr/>
        </p:nvSpPr>
        <p:spPr>
          <a:xfrm>
            <a:off x="246594" y="4600575"/>
            <a:ext cx="801687" cy="515302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 b="1"/>
              <a:t>P1</a:t>
            </a:r>
            <a:endParaRPr lang="en-US" altLang="ko-KR" sz="2800" b="1"/>
          </a:p>
        </p:txBody>
      </p:sp>
      <p:sp>
        <p:nvSpPr>
          <p:cNvPr id="26" name=""/>
          <p:cNvSpPr/>
          <p:nvPr/>
        </p:nvSpPr>
        <p:spPr>
          <a:xfrm>
            <a:off x="1206238" y="3000375"/>
            <a:ext cx="1091534" cy="4286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700" b="1"/>
              <a:t>CTR</a:t>
            </a:r>
            <a:endParaRPr lang="en-US" altLang="ko-KR" sz="2700" b="1"/>
          </a:p>
        </p:txBody>
      </p:sp>
      <p:grpSp>
        <p:nvGrpSpPr>
          <p:cNvPr id="28" name=""/>
          <p:cNvGrpSpPr/>
          <p:nvPr/>
        </p:nvGrpSpPr>
        <p:grpSpPr>
          <a:xfrm rot="0">
            <a:off x="1472010" y="4600575"/>
            <a:ext cx="559990" cy="471487"/>
            <a:chOff x="9837541" y="4503100"/>
            <a:chExt cx="559990" cy="471487"/>
          </a:xfrm>
        </p:grpSpPr>
        <p:sp>
          <p:nvSpPr>
            <p:cNvPr id="29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32" name=""/>
          <p:cNvCxnSpPr>
            <a:stCxn id="26" idx="2"/>
            <a:endCxn id="30" idx="3"/>
          </p:cNvCxnSpPr>
          <p:nvPr/>
        </p:nvCxnSpPr>
        <p:spPr>
          <a:xfrm rot="16200000" flipH="1">
            <a:off x="1134969" y="4046035"/>
            <a:ext cx="1234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"/>
          <p:cNvSpPr/>
          <p:nvPr/>
        </p:nvSpPr>
        <p:spPr>
          <a:xfrm>
            <a:off x="1206238" y="3831722"/>
            <a:ext cx="1091534" cy="428625"/>
          </a:xfrm>
          <a:prstGeom prst="rect">
            <a:avLst/>
          </a:prstGeom>
          <a:gradFill rotWithShape="1">
            <a:gsLst>
              <a:gs pos="0">
                <a:srgbClr val="9eb6ff">
                  <a:alpha val="100000"/>
                </a:srgbClr>
              </a:gs>
              <a:gs pos="35000">
                <a:srgbClr val="bbcdff">
                  <a:alpha val="100000"/>
                </a:srgbClr>
              </a:gs>
              <a:gs pos="100000">
                <a:srgbClr val="e5e8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37" name=""/>
          <p:cNvCxnSpPr>
            <a:stCxn id="25" idx="3"/>
            <a:endCxn id="30" idx="2"/>
          </p:cNvCxnSpPr>
          <p:nvPr/>
        </p:nvCxnSpPr>
        <p:spPr>
          <a:xfrm flipV="1">
            <a:off x="1048282" y="4836319"/>
            <a:ext cx="497954" cy="219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>
            <a:stCxn id="30" idx="1"/>
            <a:endCxn id="39" idx="0"/>
          </p:cNvCxnSpPr>
          <p:nvPr/>
        </p:nvCxnSpPr>
        <p:spPr>
          <a:xfrm rot="16200000" flipH="1">
            <a:off x="1546449" y="5215122"/>
            <a:ext cx="4111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/>
          <p:cNvSpPr txBox="1"/>
          <p:nvPr/>
        </p:nvSpPr>
        <p:spPr>
          <a:xfrm>
            <a:off x="1339124" y="5420677"/>
            <a:ext cx="825762" cy="4933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700" b="1"/>
              <a:t>C1</a:t>
            </a:r>
            <a:endParaRPr lang="en-US" altLang="ko-KR" sz="2700" b="1"/>
          </a:p>
        </p:txBody>
      </p:sp>
      <p:sp>
        <p:nvSpPr>
          <p:cNvPr id="40" name=""/>
          <p:cNvSpPr txBox="1"/>
          <p:nvPr/>
        </p:nvSpPr>
        <p:spPr>
          <a:xfrm>
            <a:off x="1546236" y="6143625"/>
            <a:ext cx="143668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Encryption</a:t>
            </a:r>
            <a:endParaRPr lang="en-US" altLang="ko-KR"/>
          </a:p>
        </p:txBody>
      </p:sp>
      <p:sp>
        <p:nvSpPr>
          <p:cNvPr id="41" name=""/>
          <p:cNvSpPr txBox="1"/>
          <p:nvPr/>
        </p:nvSpPr>
        <p:spPr>
          <a:xfrm>
            <a:off x="6368162" y="6143625"/>
            <a:ext cx="1436687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Decryption</a:t>
            </a:r>
            <a:endParaRPr lang="en-US" altLang="ko-KR"/>
          </a:p>
        </p:txBody>
      </p:sp>
      <p:sp>
        <p:nvSpPr>
          <p:cNvPr id="52" name=""/>
          <p:cNvSpPr txBox="1"/>
          <p:nvPr/>
        </p:nvSpPr>
        <p:spPr>
          <a:xfrm>
            <a:off x="2164886" y="4611529"/>
            <a:ext cx="611188" cy="5153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P2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3" name=""/>
          <p:cNvSpPr/>
          <p:nvPr/>
        </p:nvSpPr>
        <p:spPr>
          <a:xfrm>
            <a:off x="2726269" y="3022282"/>
            <a:ext cx="1091534" cy="428625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CTR+1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54" name=""/>
          <p:cNvGrpSpPr/>
          <p:nvPr/>
        </p:nvGrpSpPr>
        <p:grpSpPr>
          <a:xfrm rot="0">
            <a:off x="2992041" y="4622483"/>
            <a:ext cx="559990" cy="471487"/>
            <a:chOff x="9837541" y="4503100"/>
            <a:chExt cx="559990" cy="471487"/>
          </a:xfrm>
        </p:grpSpPr>
        <p:sp>
          <p:nvSpPr>
            <p:cNvPr id="55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57" name=""/>
          <p:cNvCxnSpPr>
            <a:stCxn id="53" idx="2"/>
            <a:endCxn id="56" idx="3"/>
          </p:cNvCxnSpPr>
          <p:nvPr/>
        </p:nvCxnSpPr>
        <p:spPr>
          <a:xfrm rot="16200000" flipH="1">
            <a:off x="2655001" y="4067942"/>
            <a:ext cx="12340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58" name=""/>
          <p:cNvSpPr/>
          <p:nvPr/>
        </p:nvSpPr>
        <p:spPr>
          <a:xfrm>
            <a:off x="2726269" y="3853630"/>
            <a:ext cx="1091534" cy="428625"/>
          </a:xfrm>
          <a:prstGeom prst="rect">
            <a:avLst/>
          </a:prstGeom>
          <a:gradFill rotWithShape="1">
            <a:gsLst>
              <a:gs pos="0">
                <a:srgbClr val="9eb6ff">
                  <a:alpha val="100000"/>
                </a:srgbClr>
              </a:gs>
              <a:gs pos="35000">
                <a:srgbClr val="bbcdff">
                  <a:alpha val="100000"/>
                </a:srgbClr>
              </a:gs>
              <a:gs pos="100000">
                <a:srgbClr val="e5e8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9" name=""/>
          <p:cNvCxnSpPr>
            <a:stCxn id="52" idx="3"/>
            <a:endCxn id="56" idx="2"/>
          </p:cNvCxnSpPr>
          <p:nvPr/>
        </p:nvCxnSpPr>
        <p:spPr>
          <a:xfrm flipV="1">
            <a:off x="2776074" y="4858227"/>
            <a:ext cx="290194" cy="10953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0" name=""/>
          <p:cNvCxnSpPr>
            <a:stCxn id="56" idx="1"/>
            <a:endCxn id="61" idx="0"/>
          </p:cNvCxnSpPr>
          <p:nvPr/>
        </p:nvCxnSpPr>
        <p:spPr>
          <a:xfrm rot="16200000" flipH="1">
            <a:off x="3066481" y="5237029"/>
            <a:ext cx="41111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1" name=""/>
          <p:cNvSpPr txBox="1"/>
          <p:nvPr/>
        </p:nvSpPr>
        <p:spPr>
          <a:xfrm>
            <a:off x="2859155" y="5442585"/>
            <a:ext cx="825762" cy="499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C2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411928" y="4611528"/>
            <a:ext cx="801687" cy="5153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C1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4" name=""/>
          <p:cNvSpPr/>
          <p:nvPr/>
        </p:nvSpPr>
        <p:spPr>
          <a:xfrm>
            <a:off x="5371572" y="3011328"/>
            <a:ext cx="1091534" cy="428625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CTR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65" name=""/>
          <p:cNvGrpSpPr/>
          <p:nvPr/>
        </p:nvGrpSpPr>
        <p:grpSpPr>
          <a:xfrm rot="0">
            <a:off x="5637344" y="4611528"/>
            <a:ext cx="559990" cy="471487"/>
            <a:chOff x="9837541" y="4503100"/>
            <a:chExt cx="559990" cy="471487"/>
          </a:xfrm>
        </p:grpSpPr>
        <p:sp>
          <p:nvSpPr>
            <p:cNvPr id="66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68" name=""/>
          <p:cNvCxnSpPr>
            <a:stCxn id="64" idx="2"/>
            <a:endCxn id="67" idx="3"/>
          </p:cNvCxnSpPr>
          <p:nvPr/>
        </p:nvCxnSpPr>
        <p:spPr>
          <a:xfrm rot="16200000" flipH="1">
            <a:off x="5300304" y="4056988"/>
            <a:ext cx="12340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69" name=""/>
          <p:cNvSpPr/>
          <p:nvPr/>
        </p:nvSpPr>
        <p:spPr>
          <a:xfrm>
            <a:off x="5371572" y="3842675"/>
            <a:ext cx="1091534" cy="428625"/>
          </a:xfrm>
          <a:prstGeom prst="rect">
            <a:avLst/>
          </a:prstGeom>
          <a:gradFill rotWithShape="1">
            <a:gsLst>
              <a:gs pos="0">
                <a:srgbClr val="9eb6ff">
                  <a:alpha val="100000"/>
                </a:srgbClr>
              </a:gs>
              <a:gs pos="35000">
                <a:srgbClr val="bbcdff">
                  <a:alpha val="100000"/>
                </a:srgbClr>
              </a:gs>
              <a:gs pos="100000">
                <a:srgbClr val="e5e8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0" name=""/>
          <p:cNvCxnSpPr>
            <a:stCxn id="63" idx="3"/>
            <a:endCxn id="67" idx="2"/>
          </p:cNvCxnSpPr>
          <p:nvPr/>
        </p:nvCxnSpPr>
        <p:spPr>
          <a:xfrm flipV="1">
            <a:off x="5213616" y="4847272"/>
            <a:ext cx="497954" cy="21907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1" name=""/>
          <p:cNvCxnSpPr>
            <a:stCxn id="67" idx="1"/>
            <a:endCxn id="72" idx="0"/>
          </p:cNvCxnSpPr>
          <p:nvPr/>
        </p:nvCxnSpPr>
        <p:spPr>
          <a:xfrm rot="16200000" flipH="1">
            <a:off x="5711784" y="5226075"/>
            <a:ext cx="41111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2" name=""/>
          <p:cNvSpPr txBox="1"/>
          <p:nvPr/>
        </p:nvSpPr>
        <p:spPr>
          <a:xfrm>
            <a:off x="5504458" y="5431630"/>
            <a:ext cx="825762" cy="5005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330220" y="4622482"/>
            <a:ext cx="611188" cy="5191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C2</a:t>
            </a:r>
            <a:endPara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4" name=""/>
          <p:cNvSpPr/>
          <p:nvPr/>
        </p:nvSpPr>
        <p:spPr>
          <a:xfrm>
            <a:off x="6891604" y="3033235"/>
            <a:ext cx="1091534" cy="428625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CTR+1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75" name=""/>
          <p:cNvGrpSpPr/>
          <p:nvPr/>
        </p:nvGrpSpPr>
        <p:grpSpPr>
          <a:xfrm rot="0">
            <a:off x="7157376" y="4633436"/>
            <a:ext cx="559990" cy="471487"/>
            <a:chOff x="9837541" y="4503100"/>
            <a:chExt cx="559990" cy="471487"/>
          </a:xfrm>
        </p:grpSpPr>
        <p:sp>
          <p:nvSpPr>
            <p:cNvPr id="76" name=""/>
            <p:cNvSpPr/>
            <p:nvPr/>
          </p:nvSpPr>
          <p:spPr>
            <a:xfrm>
              <a:off x="9889730" y="4534056"/>
              <a:ext cx="455610" cy="409575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837541" y="4503100"/>
              <a:ext cx="559989" cy="471487"/>
            </a:xfrm>
            <a:prstGeom prst="mathPlus">
              <a:avLst>
                <a:gd name="adj1" fmla="val 23520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</p:grpSp>
      <p:cxnSp>
        <p:nvCxnSpPr>
          <p:cNvPr id="78" name=""/>
          <p:cNvCxnSpPr>
            <a:stCxn id="74" idx="2"/>
            <a:endCxn id="77" idx="3"/>
          </p:cNvCxnSpPr>
          <p:nvPr/>
        </p:nvCxnSpPr>
        <p:spPr>
          <a:xfrm rot="16200000" flipH="1">
            <a:off x="6820336" y="4078895"/>
            <a:ext cx="123407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79" name=""/>
          <p:cNvSpPr/>
          <p:nvPr/>
        </p:nvSpPr>
        <p:spPr>
          <a:xfrm>
            <a:off x="6891604" y="3864583"/>
            <a:ext cx="1091534" cy="428625"/>
          </a:xfrm>
          <a:prstGeom prst="rect">
            <a:avLst/>
          </a:prstGeom>
          <a:gradFill rotWithShape="1">
            <a:gsLst>
              <a:gs pos="0">
                <a:srgbClr val="9eb6ff">
                  <a:alpha val="100000"/>
                </a:srgbClr>
              </a:gs>
              <a:gs pos="35000">
                <a:srgbClr val="bbcdff">
                  <a:alpha val="100000"/>
                </a:srgbClr>
              </a:gs>
              <a:gs pos="100000">
                <a:srgbClr val="e5e8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5e81d9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0" name=""/>
          <p:cNvCxnSpPr>
            <a:stCxn id="73" idx="3"/>
            <a:endCxn id="77" idx="2"/>
          </p:cNvCxnSpPr>
          <p:nvPr/>
        </p:nvCxnSpPr>
        <p:spPr>
          <a:xfrm flipV="1">
            <a:off x="6941408" y="4869180"/>
            <a:ext cx="290194" cy="10953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1" name=""/>
          <p:cNvCxnSpPr>
            <a:stCxn id="77" idx="1"/>
            <a:endCxn id="82" idx="0"/>
          </p:cNvCxnSpPr>
          <p:nvPr/>
        </p:nvCxnSpPr>
        <p:spPr>
          <a:xfrm rot="16200000" flipH="1">
            <a:off x="7231816" y="5247982"/>
            <a:ext cx="411110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2" name=""/>
          <p:cNvSpPr txBox="1"/>
          <p:nvPr/>
        </p:nvSpPr>
        <p:spPr>
          <a:xfrm>
            <a:off x="7024489" y="5453538"/>
            <a:ext cx="825762" cy="49910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P2</a:t>
            </a:r>
            <a:endParaRPr xmlns:mc="http://schemas.openxmlformats.org/markup-compatibility/2006" xmlns:hp="http://schemas.haansoft.com/office/presentation/8.0" kumimoji="0" lang="en-US" altLang="ko-KR" sz="27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7021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46125" y="642936"/>
            <a:ext cx="9953625" cy="17935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/>
              <a:t>MAC :</a:t>
            </a:r>
            <a:r>
              <a:rPr lang="ko-KR" altLang="en-US" sz="2800" b="1"/>
              <a:t> 메시지 인증 코드 </a:t>
            </a:r>
            <a:endParaRPr lang="ko-KR" altLang="en-US" sz="2800" b="1"/>
          </a:p>
          <a:p>
            <a:pPr>
              <a:defRPr/>
            </a:pPr>
            <a:r>
              <a:rPr lang="ko-KR" altLang="en-US" sz="2800" b="1"/>
              <a:t>           </a:t>
            </a:r>
            <a:r>
              <a:rPr lang="en-US" altLang="ko-KR" sz="2800" b="1"/>
              <a:t>-</a:t>
            </a:r>
            <a:r>
              <a:rPr lang="ko-KR" altLang="en-US" sz="2800" b="1"/>
              <a:t> 데이터 무결성을 위해 사용 </a:t>
            </a:r>
            <a:endParaRPr lang="ko-KR" altLang="en-US" sz="2800" b="1"/>
          </a:p>
          <a:p>
            <a:pPr>
              <a:defRPr/>
            </a:pPr>
            <a:r>
              <a:rPr lang="ko-KR" altLang="en-US" sz="2800" b="1"/>
              <a:t>           </a:t>
            </a:r>
            <a:r>
              <a:rPr lang="en-US" altLang="ko-KR" sz="2800" b="1"/>
              <a:t>-</a:t>
            </a:r>
            <a:r>
              <a:rPr lang="ko-KR" altLang="en-US" sz="2800" b="1"/>
              <a:t> 비밀성과 무결성은 다르다</a:t>
            </a:r>
            <a:r>
              <a:rPr lang="en-US" altLang="ko-KR" sz="2800" b="1"/>
              <a:t>.</a:t>
            </a:r>
            <a:endParaRPr lang="en-US" altLang="ko-KR" sz="2800" b="1"/>
          </a:p>
          <a:p>
            <a:pPr>
              <a:defRPr/>
            </a:pPr>
            <a:r>
              <a:rPr lang="ko-KR" altLang="en-US" sz="2800" b="1"/>
              <a:t>           </a:t>
            </a:r>
            <a:r>
              <a:rPr lang="en-US" altLang="ko-KR" sz="2800" b="1"/>
              <a:t>-</a:t>
            </a:r>
            <a:r>
              <a:rPr lang="ko-KR" altLang="en-US" sz="2800" b="1"/>
              <a:t> </a:t>
            </a:r>
            <a:r>
              <a:rPr lang="en-US" altLang="ko-KR" sz="2800" b="1"/>
              <a:t>CBC</a:t>
            </a:r>
            <a:r>
              <a:rPr lang="ko-KR" altLang="en-US" sz="2800" b="1"/>
              <a:t>의 나머지로 계산 암호문 블록의 마지막만 저장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397542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454897" y="3884407"/>
            <a:ext cx="2091764" cy="51577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/>
              <a:t>Plaintext</a:t>
            </a:r>
            <a:endParaRPr lang="en-US" altLang="ko-KR" sz="2800"/>
          </a:p>
        </p:txBody>
      </p:sp>
      <p:sp>
        <p:nvSpPr>
          <p:cNvPr id="9" name=""/>
          <p:cNvSpPr txBox="1"/>
          <p:nvPr/>
        </p:nvSpPr>
        <p:spPr>
          <a:xfrm>
            <a:off x="5050118" y="3884407"/>
            <a:ext cx="2091764" cy="5157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ciphertext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613962" y="3884407"/>
            <a:ext cx="2091764" cy="5157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Plaintext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0" y="1737696"/>
            <a:ext cx="4949265" cy="16913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 b="1"/>
              <a:t>비밀키 </a:t>
            </a:r>
            <a:r>
              <a:rPr lang="en-US" altLang="ko-KR" sz="2100" b="1"/>
              <a:t>-&gt;</a:t>
            </a:r>
            <a:r>
              <a:rPr lang="ko-KR" altLang="en-US" sz="2100" b="1"/>
              <a:t> 대칭키 </a:t>
            </a:r>
            <a:r>
              <a:rPr lang="en-US" altLang="ko-KR" sz="2100" b="1"/>
              <a:t>( </a:t>
            </a:r>
            <a:r>
              <a:rPr lang="ko-KR" altLang="en-US" sz="2100" b="1"/>
              <a:t>복호화 </a:t>
            </a:r>
            <a:r>
              <a:rPr lang="en-US" altLang="ko-KR" sz="2100" b="1"/>
              <a:t>)</a:t>
            </a:r>
            <a:r>
              <a:rPr lang="ko-KR" altLang="en-US" sz="2100" b="1"/>
              <a:t>   </a:t>
            </a:r>
            <a:endParaRPr lang="ko-KR" altLang="en-US" sz="2100" b="1"/>
          </a:p>
          <a:p>
            <a:pPr>
              <a:defRPr/>
            </a:pPr>
            <a:r>
              <a:rPr lang="ko-KR" altLang="en-US" sz="2100" b="1"/>
              <a:t>공개키 </a:t>
            </a:r>
            <a:r>
              <a:rPr lang="en-US" altLang="ko-KR" sz="2100" b="1"/>
              <a:t>-&gt;</a:t>
            </a:r>
            <a:r>
              <a:rPr lang="ko-KR" altLang="en-US" sz="2100" b="1"/>
              <a:t> 비대칭키 </a:t>
            </a:r>
            <a:r>
              <a:rPr lang="en-US" altLang="ko-KR" sz="2100" b="1"/>
              <a:t>( </a:t>
            </a:r>
            <a:r>
              <a:rPr lang="ko-KR" altLang="en-US" sz="2100" b="1"/>
              <a:t>암호화 </a:t>
            </a:r>
            <a:r>
              <a:rPr lang="en-US" altLang="ko-KR" sz="2100" b="1"/>
              <a:t>)</a:t>
            </a:r>
            <a:endParaRPr lang="en-US" altLang="ko-KR" sz="2100" b="1"/>
          </a:p>
          <a:p>
            <a:pPr>
              <a:defRPr/>
            </a:pPr>
            <a:endParaRPr lang="ko-KR" altLang="en-US" sz="2100" b="1"/>
          </a:p>
          <a:p>
            <a:pPr>
              <a:defRPr/>
            </a:pPr>
            <a:endParaRPr lang="ko-KR" altLang="en-US" sz="2100" b="1"/>
          </a:p>
          <a:p>
            <a:pPr>
              <a:defRPr/>
            </a:pPr>
            <a:endParaRPr lang="ko-KR" altLang="en-US" sz="2100" b="1"/>
          </a:p>
        </p:txBody>
      </p:sp>
      <p:sp>
        <p:nvSpPr>
          <p:cNvPr id="12" name=""/>
          <p:cNvSpPr txBox="1"/>
          <p:nvPr/>
        </p:nvSpPr>
        <p:spPr>
          <a:xfrm>
            <a:off x="100852" y="205441"/>
            <a:ext cx="3118970" cy="10309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100" b="1"/>
              <a:t>암호화 과정 </a:t>
            </a:r>
            <a:r>
              <a:rPr lang="en-US" altLang="ko-KR" sz="3100" b="1"/>
              <a:t>)   Ek(M) =&gt; C</a:t>
            </a:r>
            <a:endParaRPr lang="en-US" altLang="ko-KR" sz="3100" b="1"/>
          </a:p>
        </p:txBody>
      </p:sp>
      <p:sp>
        <p:nvSpPr>
          <p:cNvPr id="20" name=""/>
          <p:cNvSpPr txBox="1"/>
          <p:nvPr/>
        </p:nvSpPr>
        <p:spPr>
          <a:xfrm>
            <a:off x="5050118" y="2464994"/>
            <a:ext cx="2091764" cy="5157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KEY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1" name=""/>
          <p:cNvCxnSpPr>
            <a:stCxn id="6" idx="3"/>
            <a:endCxn id="9" idx="1"/>
          </p:cNvCxnSpPr>
          <p:nvPr/>
        </p:nvCxnSpPr>
        <p:spPr>
          <a:xfrm>
            <a:off x="3546661" y="4142292"/>
            <a:ext cx="1503457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9" idx="3"/>
            <a:endCxn id="10" idx="1"/>
          </p:cNvCxnSpPr>
          <p:nvPr/>
        </p:nvCxnSpPr>
        <p:spPr>
          <a:xfrm>
            <a:off x="7141882" y="4142291"/>
            <a:ext cx="14720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3546661" y="4400177"/>
            <a:ext cx="1503457" cy="3639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Encryption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7110505" y="4400177"/>
            <a:ext cx="1503457" cy="36396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/>
              <a:t>decryption</a:t>
            </a: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298389" y="2135112"/>
            <a:ext cx="3563843" cy="129388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5489015" y="1636338"/>
            <a:ext cx="1213970" cy="498774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700" b="1">
                <a:solidFill>
                  <a:srgbClr val="0000ff"/>
                </a:solidFill>
              </a:rPr>
              <a:t>대칭키</a:t>
            </a:r>
            <a:endParaRPr lang="ko-KR" altLang="en-US" sz="2700" b="1">
              <a:solidFill>
                <a:srgbClr val="0000ff"/>
              </a:solidFill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252507" y="5402590"/>
            <a:ext cx="2091764" cy="51949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E_KEY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9" name=""/>
          <p:cNvSpPr/>
          <p:nvPr/>
        </p:nvSpPr>
        <p:spPr>
          <a:xfrm>
            <a:off x="2500778" y="5013531"/>
            <a:ext cx="6874248" cy="129388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4909391" y="4582161"/>
            <a:ext cx="2373217" cy="49292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비대칭키</a:t>
            </a:r>
            <a:endParaRPr xmlns:mc="http://schemas.openxmlformats.org/markup-compatibility/2006" xmlns:hp="http://schemas.haansoft.com/office/presentation/8.0" kumimoji="0" lang="ko-KR" altLang="en-US" sz="2700" b="1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6832040" y="5402590"/>
            <a:ext cx="2091764" cy="51949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D_KEY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7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650874" y="404812"/>
            <a:ext cx="6604000" cy="6410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 b="1"/>
              <a:t>공개키 </a:t>
            </a:r>
            <a:endParaRPr lang="ko-KR" altLang="en-US" sz="3600" b="1"/>
          </a:p>
        </p:txBody>
      </p:sp>
      <p:sp>
        <p:nvSpPr>
          <p:cNvPr id="7" name=""/>
          <p:cNvSpPr/>
          <p:nvPr/>
        </p:nvSpPr>
        <p:spPr>
          <a:xfrm>
            <a:off x="650875" y="1849437"/>
            <a:ext cx="1889124" cy="666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public key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650874" y="3095625"/>
            <a:ext cx="1889124" cy="666749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private key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793999" y="2003583"/>
            <a:ext cx="2746375" cy="4710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500"/>
              <a:t>암호화 키  </a:t>
            </a:r>
            <a:r>
              <a:rPr lang="en-US" altLang="ko-KR" sz="2500"/>
              <a:t>(</a:t>
            </a:r>
            <a:r>
              <a:rPr lang="ko-KR" altLang="en-US" sz="2500"/>
              <a:t> </a:t>
            </a:r>
            <a:r>
              <a:rPr lang="en-US" altLang="ko-KR" sz="2500"/>
              <a:t>E )</a:t>
            </a:r>
            <a:r>
              <a:rPr lang="ko-KR" altLang="en-US" sz="2500"/>
              <a:t> </a:t>
            </a:r>
            <a:endParaRPr lang="ko-KR" altLang="en-US" sz="2500"/>
          </a:p>
        </p:txBody>
      </p:sp>
      <p:sp>
        <p:nvSpPr>
          <p:cNvPr id="10" name=""/>
          <p:cNvSpPr txBox="1"/>
          <p:nvPr/>
        </p:nvSpPr>
        <p:spPr>
          <a:xfrm>
            <a:off x="2793999" y="3249771"/>
            <a:ext cx="2746375" cy="4440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복호화 키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( D)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937498" y="1849437"/>
            <a:ext cx="2619374" cy="22764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600"/>
              <a:t>- RSA </a:t>
            </a:r>
            <a:endParaRPr lang="en-US" altLang="ko-KR" sz="3600"/>
          </a:p>
          <a:p>
            <a:pPr>
              <a:defRPr/>
            </a:pPr>
            <a:r>
              <a:rPr lang="en-US" altLang="ko-KR" sz="3600"/>
              <a:t>- ELGamal</a:t>
            </a:r>
            <a:endParaRPr lang="en-US" altLang="ko-KR" sz="3600"/>
          </a:p>
          <a:p>
            <a:pPr>
              <a:defRPr/>
            </a:pPr>
            <a:r>
              <a:rPr lang="en-US" altLang="ko-KR" sz="3600"/>
              <a:t>-</a:t>
            </a:r>
            <a:r>
              <a:rPr lang="ko-KR" altLang="en-US" sz="3600"/>
              <a:t> </a:t>
            </a:r>
            <a:r>
              <a:rPr lang="en-US" altLang="ko-KR" sz="3600"/>
              <a:t>DSS</a:t>
            </a:r>
            <a:endParaRPr lang="en-US" altLang="ko-KR" sz="3600"/>
          </a:p>
          <a:p>
            <a:pPr>
              <a:defRPr/>
            </a:pPr>
            <a:r>
              <a:rPr lang="en-US" altLang="ko-KR" sz="3600"/>
              <a:t>- ECC 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86065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841375" y="545041"/>
          <a:ext cx="10604500" cy="5808344"/>
        </p:xfrm>
        <a:graphic>
          <a:graphicData uri="http://schemas.openxmlformats.org/drawingml/2006/table">
            <a:tbl>
              <a:tblPr firstRow="1" bandRow="1">
                <a:tableStyleId>{BA7026A9-84A0-402A-8550-04DCFC3E3A74}</a:tableStyleId>
              </a:tblPr>
              <a:tblGrid>
                <a:gridCol w="3534833"/>
                <a:gridCol w="3534833"/>
                <a:gridCol w="3534833"/>
              </a:tblGrid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single_key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two_key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E_key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privae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public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D_key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private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private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need_key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need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not need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key_num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many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little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authourize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NO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yes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speed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fast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sl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2604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ex_algorithm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DES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RSA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0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825625" y="658812"/>
            <a:ext cx="8096251" cy="12728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 상대방의 </a:t>
            </a:r>
            <a:r>
              <a:rPr lang="en-US" altLang="ko-KR" sz="2600"/>
              <a:t>Public Key</a:t>
            </a:r>
            <a:r>
              <a:rPr lang="ko-KR" altLang="en-US" sz="2600"/>
              <a:t>로 암호화 </a:t>
            </a:r>
            <a:endParaRPr lang="ko-KR" altLang="en-US" sz="2600"/>
          </a:p>
          <a:p>
            <a:pPr>
              <a:defRPr/>
            </a:pPr>
            <a:endParaRPr lang="ko-KR" altLang="en-US" sz="2600"/>
          </a:p>
          <a:p>
            <a:pPr>
              <a:defRPr/>
            </a:pPr>
            <a:r>
              <a:rPr lang="en-US" altLang="ko-KR" sz="2600"/>
              <a:t>-</a:t>
            </a:r>
            <a:r>
              <a:rPr lang="ko-KR" altLang="en-US" sz="2600"/>
              <a:t> 내 </a:t>
            </a:r>
            <a:r>
              <a:rPr lang="en-US" altLang="ko-KR" sz="2600"/>
              <a:t>Private Key</a:t>
            </a:r>
            <a:r>
              <a:rPr lang="ko-KR" altLang="en-US" sz="2600"/>
              <a:t>로 복호화</a:t>
            </a:r>
            <a:endParaRPr lang="ko-KR" altLang="en-US" sz="26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r="69600" b="23270"/>
          <a:stretch>
            <a:fillRect/>
          </a:stretch>
        </p:blipFill>
        <p:spPr>
          <a:xfrm>
            <a:off x="2233012" y="2310502"/>
            <a:ext cx="2844209" cy="271676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03387" y="3160662"/>
            <a:ext cx="2756826" cy="1866601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rcRect r="64230" b="69190"/>
          <a:stretch>
            <a:fillRect/>
          </a:stretch>
        </p:blipFill>
        <p:spPr>
          <a:xfrm>
            <a:off x="2233012" y="5249748"/>
            <a:ext cx="3339112" cy="853744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rcRect r="81310" b="76510"/>
          <a:stretch>
            <a:fillRect/>
          </a:stretch>
        </p:blipFill>
        <p:spPr>
          <a:xfrm>
            <a:off x="7141537" y="5249748"/>
            <a:ext cx="1893278" cy="6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591469" y="5210016"/>
            <a:ext cx="1063625" cy="8174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Pk_A</a:t>
            </a:r>
            <a:endParaRPr lang="en-US" altLang="ko-KR" sz="2400" b="1"/>
          </a:p>
          <a:p>
            <a:pPr algn="ctr">
              <a:defRPr/>
            </a:pPr>
            <a:r>
              <a:rPr lang="en-US" altLang="ko-KR" sz="2400" b="1"/>
              <a:t>Sk_A</a:t>
            </a:r>
            <a:endParaRPr lang="en-US" altLang="ko-KR" sz="2400" b="1"/>
          </a:p>
        </p:txBody>
      </p:sp>
      <p:sp>
        <p:nvSpPr>
          <p:cNvPr id="7" name=""/>
          <p:cNvSpPr txBox="1"/>
          <p:nvPr/>
        </p:nvSpPr>
        <p:spPr>
          <a:xfrm>
            <a:off x="9860360" y="5210016"/>
            <a:ext cx="1119188" cy="823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Pk_B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Sk_B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8" name=""/>
          <p:cNvCxnSpPr/>
          <p:nvPr/>
        </p:nvCxnSpPr>
        <p:spPr>
          <a:xfrm rot="16200000" flipH="1" flipV="1">
            <a:off x="1697200" y="3787616"/>
            <a:ext cx="4479605" cy="0"/>
          </a:xfrm>
          <a:prstGeom prst="line">
            <a:avLst/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 rot="16200000" flipH="1">
            <a:off x="7118550" y="3547760"/>
            <a:ext cx="4148443" cy="0"/>
          </a:xfrm>
          <a:prstGeom prst="line">
            <a:avLst/>
          </a:prstGeom>
          <a:ln w="28575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1827609" y="2325844"/>
            <a:ext cx="531812" cy="450533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 b="1"/>
              <a:t>P</a:t>
            </a:r>
            <a:endParaRPr lang="en-US" altLang="ko-KR" sz="2400" b="1"/>
          </a:p>
        </p:txBody>
      </p:sp>
      <p:sp>
        <p:nvSpPr>
          <p:cNvPr id="12" name=""/>
          <p:cNvSpPr txBox="1"/>
          <p:nvPr/>
        </p:nvSpPr>
        <p:spPr>
          <a:xfrm>
            <a:off x="1571625" y="1309687"/>
            <a:ext cx="1043781" cy="4505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UserA</a:t>
            </a:r>
            <a:endParaRPr lang="en-US" altLang="ko-KR" sz="2400" b="1"/>
          </a:p>
        </p:txBody>
      </p:sp>
      <p:sp>
        <p:nvSpPr>
          <p:cNvPr id="13" name=""/>
          <p:cNvSpPr txBox="1"/>
          <p:nvPr/>
        </p:nvSpPr>
        <p:spPr>
          <a:xfrm>
            <a:off x="10002838" y="1309687"/>
            <a:ext cx="1182687" cy="4505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UserB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852413" y="4126386"/>
            <a:ext cx="521891" cy="4532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7" name=""/>
          <p:cNvCxnSpPr>
            <a:stCxn id="10" idx="2"/>
            <a:endCxn id="16" idx="0"/>
          </p:cNvCxnSpPr>
          <p:nvPr/>
        </p:nvCxnSpPr>
        <p:spPr>
          <a:xfrm rot="16200000" flipH="1">
            <a:off x="1428432" y="3441460"/>
            <a:ext cx="1350009" cy="19843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1591469" y="3203019"/>
            <a:ext cx="1043781" cy="452676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Pk_B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9" name=""/>
          <p:cNvCxnSpPr>
            <a:stCxn id="16" idx="3"/>
          </p:cNvCxnSpPr>
          <p:nvPr/>
        </p:nvCxnSpPr>
        <p:spPr>
          <a:xfrm>
            <a:off x="2374305" y="4353003"/>
            <a:ext cx="7277696" cy="0"/>
          </a:xfrm>
          <a:prstGeom prst="straightConnector1">
            <a:avLst/>
          </a:prstGeom>
          <a:ln w="38100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9888142" y="2325845"/>
            <a:ext cx="531812" cy="45053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912945" y="4126386"/>
            <a:ext cx="521891" cy="4532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6" name=""/>
          <p:cNvCxnSpPr>
            <a:stCxn id="25" idx="0"/>
            <a:endCxn id="24" idx="2"/>
          </p:cNvCxnSpPr>
          <p:nvPr/>
        </p:nvCxnSpPr>
        <p:spPr>
          <a:xfrm rot="16200000" flipV="1">
            <a:off x="9488966" y="3441460"/>
            <a:ext cx="1350008" cy="19844"/>
          </a:xfrm>
          <a:prstGeom prst="straightConnector1">
            <a:avLst/>
          </a:prstGeom>
          <a:noFill/>
          <a:ln w="381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7" name=""/>
          <p:cNvSpPr txBox="1"/>
          <p:nvPr/>
        </p:nvSpPr>
        <p:spPr>
          <a:xfrm>
            <a:off x="9652001" y="3203019"/>
            <a:ext cx="1043781" cy="452676"/>
          </a:xfrm>
          <a:prstGeom prst="rect">
            <a:avLst/>
          </a:prstGeom>
          <a:gradFill rotWithShape="1">
            <a:gsLst>
              <a:gs pos="0">
                <a:srgbClr val="dba8fc">
                  <a:alpha val="100000"/>
                </a:srgbClr>
              </a:gs>
              <a:gs pos="35000">
                <a:srgbClr val="e4c3fc">
                  <a:alpha val="100000"/>
                </a:srgbClr>
              </a:gs>
              <a:gs pos="100000">
                <a:srgbClr val="f4e6ff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9e5abd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Sk_B</a:t>
            </a:r>
            <a:endPara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9" name=""/>
          <p:cNvCxnSpPr>
            <a:endCxn id="18" idx="3"/>
          </p:cNvCxnSpPr>
          <p:nvPr/>
        </p:nvCxnSpPr>
        <p:spPr>
          <a:xfrm rot="10800000">
            <a:off x="2635250" y="3429356"/>
            <a:ext cx="7277694" cy="202938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4556125" y="595312"/>
            <a:ext cx="3317874" cy="9077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A -&gt; B</a:t>
            </a:r>
            <a:r>
              <a:rPr lang="ko-KR" altLang="en-US"/>
              <a:t>일 때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Pk_B[P] -&gt; C</a:t>
            </a:r>
            <a:r>
              <a:rPr lang="ko-KR" altLang="en-US"/>
              <a:t>로 쓴다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31" name=""/>
          <p:cNvSpPr txBox="1"/>
          <p:nvPr/>
        </p:nvSpPr>
        <p:spPr>
          <a:xfrm>
            <a:off x="222249" y="187641"/>
            <a:ext cx="1871265" cy="4105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ko-KR" altLang="en-US" sz="2100"/>
              <a:t>기밀성</a:t>
            </a:r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183550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952497" y="627061"/>
            <a:ext cx="10636251" cy="723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100" b="1"/>
              <a:t>1)</a:t>
            </a:r>
            <a:r>
              <a:rPr lang="ko-KR" altLang="en-US" sz="2100" b="1"/>
              <a:t> </a:t>
            </a:r>
            <a:r>
              <a:rPr lang="en-US" altLang="ko-KR" sz="2100" b="1"/>
              <a:t>CERT</a:t>
            </a:r>
            <a:r>
              <a:rPr lang="ko-KR" altLang="en-US" sz="2100" b="1"/>
              <a:t>가 </a:t>
            </a:r>
            <a:r>
              <a:rPr lang="en-US" altLang="ko-KR" sz="2100" b="1"/>
              <a:t>A</a:t>
            </a:r>
            <a:r>
              <a:rPr lang="ko-KR" altLang="en-US" sz="2100" b="1"/>
              <a:t>에 대한 것을 디렉토리에 넣고 </a:t>
            </a:r>
            <a:r>
              <a:rPr lang="en-US" altLang="ko-KR" sz="2100" b="1"/>
              <a:t>signiture(</a:t>
            </a:r>
            <a:r>
              <a:rPr lang="ko-KR" altLang="en-US" sz="2100" b="1"/>
              <a:t>사용자 </a:t>
            </a:r>
            <a:r>
              <a:rPr lang="en-US" altLang="ko-KR" sz="2100" b="1"/>
              <a:t>A</a:t>
            </a:r>
            <a:r>
              <a:rPr lang="ko-KR" altLang="en-US" sz="2100" b="1"/>
              <a:t>의 키를</a:t>
            </a:r>
            <a:r>
              <a:rPr lang="en-US" altLang="ko-KR" sz="2100" b="1"/>
              <a:t> E</a:t>
            </a:r>
            <a:r>
              <a:rPr lang="ko-KR" altLang="en-US" sz="2100" b="1"/>
              <a:t>한것 </a:t>
            </a:r>
            <a:r>
              <a:rPr lang="en-US" altLang="ko-KR" sz="2100" b="1"/>
              <a:t>)</a:t>
            </a:r>
            <a:r>
              <a:rPr lang="ko-KR" altLang="en-US" sz="2100" b="1"/>
              <a:t>로 넣는다</a:t>
            </a:r>
            <a:r>
              <a:rPr lang="en-US" altLang="ko-KR" sz="2100" b="1"/>
              <a:t>.</a:t>
            </a:r>
            <a:endParaRPr lang="en-US" altLang="ko-KR" sz="2100" b="1"/>
          </a:p>
          <a:p>
            <a:pPr>
              <a:defRPr/>
            </a:pPr>
            <a:r>
              <a:rPr lang="en-US" altLang="ko-KR" sz="2100" b="1"/>
              <a:t>2)</a:t>
            </a:r>
            <a:r>
              <a:rPr lang="ko-KR" altLang="en-US" sz="2100" b="1"/>
              <a:t> </a:t>
            </a:r>
            <a:r>
              <a:rPr lang="en-US" altLang="ko-KR" sz="2100" b="1"/>
              <a:t>A</a:t>
            </a:r>
            <a:r>
              <a:rPr lang="ko-KR" altLang="en-US" sz="2100" b="1"/>
              <a:t>가 </a:t>
            </a:r>
            <a:r>
              <a:rPr lang="en-US" altLang="ko-KR" sz="2100" b="1"/>
              <a:t>B</a:t>
            </a:r>
            <a:r>
              <a:rPr lang="ko-KR" altLang="en-US" sz="2100" b="1"/>
              <a:t>의 </a:t>
            </a:r>
            <a:r>
              <a:rPr lang="en-US" altLang="ko-KR" sz="2100" b="1"/>
              <a:t>PK</a:t>
            </a:r>
            <a:r>
              <a:rPr lang="ko-KR" altLang="en-US" sz="2100" b="1"/>
              <a:t>를 요청한다면 </a:t>
            </a:r>
            <a:r>
              <a:rPr lang="en-US" altLang="ko-KR" sz="2100" b="1"/>
              <a:t>CERT</a:t>
            </a:r>
            <a:r>
              <a:rPr lang="ko-KR" altLang="en-US" sz="2100" b="1"/>
              <a:t>가 </a:t>
            </a:r>
            <a:r>
              <a:rPr lang="en-US" altLang="ko-KR" sz="2100" b="1"/>
              <a:t>B</a:t>
            </a:r>
            <a:r>
              <a:rPr lang="ko-KR" altLang="en-US" sz="2100" b="1"/>
              <a:t>의 </a:t>
            </a:r>
            <a:r>
              <a:rPr lang="en-US" altLang="ko-KR" sz="2100" b="1"/>
              <a:t>signuiture</a:t>
            </a:r>
            <a:r>
              <a:rPr lang="ko-KR" altLang="en-US" sz="2100" b="1"/>
              <a:t>를 가져옴  </a:t>
            </a:r>
            <a:endParaRPr lang="ko-KR" altLang="en-US" sz="2100" b="1"/>
          </a:p>
        </p:txBody>
      </p:sp>
      <p:sp>
        <p:nvSpPr>
          <p:cNvPr id="7" name=""/>
          <p:cNvSpPr txBox="1"/>
          <p:nvPr/>
        </p:nvSpPr>
        <p:spPr>
          <a:xfrm>
            <a:off x="1269998" y="1965641"/>
            <a:ext cx="6143624" cy="222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기밀</a:t>
            </a:r>
            <a:r>
              <a:rPr lang="en-US" altLang="ko-KR" sz="2000"/>
              <a:t>(</a:t>
            </a:r>
            <a:r>
              <a:rPr lang="ko-KR" altLang="en-US" sz="2000"/>
              <a:t>비밀</a:t>
            </a:r>
            <a:r>
              <a:rPr lang="en-US" altLang="ko-KR" sz="2000"/>
              <a:t>)</a:t>
            </a:r>
            <a:r>
              <a:rPr lang="ko-KR" altLang="en-US" sz="2000"/>
              <a:t>성 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M</a:t>
            </a:r>
            <a:r>
              <a:rPr lang="ko-KR" altLang="en-US" sz="2000"/>
              <a:t>을 받을 때 상대방의 </a:t>
            </a:r>
            <a:r>
              <a:rPr lang="en-US" altLang="ko-KR" sz="2000"/>
              <a:t>PK</a:t>
            </a:r>
            <a:r>
              <a:rPr lang="ko-KR" altLang="en-US" sz="2000"/>
              <a:t>로 </a:t>
            </a:r>
            <a:r>
              <a:rPr lang="en-US" altLang="ko-KR" sz="2000"/>
              <a:t>E</a:t>
            </a:r>
            <a:r>
              <a:rPr lang="ko-KR" altLang="en-US" sz="2000"/>
              <a:t>처리 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 PK</a:t>
            </a:r>
            <a:r>
              <a:rPr lang="ko-KR" altLang="en-US" sz="2000"/>
              <a:t>암호 시스템의 것과 동일</a:t>
            </a:r>
            <a:endParaRPr lang="ko-KR" altLang="en-US" sz="2000"/>
          </a:p>
          <a:p>
            <a:pPr>
              <a:defRPr/>
            </a:pPr>
            <a:r>
              <a:rPr lang="en-US" altLang="ko-KR" sz="2000"/>
              <a:t>- A --&gt; B</a:t>
            </a:r>
            <a:r>
              <a:rPr lang="ko-KR" altLang="en-US" sz="2000"/>
              <a:t>일 때</a:t>
            </a:r>
            <a:endParaRPr lang="ko-KR" altLang="en-US" sz="2000"/>
          </a:p>
          <a:p>
            <a:pPr>
              <a:defRPr/>
            </a:pPr>
            <a:endParaRPr lang="en-US" altLang="ko-KR" sz="2000"/>
          </a:p>
          <a:p>
            <a:pPr>
              <a:defRPr/>
            </a:pPr>
            <a:r>
              <a:rPr lang="en-US" altLang="ko-KR" sz="2000"/>
              <a:t>    UserA            UserB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EPk_B[P] --&gt; DSk_B[C]</a:t>
            </a:r>
            <a:r>
              <a:rPr lang="ko-KR" altLang="en-US" sz="2000"/>
              <a:t> </a:t>
            </a:r>
            <a:endParaRPr lang="ko-KR" altLang="en-US" sz="2000"/>
          </a:p>
        </p:txBody>
      </p:sp>
      <p:sp>
        <p:nvSpPr>
          <p:cNvPr id="8" name=""/>
          <p:cNvSpPr txBox="1"/>
          <p:nvPr/>
        </p:nvSpPr>
        <p:spPr>
          <a:xfrm>
            <a:off x="1269999" y="4492624"/>
            <a:ext cx="6143624" cy="19157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인증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( authentication)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M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을 보낼때 당사자의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SK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암호화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 --&gt; B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일 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  UserA            UserB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ESk_A[P] --&gt; DPk_A[C]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842249" y="4719795"/>
            <a:ext cx="3746500" cy="146145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기밀성 </a:t>
            </a:r>
            <a:r>
              <a:rPr lang="en-US" altLang="ko-KR"/>
              <a:t>:</a:t>
            </a:r>
            <a:r>
              <a:rPr lang="ko-KR" altLang="en-US"/>
              <a:t> 암호화를 통해 제</a:t>
            </a:r>
            <a:r>
              <a:rPr lang="en-US" altLang="ko-KR"/>
              <a:t>3</a:t>
            </a:r>
            <a:r>
              <a:rPr lang="ko-KR" altLang="en-US"/>
              <a:t>자가 못알아보게 하는 것 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인증 </a:t>
            </a:r>
            <a:r>
              <a:rPr lang="en-US" altLang="ko-KR"/>
              <a:t>:</a:t>
            </a:r>
            <a:r>
              <a:rPr lang="ko-KR" altLang="en-US"/>
              <a:t> 누가 보냈다는 것을 알게 하는 것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8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507998" y="1650524"/>
            <a:ext cx="8001000" cy="19194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one-way functions :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제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자가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 -&gt; P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 해석하기는 어렵다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소인수분해의 어려움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N = pXq, p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q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소수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07998" y="4057173"/>
            <a:ext cx="8001000" cy="8208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서명 생성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sz="2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S = h(M)^d mod n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서명 검증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: </a:t>
            </a:r>
            <a:r>
              <a:rPr xmlns:mc="http://schemas.openxmlformats.org/markup-compatibility/2006" xmlns:hp="http://schemas.haansoft.com/office/presentation/8.0" kumimoji="0" lang="en-US" altLang="ko-KR" sz="2400" b="0" i="1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h(M) = S^e mod n</a:t>
            </a:r>
            <a:endParaRPr xmlns:mc="http://schemas.openxmlformats.org/markup-compatibility/2006" xmlns:hp="http://schemas.haansoft.com/office/presentation/8.0" kumimoji="0" lang="en-US" altLang="ko-KR" sz="2400" b="0" i="1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3791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1650999" y="687916"/>
          <a:ext cx="8540751" cy="4092575"/>
        </p:xfrm>
        <a:graphic>
          <a:graphicData uri="http://schemas.openxmlformats.org/drawingml/2006/table">
            <a:tbl>
              <a:tblPr firstRow="1" bandRow="1">
                <a:tableStyleId>{E1AC179A-AAE8-4965-B83C-04088BF44C00}</a:tableStyleId>
              </a:tblPr>
              <a:tblGrid>
                <a:gridCol w="2135187"/>
                <a:gridCol w="2135187"/>
                <a:gridCol w="2135187"/>
                <a:gridCol w="2135187"/>
              </a:tblGrid>
              <a:tr h="8185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algorithm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E/D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Digital Signature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exchange Key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8185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RSA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8185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LUC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8185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DSS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8185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Diffie-Hellman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O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7" name=""/>
          <p:cNvSpPr txBox="1"/>
          <p:nvPr/>
        </p:nvSpPr>
        <p:spPr>
          <a:xfrm>
            <a:off x="1650999" y="5087937"/>
            <a:ext cx="8255001" cy="9966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RSA</a:t>
            </a:r>
            <a:r>
              <a:rPr lang="ko-KR" altLang="en-US" sz="2000"/>
              <a:t>는 </a:t>
            </a:r>
            <a:r>
              <a:rPr lang="en-US" altLang="ko-KR" sz="2000"/>
              <a:t>E/D,</a:t>
            </a:r>
            <a:r>
              <a:rPr lang="ko-KR" altLang="en-US" sz="2000"/>
              <a:t> </a:t>
            </a:r>
            <a:r>
              <a:rPr lang="en-US" altLang="ko-KR" sz="2000"/>
              <a:t> </a:t>
            </a:r>
            <a:r>
              <a:rPr lang="ko-KR" altLang="en-US" sz="2000"/>
              <a:t>서명</a:t>
            </a:r>
            <a:r>
              <a:rPr lang="en-US" altLang="ko-KR" sz="2000"/>
              <a:t>,</a:t>
            </a:r>
            <a:r>
              <a:rPr lang="ko-KR" altLang="en-US" sz="2000"/>
              <a:t> 키교환 모두 가능하므로 널리 쓰이고</a:t>
            </a:r>
            <a:r>
              <a:rPr lang="en-US" altLang="ko-KR" sz="2000"/>
              <a:t>(</a:t>
            </a:r>
            <a:r>
              <a:rPr lang="ko-KR" altLang="en-US" sz="2000"/>
              <a:t> 범용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DSS</a:t>
            </a:r>
            <a:r>
              <a:rPr lang="ko-KR" altLang="en-US" sz="2000"/>
              <a:t>는 서명만 가능하므로 인증에 많이 사용된다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( </a:t>
            </a:r>
            <a:r>
              <a:rPr lang="ko-KR" altLang="en-US" sz="2000"/>
              <a:t>인증 특화</a:t>
            </a:r>
            <a:r>
              <a:rPr lang="en-US" altLang="ko-KR" sz="2000"/>
              <a:t>)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631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6375" y="214311"/>
            <a:ext cx="1841500" cy="574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RSA</a:t>
            </a:r>
            <a:endParaRPr lang="en-US" altLang="ko-KR" sz="3200" b="1"/>
          </a:p>
        </p:txBody>
      </p:sp>
      <p:sp>
        <p:nvSpPr>
          <p:cNvPr id="7" name=""/>
          <p:cNvSpPr txBox="1"/>
          <p:nvPr/>
        </p:nvSpPr>
        <p:spPr>
          <a:xfrm>
            <a:off x="206375" y="1374327"/>
            <a:ext cx="5365750" cy="313861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소인수 분해에 어려움</a:t>
            </a:r>
            <a:endParaRPr lang="ko-KR" altLang="en-US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r>
              <a:rPr lang="en-US" altLang="ko-KR" sz="2500"/>
              <a:t>1)</a:t>
            </a:r>
            <a:r>
              <a:rPr lang="ko-KR" altLang="en-US" sz="2500"/>
              <a:t> 두개의 큰 소수 </a:t>
            </a:r>
            <a:r>
              <a:rPr lang="en-US" altLang="ko-KR" sz="2500"/>
              <a:t>p, q</a:t>
            </a:r>
            <a:r>
              <a:rPr lang="ko-KR" altLang="en-US" sz="2500"/>
              <a:t>찾는다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2)</a:t>
            </a:r>
            <a:r>
              <a:rPr lang="ko-KR" altLang="en-US" sz="2500"/>
              <a:t> </a:t>
            </a:r>
            <a:r>
              <a:rPr lang="en-US" altLang="ko-KR" sz="2500"/>
              <a:t>n = pXq</a:t>
            </a:r>
            <a:r>
              <a:rPr lang="ko-KR" altLang="en-US" sz="2500"/>
              <a:t> 생성 </a:t>
            </a:r>
            <a:r>
              <a:rPr lang="en-US" altLang="ko-KR" sz="2500"/>
              <a:t>, n =</a:t>
            </a:r>
            <a:r>
              <a:rPr lang="ko-KR" altLang="en-US" sz="2500"/>
              <a:t> </a:t>
            </a:r>
            <a:r>
              <a:rPr lang="en-US" altLang="ko-KR" sz="2500"/>
              <a:t>pk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3) </a:t>
            </a:r>
            <a:r>
              <a:rPr lang="ko-KR" altLang="en-US" sz="2500"/>
              <a:t>다른 방법으로 </a:t>
            </a:r>
            <a:r>
              <a:rPr lang="en-US" altLang="ko-KR" sz="2500"/>
              <a:t>p,q</a:t>
            </a:r>
            <a:r>
              <a:rPr lang="ko-KR" altLang="en-US" sz="2500"/>
              <a:t>를 결합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4)</a:t>
            </a:r>
            <a:r>
              <a:rPr lang="ko-KR" altLang="en-US" sz="2500"/>
              <a:t> 파이를 사용하여 </a:t>
            </a:r>
            <a:r>
              <a:rPr lang="en-US" altLang="ko-KR" sz="2500"/>
              <a:t>e, d </a:t>
            </a:r>
            <a:r>
              <a:rPr lang="ko-KR" altLang="en-US" sz="2500"/>
              <a:t>키 쌍을 생성 </a:t>
            </a:r>
            <a:endParaRPr lang="ko-KR" altLang="en-US" sz="2500"/>
          </a:p>
          <a:p>
            <a:pPr>
              <a:defRPr/>
            </a:pPr>
            <a:endParaRPr lang="en-US" altLang="ko-KR" sz="2500"/>
          </a:p>
        </p:txBody>
      </p:sp>
      <p:sp>
        <p:nvSpPr>
          <p:cNvPr id="8" name=""/>
          <p:cNvSpPr txBox="1"/>
          <p:nvPr/>
        </p:nvSpPr>
        <p:spPr>
          <a:xfrm>
            <a:off x="6096000" y="4512945"/>
            <a:ext cx="5365750" cy="1614618"/>
          </a:xfrm>
          <a:prstGeom prst="rect">
            <a:avLst/>
          </a:prstGeom>
          <a:ln>
            <a:solidFill>
              <a:schemeClr val="l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- </a:t>
            </a:r>
            <a:r>
              <a:rPr lang="ko-KR" altLang="en-US" sz="2500"/>
              <a:t>두 소수 </a:t>
            </a:r>
            <a:r>
              <a:rPr lang="en-US" altLang="ko-KR" sz="2500"/>
              <a:t>p, q</a:t>
            </a:r>
            <a:r>
              <a:rPr lang="ko-KR" altLang="en-US" sz="2500"/>
              <a:t>의 크기 거의 같아야 함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p-q</a:t>
            </a:r>
            <a:r>
              <a:rPr lang="ko-KR" altLang="en-US" sz="2500"/>
              <a:t>가 너무 작으면 안된다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p-1</a:t>
            </a:r>
            <a:r>
              <a:rPr lang="ko-KR" altLang="en-US" sz="2500"/>
              <a:t>이 큰 수를 인수로 가져야 함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p+1</a:t>
            </a:r>
            <a:r>
              <a:rPr lang="ko-KR" altLang="en-US" sz="2500"/>
              <a:t>이 큰 수를 인수로 가져야 함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21075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06375" y="214311"/>
            <a:ext cx="1841500" cy="574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200" b="1"/>
              <a:t>RSA</a:t>
            </a:r>
            <a:endParaRPr lang="en-US" altLang="ko-KR" sz="3200" b="1"/>
          </a:p>
        </p:txBody>
      </p:sp>
      <p:sp>
        <p:nvSpPr>
          <p:cNvPr id="7" name=""/>
          <p:cNvSpPr txBox="1"/>
          <p:nvPr/>
        </p:nvSpPr>
        <p:spPr>
          <a:xfrm>
            <a:off x="206375" y="1374327"/>
            <a:ext cx="8080376" cy="313861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1)</a:t>
            </a:r>
            <a:r>
              <a:rPr lang="ko-KR" altLang="en-US" sz="2500"/>
              <a:t> </a:t>
            </a:r>
            <a:r>
              <a:rPr lang="en-US" altLang="ko-KR" sz="2500"/>
              <a:t>p = 7, q = 17 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2) n = p*q = 7 * 17 = 119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3) @(n) = (p-1)(q-1) = 6 * 16 = 96 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4) @(n) = 96</a:t>
            </a:r>
            <a:r>
              <a:rPr lang="ko-KR" altLang="en-US" sz="2500"/>
              <a:t>과 서로 소이고 </a:t>
            </a:r>
            <a:r>
              <a:rPr lang="en-US" altLang="ko-KR" sz="2500"/>
              <a:t>@(n)</a:t>
            </a:r>
            <a:r>
              <a:rPr lang="ko-KR" altLang="en-US" sz="2500"/>
              <a:t>보다 작은 </a:t>
            </a:r>
            <a:r>
              <a:rPr lang="en-US" altLang="ko-KR" sz="2500"/>
              <a:t>e</a:t>
            </a:r>
            <a:r>
              <a:rPr lang="ko-KR" altLang="en-US" sz="2500"/>
              <a:t>선택 </a:t>
            </a:r>
            <a:r>
              <a:rPr lang="en-US" altLang="ko-KR" sz="2500"/>
              <a:t>(</a:t>
            </a:r>
            <a:r>
              <a:rPr lang="ko-KR" altLang="en-US" sz="2500"/>
              <a:t> </a:t>
            </a:r>
            <a:r>
              <a:rPr lang="en-US" altLang="ko-KR" sz="2500"/>
              <a:t>e</a:t>
            </a:r>
            <a:r>
              <a:rPr lang="ko-KR" altLang="en-US" sz="2500"/>
              <a:t> </a:t>
            </a:r>
            <a:r>
              <a:rPr lang="en-US" altLang="ko-KR" sz="2500"/>
              <a:t>= 5)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5) de = 1 mod 96</a:t>
            </a:r>
            <a:r>
              <a:rPr lang="ko-KR" altLang="en-US" sz="2500"/>
              <a:t>이고 </a:t>
            </a:r>
            <a:r>
              <a:rPr lang="en-US" altLang="ko-KR" sz="2500"/>
              <a:t>d</a:t>
            </a:r>
            <a:r>
              <a:rPr lang="ko-KR" altLang="en-US" sz="2500"/>
              <a:t> </a:t>
            </a:r>
            <a:r>
              <a:rPr lang="en-US" altLang="ko-KR" sz="2500"/>
              <a:t>&lt; 96</a:t>
            </a:r>
            <a:r>
              <a:rPr lang="ko-KR" altLang="en-US" sz="2500"/>
              <a:t>인 </a:t>
            </a:r>
            <a:r>
              <a:rPr lang="en-US" altLang="ko-KR" sz="2500"/>
              <a:t>d</a:t>
            </a:r>
            <a:r>
              <a:rPr lang="ko-KR" altLang="en-US" sz="2500"/>
              <a:t>를 결정 </a:t>
            </a:r>
            <a:r>
              <a:rPr lang="en-US" altLang="ko-KR" sz="2500"/>
              <a:t>(d = 77)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>
              <a:defRPr/>
            </a:pPr>
            <a:r>
              <a:rPr lang="en-US" altLang="ko-KR" sz="2500"/>
              <a:t>PK = {5, 119}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SK = {77, 119}</a:t>
            </a:r>
            <a:endParaRPr lang="en-US" altLang="ko-KR" sz="2500"/>
          </a:p>
        </p:txBody>
      </p:sp>
      <p:sp>
        <p:nvSpPr>
          <p:cNvPr id="8" name=""/>
          <p:cNvSpPr txBox="1"/>
          <p:nvPr/>
        </p:nvSpPr>
        <p:spPr>
          <a:xfrm>
            <a:off x="6096000" y="4512945"/>
            <a:ext cx="5365750" cy="1614618"/>
          </a:xfrm>
          <a:prstGeom prst="rect">
            <a:avLst/>
          </a:prstGeom>
          <a:ln>
            <a:solidFill>
              <a:schemeClr val="lt2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ko-KR" sz="2500"/>
              <a:t>- </a:t>
            </a:r>
            <a:r>
              <a:rPr lang="ko-KR" altLang="en-US" sz="2500"/>
              <a:t>두 소수 </a:t>
            </a:r>
            <a:r>
              <a:rPr lang="en-US" altLang="ko-KR" sz="2500"/>
              <a:t>p, q</a:t>
            </a:r>
            <a:r>
              <a:rPr lang="ko-KR" altLang="en-US" sz="2500"/>
              <a:t>의 크기 거의 같아야 함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p-q</a:t>
            </a:r>
            <a:r>
              <a:rPr lang="ko-KR" altLang="en-US" sz="2500"/>
              <a:t>가 너무 작으면 안된다</a:t>
            </a:r>
            <a:r>
              <a:rPr lang="en-US" altLang="ko-KR" sz="2500"/>
              <a:t>.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p-1</a:t>
            </a:r>
            <a:r>
              <a:rPr lang="ko-KR" altLang="en-US" sz="2500"/>
              <a:t>이 큰 수를 인수로 가져야 함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p+1</a:t>
            </a:r>
            <a:r>
              <a:rPr lang="ko-KR" altLang="en-US" sz="2500"/>
              <a:t>이 큰 수를 인수로 가져야 함</a:t>
            </a: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190309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4868" y="1015731"/>
            <a:ext cx="8211073" cy="4826538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8" name=""/>
          <p:cNvSpPr txBox="1"/>
          <p:nvPr/>
        </p:nvSpPr>
        <p:spPr>
          <a:xfrm>
            <a:off x="206375" y="214311"/>
            <a:ext cx="1841500" cy="574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RSA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380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4527177" y="3670253"/>
            <a:ext cx="3137646" cy="944077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800"/>
              <a:t>decryption</a:t>
            </a:r>
            <a:endParaRPr lang="en-US" altLang="ko-KR" sz="2800"/>
          </a:p>
          <a:p>
            <a:pPr algn="ctr">
              <a:defRPr/>
            </a:pPr>
            <a:r>
              <a:rPr lang="ko-KR" altLang="en-US" sz="2800"/>
              <a:t>복호 알고리즘</a:t>
            </a:r>
            <a:endParaRPr lang="ko-KR" altLang="en-US" sz="2800"/>
          </a:p>
        </p:txBody>
      </p:sp>
      <p:sp>
        <p:nvSpPr>
          <p:cNvPr id="9" name=""/>
          <p:cNvSpPr txBox="1"/>
          <p:nvPr/>
        </p:nvSpPr>
        <p:spPr>
          <a:xfrm>
            <a:off x="1454896" y="3884407"/>
            <a:ext cx="2091764" cy="5157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ciphertext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8613962" y="3884407"/>
            <a:ext cx="2091764" cy="51577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Plaintext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00852" y="205440"/>
            <a:ext cx="3118970" cy="15071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100" b="1"/>
              <a:t>복호화 과정 </a:t>
            </a:r>
            <a:r>
              <a:rPr lang="en-US" altLang="ko-KR" sz="3100" b="1"/>
              <a:t>)   Dk(C) =&gt; M   </a:t>
            </a:r>
            <a:br>
              <a:rPr lang="en-US" altLang="ko-KR" sz="3100" b="1"/>
            </a:br>
            <a:r>
              <a:rPr lang="en-US" altLang="ko-KR" sz="3100" b="1"/>
              <a:t>Dk(Ek(M)) =&gt; M</a:t>
            </a:r>
            <a:endParaRPr lang="en-US" altLang="ko-KR" sz="3100" b="1"/>
          </a:p>
        </p:txBody>
      </p:sp>
      <p:sp>
        <p:nvSpPr>
          <p:cNvPr id="20" name=""/>
          <p:cNvSpPr txBox="1"/>
          <p:nvPr/>
        </p:nvSpPr>
        <p:spPr>
          <a:xfrm>
            <a:off x="4682098" y="2226458"/>
            <a:ext cx="2827804" cy="5144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decryption_key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21" name=""/>
          <p:cNvCxnSpPr>
            <a:endCxn id="6" idx="1"/>
          </p:cNvCxnSpPr>
          <p:nvPr/>
        </p:nvCxnSpPr>
        <p:spPr>
          <a:xfrm>
            <a:off x="3546660" y="4142292"/>
            <a:ext cx="980516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>
            <a:stCxn id="6" idx="3"/>
            <a:endCxn id="10" idx="1"/>
          </p:cNvCxnSpPr>
          <p:nvPr/>
        </p:nvCxnSpPr>
        <p:spPr>
          <a:xfrm>
            <a:off x="7664825" y="4142292"/>
            <a:ext cx="949137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>
            <a:stCxn id="20" idx="2"/>
            <a:endCxn id="6" idx="0"/>
          </p:cNvCxnSpPr>
          <p:nvPr/>
        </p:nvCxnSpPr>
        <p:spPr>
          <a:xfrm rot="16200000" flipH="1" flipV="1">
            <a:off x="5631316" y="3205567"/>
            <a:ext cx="929369" cy="2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0431" y="788670"/>
            <a:ext cx="8020882" cy="5667067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7" name=""/>
          <p:cNvSpPr txBox="1"/>
          <p:nvPr/>
        </p:nvSpPr>
        <p:spPr>
          <a:xfrm>
            <a:off x="206375" y="214311"/>
            <a:ext cx="1841500" cy="574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RSA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661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206375" y="214311"/>
            <a:ext cx="1841500" cy="574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RSA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127125" y="1214437"/>
            <a:ext cx="7223124" cy="14601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-</a:t>
            </a:r>
            <a:r>
              <a:rPr lang="ko-KR" altLang="en-US" sz="3000"/>
              <a:t> 페르마 정리</a:t>
            </a: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en-US" altLang="ko-KR" sz="3000"/>
              <a:t>-</a:t>
            </a:r>
            <a:r>
              <a:rPr lang="ko-KR" altLang="en-US" sz="3000"/>
              <a:t> 오일러 정리</a:t>
            </a:r>
            <a:endParaRPr lang="ko-KR" altLang="en-US" sz="3000"/>
          </a:p>
        </p:txBody>
      </p:sp>
      <p:sp>
        <p:nvSpPr>
          <p:cNvPr id="9" name=""/>
          <p:cNvSpPr txBox="1"/>
          <p:nvPr/>
        </p:nvSpPr>
        <p:spPr>
          <a:xfrm>
            <a:off x="1206499" y="3627437"/>
            <a:ext cx="2794000" cy="9998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2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P^e mod n =&gt; C</a:t>
            </a:r>
            <a:endParaRPr lang="en-US" altLang="ko-KR" sz="3000"/>
          </a:p>
          <a:p>
            <a:pPr>
              <a:defRPr/>
            </a:pPr>
            <a:r>
              <a:rPr lang="en-US" altLang="ko-KR" sz="3000"/>
              <a:t>C^d mod n =&gt; P</a:t>
            </a:r>
            <a:endParaRPr lang="en-US" altLang="ko-KR" sz="3000"/>
          </a:p>
        </p:txBody>
      </p:sp>
      <p:sp>
        <p:nvSpPr>
          <p:cNvPr id="10" name=""/>
          <p:cNvSpPr txBox="1"/>
          <p:nvPr/>
        </p:nvSpPr>
        <p:spPr>
          <a:xfrm>
            <a:off x="4500560" y="3627437"/>
            <a:ext cx="6778625" cy="1001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2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RSA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알고리즘은 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e, d, n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을 만족하는 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p, q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를 만드는 과정</a:t>
            </a:r>
            <a:endPara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09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07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045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27690" y="384734"/>
            <a:ext cx="3735294" cy="8230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DES</a:t>
            </a:r>
            <a:r>
              <a:rPr lang="ko-KR" altLang="en-US" sz="2400" b="1"/>
              <a:t> 알고리즘 </a:t>
            </a:r>
            <a:endParaRPr lang="ko-KR" altLang="en-US" sz="2400" b="1"/>
          </a:p>
          <a:p>
            <a:pPr>
              <a:defRPr/>
            </a:pPr>
            <a:r>
              <a:rPr lang="en-US" altLang="ko-KR" sz="2400" b="1"/>
              <a:t>Data Encryption Standard</a:t>
            </a:r>
            <a:endParaRPr lang="en-US" altLang="ko-KR" sz="2400" b="1"/>
          </a:p>
        </p:txBody>
      </p:sp>
      <p:sp>
        <p:nvSpPr>
          <p:cNvPr id="5" name=""/>
          <p:cNvSpPr txBox="1"/>
          <p:nvPr/>
        </p:nvSpPr>
        <p:spPr>
          <a:xfrm>
            <a:off x="801218" y="1486646"/>
            <a:ext cx="6723530" cy="63552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Round</a:t>
            </a:r>
            <a:r>
              <a:rPr lang="ko-KR" altLang="en-US"/>
              <a:t>를 </a:t>
            </a:r>
            <a:r>
              <a:rPr lang="en-US" altLang="ko-KR"/>
              <a:t>16</a:t>
            </a:r>
            <a:r>
              <a:rPr lang="ko-KR" altLang="en-US"/>
              <a:t>번 반복 </a:t>
            </a:r>
            <a:r>
              <a:rPr lang="en-US" altLang="ko-KR"/>
              <a:t>(</a:t>
            </a:r>
            <a:r>
              <a:rPr lang="ko-KR" altLang="en-US"/>
              <a:t> 암호화 시키는 작업 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subtitution + transposition </a:t>
            </a:r>
            <a:r>
              <a:rPr lang="ko-KR" altLang="en-US"/>
              <a:t>같이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4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679824" y="328704"/>
            <a:ext cx="5416176" cy="11812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600" b="1"/>
              <a:t>암호문 </a:t>
            </a:r>
            <a:r>
              <a:rPr lang="en-US" altLang="ko-KR" sz="3600" b="1"/>
              <a:t>:</a:t>
            </a:r>
            <a:r>
              <a:rPr lang="ko-KR" altLang="en-US" sz="3600" b="1"/>
              <a:t>  </a:t>
            </a:r>
            <a:r>
              <a:rPr lang="en-US" altLang="ko-KR" sz="3600" b="1"/>
              <a:t>P + EA +</a:t>
            </a:r>
            <a:r>
              <a:rPr lang="ko-KR" altLang="en-US" sz="3600" b="1"/>
              <a:t> </a:t>
            </a:r>
            <a:r>
              <a:rPr lang="en-US" altLang="ko-KR" sz="3600" b="1"/>
              <a:t>EK</a:t>
            </a:r>
            <a:endParaRPr lang="en-US" altLang="ko-KR" sz="3600" b="1"/>
          </a:p>
          <a:p>
            <a:pPr>
              <a:defRPr/>
            </a:pPr>
            <a:r>
              <a:rPr lang="ko-KR" altLang="en-US" sz="3600" b="1"/>
              <a:t>복호문 </a:t>
            </a:r>
            <a:r>
              <a:rPr lang="en-US" altLang="ko-KR" sz="3600" b="1"/>
              <a:t>:</a:t>
            </a:r>
            <a:r>
              <a:rPr lang="ko-KR" altLang="en-US" sz="3600" b="1"/>
              <a:t> </a:t>
            </a:r>
            <a:r>
              <a:rPr lang="en-US" altLang="ko-KR" sz="3600" b="1"/>
              <a:t> C + EA + DK</a:t>
            </a:r>
            <a:endParaRPr lang="en-US" altLang="ko-KR" sz="3600" b="1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1677146" y="2687320"/>
          <a:ext cx="8591214" cy="3199727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2148728"/>
                <a:gridCol w="2145030"/>
                <a:gridCol w="2148728"/>
                <a:gridCol w="2148728"/>
              </a:tblGrid>
              <a:tr h="7630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세대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세개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세대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현재 암호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630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시대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고대 </a:t>
                      </a:r>
                      <a:r>
                        <a:rPr lang="en-US" altLang="ko-KR"/>
                        <a:t>~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19C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20C ~ 1940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1940 ~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630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알고리즘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 </a:t>
                      </a:r>
                      <a:r>
                        <a:rPr lang="ko-KR" altLang="en-US"/>
                        <a:t>시저암호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비게네르암호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뷰포트 암호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ENIGMA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 M-209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 EA</a:t>
                      </a:r>
                      <a:endParaRPr lang="en-US" altLang="ko-KR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 EP</a:t>
                      </a:r>
                      <a:endParaRPr lang="en-US" altLang="ko-KR"/>
                    </a:p>
                  </a:txBody>
                  <a:tcPr marL="91440" marR="91440" anchor="ctr"/>
                </a:tc>
              </a:tr>
              <a:tr h="76304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단순 대입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간편함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기계사용함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전쟁 동원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-</a:t>
                      </a:r>
                      <a:r>
                        <a:rPr lang="ko-KR" altLang="en-US"/>
                        <a:t> 동기화 이론 배경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6" name=""/>
          <p:cNvSpPr txBox="1"/>
          <p:nvPr/>
        </p:nvSpPr>
        <p:spPr>
          <a:xfrm>
            <a:off x="5285516" y="719666"/>
            <a:ext cx="235174" cy="3642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65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985595" y="878233"/>
            <a:ext cx="10220810" cy="44538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 b="1"/>
              <a:t>1.</a:t>
            </a:r>
            <a:r>
              <a:rPr lang="ko-KR" altLang="en-US" sz="2600" b="1"/>
              <a:t> 연산자 유형</a:t>
            </a:r>
            <a:endParaRPr lang="ko-KR" altLang="en-US" sz="2600" b="1"/>
          </a:p>
          <a:p>
            <a:pPr>
              <a:defRPr/>
            </a:pPr>
            <a:r>
              <a:rPr lang="en-US" altLang="ko-KR" sz="2600" b="1"/>
              <a:t>substitution : P</a:t>
            </a:r>
            <a:r>
              <a:rPr lang="ko-KR" altLang="en-US" sz="2600" b="1"/>
              <a:t>를 각각 치환 </a:t>
            </a:r>
            <a:endParaRPr lang="ko-KR" altLang="en-US" sz="2600" b="1"/>
          </a:p>
          <a:p>
            <a:pPr>
              <a:defRPr/>
            </a:pPr>
            <a:r>
              <a:rPr lang="en-US" altLang="ko-KR" sz="2600" b="1"/>
              <a:t>Transposition :</a:t>
            </a:r>
            <a:r>
              <a:rPr lang="ko-KR" altLang="en-US" sz="2600" b="1"/>
              <a:t> </a:t>
            </a:r>
            <a:r>
              <a:rPr lang="en-US" altLang="ko-KR" sz="2600" b="1"/>
              <a:t>P</a:t>
            </a:r>
            <a:r>
              <a:rPr lang="ko-KR" altLang="en-US" sz="2600" b="1"/>
              <a:t>를 재배열</a:t>
            </a:r>
            <a:endParaRPr lang="ko-KR" altLang="en-US" sz="2600" b="1"/>
          </a:p>
          <a:p>
            <a:pPr>
              <a:defRPr/>
            </a:pPr>
            <a:endParaRPr lang="ko-KR" altLang="en-US" sz="2600" b="1"/>
          </a:p>
          <a:p>
            <a:pPr>
              <a:defRPr/>
            </a:pPr>
            <a:r>
              <a:rPr lang="en-US" altLang="ko-KR" sz="2600" b="1"/>
              <a:t>2.</a:t>
            </a:r>
            <a:r>
              <a:rPr lang="ko-KR" altLang="en-US" sz="2600" b="1"/>
              <a:t> 사용된 키의 수 </a:t>
            </a:r>
            <a:endParaRPr lang="ko-KR" altLang="en-US" sz="2600" b="1"/>
          </a:p>
          <a:p>
            <a:pPr>
              <a:defRPr/>
            </a:pPr>
            <a:r>
              <a:rPr lang="ko-KR" altLang="en-US" sz="2600" b="1"/>
              <a:t>동일 </a:t>
            </a:r>
            <a:r>
              <a:rPr lang="en-US" altLang="ko-KR" sz="2600" b="1"/>
              <a:t>: </a:t>
            </a:r>
            <a:r>
              <a:rPr lang="ko-KR" altLang="en-US" sz="2600" b="1"/>
              <a:t>비밀키</a:t>
            </a:r>
            <a:r>
              <a:rPr lang="en-US" altLang="ko-KR" sz="2600" b="1"/>
              <a:t>(</a:t>
            </a:r>
            <a:r>
              <a:rPr lang="ko-KR" altLang="en-US" sz="2600" b="1"/>
              <a:t>대칭키</a:t>
            </a:r>
            <a:r>
              <a:rPr lang="en-US" altLang="ko-KR" sz="2600" b="1"/>
              <a:t>)</a:t>
            </a:r>
            <a:r>
              <a:rPr lang="ko-KR" altLang="en-US" sz="2600" b="1"/>
              <a:t> </a:t>
            </a:r>
            <a:r>
              <a:rPr lang="en-US" altLang="ko-KR" sz="2600" b="1"/>
              <a:t>-</a:t>
            </a:r>
            <a:r>
              <a:rPr lang="ko-KR" altLang="en-US" sz="2600" b="1"/>
              <a:t> </a:t>
            </a:r>
            <a:r>
              <a:rPr lang="en-US" altLang="ko-KR" sz="2600" b="1"/>
              <a:t>(</a:t>
            </a:r>
            <a:r>
              <a:rPr lang="ko-KR" altLang="en-US" sz="2600" b="1"/>
              <a:t> </a:t>
            </a:r>
            <a:r>
              <a:rPr lang="en-US" altLang="ko-KR" sz="2600" b="1"/>
              <a:t>single-key, symmetric-key, secret-key)</a:t>
            </a:r>
            <a:endParaRPr lang="en-US" altLang="ko-KR" sz="2600" b="1"/>
          </a:p>
          <a:p>
            <a:pPr>
              <a:defRPr/>
            </a:pPr>
            <a:r>
              <a:rPr lang="ko-KR" altLang="en-US" sz="2600" b="1"/>
              <a:t>비동일 </a:t>
            </a:r>
            <a:r>
              <a:rPr lang="en-US" altLang="ko-KR" sz="2600" b="1"/>
              <a:t>: </a:t>
            </a:r>
            <a:r>
              <a:rPr lang="ko-KR" altLang="en-US" sz="2600" b="1"/>
              <a:t>공개키</a:t>
            </a:r>
            <a:r>
              <a:rPr lang="en-US" altLang="ko-KR" sz="2600" b="1"/>
              <a:t>(</a:t>
            </a:r>
            <a:r>
              <a:rPr lang="ko-KR" altLang="en-US" sz="2600" b="1"/>
              <a:t>비대칭키</a:t>
            </a:r>
            <a:r>
              <a:rPr lang="en-US" altLang="ko-KR" sz="2600" b="1"/>
              <a:t>)-(</a:t>
            </a:r>
            <a:r>
              <a:rPr lang="ko-KR" altLang="en-US" sz="2600" b="1"/>
              <a:t> </a:t>
            </a:r>
            <a:r>
              <a:rPr lang="en-US" altLang="ko-KR" sz="2600" b="1"/>
              <a:t>tow-key, asymmetric-key, public-key)</a:t>
            </a:r>
            <a:endParaRPr lang="en-US" altLang="ko-KR" sz="2600" b="1"/>
          </a:p>
          <a:p>
            <a:pPr>
              <a:defRPr/>
            </a:pPr>
            <a:endParaRPr lang="en-US" altLang="ko-KR" sz="2600" b="1"/>
          </a:p>
          <a:p>
            <a:pPr>
              <a:defRPr/>
            </a:pPr>
            <a:r>
              <a:rPr lang="en-US" altLang="ko-KR" sz="2600" b="1"/>
              <a:t>3. </a:t>
            </a:r>
            <a:r>
              <a:rPr lang="ko-KR" altLang="en-US" sz="2600" b="1"/>
              <a:t>평문 처리 방법</a:t>
            </a:r>
            <a:endParaRPr lang="en-US" altLang="ko-KR" sz="2600" b="1"/>
          </a:p>
          <a:p>
            <a:pPr>
              <a:defRPr/>
            </a:pPr>
            <a:r>
              <a:rPr lang="en-US" altLang="ko-KR" sz="2600" b="1"/>
              <a:t>-</a:t>
            </a:r>
            <a:r>
              <a:rPr lang="ko-KR" altLang="en-US" sz="2600" b="1"/>
              <a:t> 스트림 암호화 </a:t>
            </a:r>
            <a:r>
              <a:rPr lang="en-US" altLang="ko-KR" sz="2600" b="1"/>
              <a:t>: </a:t>
            </a:r>
            <a:r>
              <a:rPr lang="ko-KR" altLang="en-US" sz="2600" b="1"/>
              <a:t>연속적으로 처리</a:t>
            </a:r>
            <a:endParaRPr lang="ko-KR" altLang="en-US" sz="2600" b="1"/>
          </a:p>
          <a:p>
            <a:pPr>
              <a:defRPr/>
            </a:pPr>
            <a:r>
              <a:rPr lang="en-US" altLang="ko-KR" sz="2600" b="1"/>
              <a:t>-</a:t>
            </a:r>
            <a:r>
              <a:rPr lang="ko-KR" altLang="en-US" sz="2600" b="1"/>
              <a:t> 블록 암호화 </a:t>
            </a:r>
            <a:r>
              <a:rPr lang="en-US" altLang="ko-KR" sz="2600" b="1"/>
              <a:t>: </a:t>
            </a:r>
            <a:r>
              <a:rPr lang="ko-KR" altLang="en-US" sz="2600" b="1"/>
              <a:t>블록 단위 </a:t>
            </a:r>
            <a:endParaRPr lang="ko-KR" altLang="en-US" sz="2600" b="1"/>
          </a:p>
        </p:txBody>
      </p:sp>
    </p:spTree>
    <p:extLst>
      <p:ext uri="{BB962C8B-B14F-4D97-AF65-F5344CB8AC3E}">
        <p14:creationId xmlns:p14="http://schemas.microsoft.com/office/powerpoint/2010/main" val="158911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222375" y="746125"/>
            <a:ext cx="7207250" cy="947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/>
              <a:t>-</a:t>
            </a:r>
            <a:r>
              <a:rPr lang="ko-KR" altLang="en-US" sz="2800" b="1"/>
              <a:t> </a:t>
            </a:r>
            <a:r>
              <a:rPr lang="en-US" altLang="ko-KR" sz="2800" b="1"/>
              <a:t>Encryption :</a:t>
            </a:r>
            <a:r>
              <a:rPr lang="ko-KR" altLang="en-US" sz="2800" b="1"/>
              <a:t>  </a:t>
            </a:r>
            <a:r>
              <a:rPr lang="en-US" altLang="ko-KR" sz="2800" b="1"/>
              <a:t>C = E(p) = (P + k)mod(26)</a:t>
            </a:r>
            <a:endParaRPr lang="en-US" altLang="ko-KR" sz="2800" b="1"/>
          </a:p>
          <a:p>
            <a:pPr>
              <a:defRPr/>
            </a:pPr>
            <a:r>
              <a:rPr lang="en-US" altLang="ko-KR" sz="2800" b="1"/>
              <a:t>-</a:t>
            </a:r>
            <a:r>
              <a:rPr lang="ko-KR" altLang="en-US" sz="2800" b="1"/>
              <a:t> </a:t>
            </a:r>
            <a:r>
              <a:rPr lang="en-US" altLang="ko-KR" sz="2800" b="1"/>
              <a:t>Decryption :</a:t>
            </a:r>
            <a:r>
              <a:rPr lang="ko-KR" altLang="en-US" sz="2800" b="1"/>
              <a:t> </a:t>
            </a:r>
            <a:r>
              <a:rPr lang="en-US" altLang="ko-KR" sz="2800" b="1"/>
              <a:t> P = D(c) = (C - k)mod(26)</a:t>
            </a:r>
            <a:endParaRPr lang="en-US" altLang="ko-KR" sz="2800" b="1"/>
          </a:p>
        </p:txBody>
      </p:sp>
      <p:sp>
        <p:nvSpPr>
          <p:cNvPr id="8" name=""/>
          <p:cNvSpPr txBox="1"/>
          <p:nvPr/>
        </p:nvSpPr>
        <p:spPr>
          <a:xfrm>
            <a:off x="1222375" y="1905000"/>
            <a:ext cx="7381876" cy="9061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굉장치 단순하다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Brute-force attack(</a:t>
            </a:r>
            <a:r>
              <a:rPr lang="ko-KR" altLang="en-US"/>
              <a:t> 전수키 조사</a:t>
            </a:r>
            <a:r>
              <a:rPr lang="en-US" altLang="ko-KR"/>
              <a:t>/</a:t>
            </a:r>
            <a:r>
              <a:rPr lang="ko-KR" altLang="en-US"/>
              <a:t>전수 공격</a:t>
            </a:r>
            <a:r>
              <a:rPr lang="en-US" altLang="ko-KR"/>
              <a:t>)</a:t>
            </a:r>
            <a:r>
              <a:rPr lang="ko-KR" altLang="en-US"/>
              <a:t>이 가능</a:t>
            </a:r>
            <a:endParaRPr lang="ko-KR" altLang="en-US"/>
          </a:p>
          <a:p>
            <a:pPr>
              <a:defRPr/>
            </a:pPr>
            <a:r>
              <a:rPr lang="en-US" altLang="ko-KR"/>
              <a:t>- Probable-Word Attak (</a:t>
            </a:r>
            <a:r>
              <a:rPr lang="ko-KR" altLang="en-US"/>
              <a:t> 추정 단어 공격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01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1209675" y="857250"/>
            <a:ext cx="8588377" cy="2827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subsitution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단순</a:t>
            </a:r>
            <a:r>
              <a:rPr lang="en-US" altLang="ko-KR"/>
              <a:t> </a:t>
            </a:r>
            <a:r>
              <a:rPr lang="ko-KR" altLang="en-US"/>
              <a:t>대치 </a:t>
            </a:r>
            <a:r>
              <a:rPr lang="en-US" altLang="ko-KR"/>
              <a:t>:</a:t>
            </a:r>
            <a:r>
              <a:rPr lang="ko-KR" altLang="en-US"/>
              <a:t> 시저암호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X = Y +</a:t>
            </a:r>
            <a:r>
              <a:rPr lang="ko-KR" altLang="en-US"/>
              <a:t> </a:t>
            </a:r>
            <a:r>
              <a:rPr lang="en-US" altLang="ko-KR"/>
              <a:t>Z (mod 26),</a:t>
            </a:r>
            <a:r>
              <a:rPr lang="ko-KR" altLang="en-US"/>
              <a:t> 모노 알파베틱 암호</a:t>
            </a:r>
            <a:endParaRPr lang="ko-KR" altLang="en-US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다중 대치 </a:t>
            </a:r>
            <a:r>
              <a:rPr lang="en-US" altLang="ko-KR"/>
              <a:t>: </a:t>
            </a:r>
            <a:r>
              <a:rPr lang="ko-KR" altLang="en-US"/>
              <a:t>비지네르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permutation, transposition 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위치를 바꿈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단순 전치 </a:t>
            </a:r>
            <a:r>
              <a:rPr lang="en-US" altLang="ko-KR"/>
              <a:t>: </a:t>
            </a:r>
            <a:r>
              <a:rPr lang="ko-KR" altLang="en-US"/>
              <a:t>한칸씩 민다</a:t>
            </a:r>
            <a:r>
              <a:rPr lang="en-US" altLang="ko-KR"/>
              <a:t>, (M, K)</a:t>
            </a:r>
            <a:r>
              <a:rPr lang="ko-KR" altLang="en-US"/>
              <a:t> </a:t>
            </a: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(R,C)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2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1164</ep:Words>
  <ep:PresentationFormat>화면 슬라이드 쇼(4:3)</ep:PresentationFormat>
  <ep:Paragraphs>397</ep:Paragraphs>
  <ep:Slides>43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2024-10-20T06:00:16.143</dcterms:created>
  <dc:creator>dbwls</dc:creator>
  <cp:lastModifiedBy>dbwls</cp:lastModifiedBy>
  <dcterms:modified xsi:type="dcterms:W3CDTF">2024-10-20T12:38:29.823</dcterms:modified>
  <cp:revision>842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