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61" r:id="rId5"/>
    <p:sldId id="263" r:id="rId6"/>
    <p:sldId id="276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4" r:id="rId17"/>
    <p:sldId id="273" r:id="rId18"/>
    <p:sldId id="275" r:id="rId19"/>
    <p:sldId id="277" r:id="rId20"/>
    <p:sldId id="278" r:id="rId21"/>
    <p:sldId id="279" r:id="rId22"/>
    <p:sldId id="280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2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2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368300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 sz="4900" b="1"/>
              <a:t>Linux Kernel A</a:t>
            </a:r>
            <a:r>
              <a:rPr lang="ko-KR" altLang="en-US" sz="4900" b="1"/>
              <a:t>nalyze</a:t>
            </a:r>
            <a:endParaRPr lang="ko-KR" altLang="en-US" sz="49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01124" y="5060950"/>
            <a:ext cx="2967035" cy="1530350"/>
          </a:xfrm>
        </p:spPr>
        <p:txBody>
          <a:bodyPr>
            <a:normAutofit fontScale="92500" lnSpcReduction="20000"/>
          </a:bodyPr>
          <a:p>
            <a:pPr algn="just">
              <a:defRPr/>
            </a:pPr>
            <a:r>
              <a:rPr lang="ko-KR" altLang="en-US" sz="2500">
                <a:solidFill>
                  <a:schemeClr val="tx1"/>
                </a:solidFill>
              </a:rPr>
              <a:t>담당 교수 </a:t>
            </a:r>
            <a:r>
              <a:rPr lang="en-US" altLang="ko-KR" sz="2500">
                <a:solidFill>
                  <a:schemeClr val="tx1"/>
                </a:solidFill>
              </a:rPr>
              <a:t>: </a:t>
            </a:r>
            <a:r>
              <a:rPr lang="ko-KR" altLang="en-US" sz="2500">
                <a:solidFill>
                  <a:schemeClr val="tx1"/>
                </a:solidFill>
              </a:rPr>
              <a:t>강영명</a:t>
            </a:r>
            <a:endParaRPr lang="ko-KR" altLang="en-US" sz="25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ko-KR" altLang="en-US" sz="2500">
                <a:solidFill>
                  <a:schemeClr val="tx1"/>
                </a:solidFill>
              </a:rPr>
              <a:t>학번 </a:t>
            </a:r>
            <a:r>
              <a:rPr lang="en-US" altLang="ko-KR" sz="2500">
                <a:solidFill>
                  <a:schemeClr val="tx1"/>
                </a:solidFill>
              </a:rPr>
              <a:t>: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20220852</a:t>
            </a:r>
            <a:endParaRPr lang="ko-KR" altLang="en-US" sz="25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ko-KR" altLang="en-US" sz="2500">
                <a:solidFill>
                  <a:schemeClr val="tx1"/>
                </a:solidFill>
              </a:rPr>
              <a:t>학과 </a:t>
            </a:r>
            <a:r>
              <a:rPr lang="en-US" altLang="ko-KR" sz="2500">
                <a:solidFill>
                  <a:schemeClr val="tx1"/>
                </a:solidFill>
              </a:rPr>
              <a:t>:</a:t>
            </a:r>
            <a:r>
              <a:rPr lang="ko-KR" altLang="en-US" sz="2500">
                <a:solidFill>
                  <a:schemeClr val="tx1"/>
                </a:solidFill>
              </a:rPr>
              <a:t> 컴퓨터공학과</a:t>
            </a:r>
            <a:endParaRPr lang="ko-KR" altLang="en-US" sz="25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ko-KR" altLang="en-US" sz="2500">
                <a:solidFill>
                  <a:schemeClr val="tx1"/>
                </a:solidFill>
              </a:rPr>
              <a:t>이름 </a:t>
            </a:r>
            <a:r>
              <a:rPr lang="en-US" altLang="ko-KR" sz="2500">
                <a:solidFill>
                  <a:schemeClr val="tx1"/>
                </a:solidFill>
              </a:rPr>
              <a:t>:</a:t>
            </a:r>
            <a:r>
              <a:rPr lang="ko-KR" altLang="en-US" sz="2500">
                <a:solidFill>
                  <a:schemeClr val="tx1"/>
                </a:solidFill>
              </a:rPr>
              <a:t> 유진영</a:t>
            </a:r>
            <a:endParaRPr lang="ko-KR" altLang="en-US" sz="2500">
              <a:solidFill>
                <a:schemeClr val="tx1"/>
              </a:solidFill>
            </a:endParaRPr>
          </a:p>
          <a:p>
            <a:pPr algn="just">
              <a:defRPr/>
            </a:pPr>
            <a:endParaRPr lang="ko-KR" altLang="en-US" sz="2500">
              <a:solidFill>
                <a:schemeClr val="tx1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1937" y="2141876"/>
            <a:ext cx="2568126" cy="25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1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813623" y="3137212"/>
            <a:ext cx="10096499" cy="23282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100"/>
              <a:t>해석 </a:t>
            </a:r>
            <a:r>
              <a:rPr lang="en-US" altLang="ko-KR" sz="2100"/>
              <a:t>:</a:t>
            </a:r>
            <a:endParaRPr lang="en-US" altLang="ko-KR" sz="2100"/>
          </a:p>
          <a:p>
            <a:pPr>
              <a:defRPr/>
            </a:pPr>
            <a:endParaRPr lang="en-US" altLang="ko-KR" sz="2100"/>
          </a:p>
          <a:p>
            <a:pPr>
              <a:defRPr/>
            </a:pPr>
            <a:r>
              <a:rPr lang="en-US" altLang="ko-KR" sz="2100"/>
              <a:t>- </a:t>
            </a:r>
            <a:r>
              <a:rPr lang="en-US" altLang="ko-KR" sz="2100" b="1"/>
              <a:t>DUMMY</a:t>
            </a:r>
            <a:r>
              <a:rPr lang="ko-KR" altLang="en-US" sz="2100" b="1"/>
              <a:t> </a:t>
            </a:r>
            <a:r>
              <a:rPr lang="ko-KR" altLang="en-US" sz="2100"/>
              <a:t>드라이버는 실제</a:t>
            </a:r>
            <a:r>
              <a:rPr lang="ko-KR" altLang="en-US" sz="2100" b="1"/>
              <a:t> </a:t>
            </a:r>
            <a:r>
              <a:rPr lang="en-US" altLang="ko-KR" sz="2100" b="1"/>
              <a:t>H/W</a:t>
            </a:r>
            <a:r>
              <a:rPr lang="ko-KR" altLang="en-US" sz="2100"/>
              <a:t>가 없어도 네트워크 스택을 테스트하거나 개발할 수 있도록 도와주는 가상 드라이버 </a:t>
            </a:r>
            <a:endParaRPr lang="ko-KR" altLang="en-US" sz="2100"/>
          </a:p>
          <a:p>
            <a:pPr>
              <a:defRPr/>
            </a:pPr>
            <a:endParaRPr lang="ko-KR" altLang="en-US" sz="2100"/>
          </a:p>
          <a:p>
            <a:pPr>
              <a:defRPr/>
            </a:pPr>
            <a:r>
              <a:rPr lang="en-US" altLang="ko-KR" sz="2100"/>
              <a:t>- </a:t>
            </a:r>
            <a:r>
              <a:rPr lang="ko-KR" altLang="en-US" sz="2100"/>
              <a:t>모듈형식으로 호출가능</a:t>
            </a:r>
            <a:endParaRPr lang="ko-KR" altLang="en-US" sz="2100"/>
          </a:p>
          <a:p>
            <a:pPr>
              <a:defRPr/>
            </a:pPr>
            <a:endParaRPr lang="ko-KR" altLang="en-US" sz="21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623" y="1336644"/>
            <a:ext cx="9612621" cy="113671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71446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5331" y="902970"/>
            <a:ext cx="7239845" cy="417288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3" name=""/>
          <p:cNvSpPr txBox="1"/>
          <p:nvPr/>
        </p:nvSpPr>
        <p:spPr>
          <a:xfrm>
            <a:off x="8237426" y="902970"/>
            <a:ext cx="3954574" cy="20097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WireGuard </a:t>
            </a:r>
            <a:endParaRPr lang="en-US" altLang="ko-KR"/>
          </a:p>
          <a:p>
            <a:pPr>
              <a:defRPr/>
            </a:pPr>
            <a:r>
              <a:rPr lang="ko-KR" altLang="en-US"/>
              <a:t>현대적인 암호화 기술을 사용하는 </a:t>
            </a:r>
            <a:endParaRPr lang="ko-KR" altLang="en-US"/>
          </a:p>
          <a:p>
            <a:pPr>
              <a:defRPr/>
            </a:pPr>
            <a:r>
              <a:rPr lang="ko-KR" altLang="en-US"/>
              <a:t>네트워크 터널을 제공하는 드라이버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특징 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범용적인 설계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다양한 용도에 맞게 사용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775331" y="5325887"/>
            <a:ext cx="7462095" cy="3657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와이어가드 설정은 네트워크 관련 설정이 활성화 돼있어야만 사용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1857817" y="1299823"/>
            <a:ext cx="6157358" cy="60803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5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5331" y="974407"/>
            <a:ext cx="7239845" cy="417288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3" name=""/>
          <p:cNvSpPr txBox="1"/>
          <p:nvPr/>
        </p:nvSpPr>
        <p:spPr>
          <a:xfrm>
            <a:off x="775331" y="5268911"/>
            <a:ext cx="8422702" cy="13776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/>
              <a:t>-</a:t>
            </a:r>
            <a:r>
              <a:rPr lang="ko-KR" altLang="en-US" sz="1700"/>
              <a:t> 모듈화 가능 </a:t>
            </a:r>
            <a:endParaRPr lang="ko-KR" altLang="en-US" sz="1700"/>
          </a:p>
          <a:p>
            <a:pPr>
              <a:defRPr/>
            </a:pPr>
            <a:r>
              <a:rPr lang="en-US" altLang="ko-KR" sz="1700"/>
              <a:t>-</a:t>
            </a:r>
            <a:r>
              <a:rPr lang="ko-KR" altLang="en-US" sz="1700"/>
              <a:t> </a:t>
            </a:r>
            <a:r>
              <a:rPr lang="en-US" altLang="ko-KR" sz="1700"/>
              <a:t>NET, INET</a:t>
            </a:r>
            <a:r>
              <a:rPr lang="ko-KR" altLang="en-US" sz="1700"/>
              <a:t> 설정 둘 다 활성화 시 사용 가능</a:t>
            </a:r>
            <a:endParaRPr lang="ko-KR" altLang="en-US" sz="1700"/>
          </a:p>
          <a:p>
            <a:pPr>
              <a:defRPr/>
            </a:pPr>
            <a:r>
              <a:rPr lang="en-US" altLang="ko-KR" sz="1700"/>
              <a:t>-</a:t>
            </a:r>
            <a:r>
              <a:rPr lang="ko-KR" altLang="en-US" sz="1700"/>
              <a:t> </a:t>
            </a:r>
            <a:r>
              <a:rPr lang="en-US" altLang="ko-KR" sz="1700"/>
              <a:t>IPV6</a:t>
            </a:r>
            <a:r>
              <a:rPr lang="ko-KR" altLang="en-US" sz="1700"/>
              <a:t> 설정은 연관만 되어 있음 </a:t>
            </a:r>
            <a:r>
              <a:rPr lang="en-US" altLang="ko-KR" sz="1700"/>
              <a:t>(</a:t>
            </a:r>
            <a:r>
              <a:rPr lang="ko-KR" altLang="en-US" sz="1700"/>
              <a:t> </a:t>
            </a:r>
            <a:r>
              <a:rPr lang="en-US" altLang="ko-KR" sz="1700"/>
              <a:t>OR</a:t>
            </a:r>
            <a:r>
              <a:rPr lang="ko-KR" altLang="en-US" sz="1700"/>
              <a:t>이므로 </a:t>
            </a:r>
            <a:r>
              <a:rPr lang="en-US" altLang="ko-KR" sz="1700"/>
              <a:t>)</a:t>
            </a:r>
            <a:endParaRPr lang="en-US" altLang="ko-KR" sz="1700"/>
          </a:p>
          <a:p>
            <a:pPr>
              <a:defRPr/>
            </a:pPr>
            <a:r>
              <a:rPr lang="en-US" altLang="ko-KR" sz="1700"/>
              <a:t>- KMSAN (Kernel Memory Sanitizer)</a:t>
            </a:r>
            <a:r>
              <a:rPr lang="ko-KR" altLang="en-US" sz="1700"/>
              <a:t>설정 비활성화 시에만 가능 </a:t>
            </a:r>
            <a:r>
              <a:rPr lang="en-US" altLang="ko-KR" sz="1700"/>
              <a:t>(</a:t>
            </a:r>
            <a:r>
              <a:rPr lang="ko-KR" altLang="en-US" sz="1700"/>
              <a:t> </a:t>
            </a:r>
            <a:r>
              <a:rPr lang="en-US" altLang="ko-KR" sz="1700"/>
              <a:t>KMSAN</a:t>
            </a:r>
            <a:r>
              <a:rPr lang="ko-KR" altLang="en-US" sz="1700"/>
              <a:t>은 암호화 미지원</a:t>
            </a:r>
            <a:r>
              <a:rPr lang="en-US" altLang="ko-KR" sz="1700"/>
              <a:t>)</a:t>
            </a:r>
            <a:endParaRPr lang="en-US" altLang="ko-KR" sz="1700"/>
          </a:p>
          <a:p>
            <a:pPr>
              <a:defRPr/>
            </a:pPr>
            <a:endParaRPr lang="en-US" altLang="ko-KR" sz="1700"/>
          </a:p>
        </p:txBody>
      </p:sp>
      <p:sp>
        <p:nvSpPr>
          <p:cNvPr id="14" name=""/>
          <p:cNvSpPr/>
          <p:nvPr/>
        </p:nvSpPr>
        <p:spPr>
          <a:xfrm>
            <a:off x="1857818" y="1156948"/>
            <a:ext cx="6157358" cy="774780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09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5331" y="748188"/>
            <a:ext cx="7239845" cy="417288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3" name=""/>
          <p:cNvSpPr txBox="1"/>
          <p:nvPr/>
        </p:nvSpPr>
        <p:spPr>
          <a:xfrm>
            <a:off x="775331" y="5054598"/>
            <a:ext cx="7422577" cy="1658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/>
              <a:t>select</a:t>
            </a:r>
            <a:r>
              <a:rPr lang="ko-KR" altLang="en-US" sz="1700"/>
              <a:t> 옵션 </a:t>
            </a:r>
            <a:r>
              <a:rPr lang="en-US" altLang="ko-KR" sz="1700"/>
              <a:t>:</a:t>
            </a:r>
            <a:r>
              <a:rPr lang="ko-KR" altLang="en-US" sz="1700"/>
              <a:t> 현재 설정 활성화 시 </a:t>
            </a:r>
            <a:r>
              <a:rPr lang="en-US" altLang="ko-KR" sz="1700"/>
              <a:t>select </a:t>
            </a:r>
            <a:r>
              <a:rPr lang="ko-KR" altLang="en-US" sz="1700"/>
              <a:t>설정도 활성화 시킨다</a:t>
            </a:r>
            <a:r>
              <a:rPr lang="en-US" altLang="ko-KR" sz="1700"/>
              <a:t>.</a:t>
            </a:r>
            <a:endParaRPr lang="en-US" altLang="ko-KR" sz="1700"/>
          </a:p>
          <a:p>
            <a:pPr>
              <a:defRPr/>
            </a:pPr>
            <a:endParaRPr lang="en-US" altLang="ko-KR" sz="1700"/>
          </a:p>
          <a:p>
            <a:pPr>
              <a:defRPr/>
            </a:pPr>
            <a:r>
              <a:rPr lang="ko-KR" altLang="en-US" b="1"/>
              <a:t>                                         주요기능</a:t>
            </a:r>
            <a:endParaRPr lang="ko-KR" altLang="en-US" b="1"/>
          </a:p>
          <a:p>
            <a:pPr>
              <a:defRPr/>
            </a:pPr>
            <a:r>
              <a:rPr lang="en-US" altLang="ko-KR" sz="1700"/>
              <a:t>-</a:t>
            </a:r>
            <a:r>
              <a:rPr lang="ko-KR" altLang="en-US" sz="1700"/>
              <a:t> </a:t>
            </a:r>
            <a:r>
              <a:rPr lang="en-US" altLang="ko-KR" sz="1700"/>
              <a:t>NET_UDP_TUNNEL :</a:t>
            </a:r>
            <a:r>
              <a:rPr lang="ko-KR" altLang="en-US" sz="1700"/>
              <a:t> </a:t>
            </a:r>
            <a:r>
              <a:rPr lang="en-US" altLang="ko-KR" sz="1700"/>
              <a:t>UDP</a:t>
            </a:r>
            <a:r>
              <a:rPr lang="ko-KR" altLang="en-US" sz="1700"/>
              <a:t> 터널링을 지원하는 네트워크 기능 활성화</a:t>
            </a:r>
            <a:endParaRPr lang="ko-KR" altLang="en-US" sz="1700"/>
          </a:p>
          <a:p>
            <a:pPr>
              <a:defRPr/>
            </a:pPr>
            <a:r>
              <a:rPr lang="en-US" altLang="ko-KR" sz="1700"/>
              <a:t>-</a:t>
            </a:r>
            <a:r>
              <a:rPr lang="ko-KR" altLang="en-US" sz="1700"/>
              <a:t> </a:t>
            </a:r>
            <a:r>
              <a:rPr lang="en-US" altLang="ko-KR" sz="1700"/>
              <a:t>DST_CACHE : </a:t>
            </a:r>
            <a:r>
              <a:rPr lang="ko-KR" altLang="en-US" sz="1700"/>
              <a:t>목적지 캐시 기능을 활성화 </a:t>
            </a:r>
            <a:endParaRPr lang="ko-KR" altLang="en-US" sz="1700"/>
          </a:p>
          <a:p>
            <a:pPr>
              <a:defRPr/>
            </a:pPr>
            <a:r>
              <a:rPr lang="en-US" altLang="ko-KR" sz="1700"/>
              <a:t>-</a:t>
            </a:r>
            <a:r>
              <a:rPr lang="ko-KR" altLang="en-US" sz="1700"/>
              <a:t> </a:t>
            </a:r>
            <a:r>
              <a:rPr lang="en-US" altLang="ko-KR" sz="1700"/>
              <a:t>CRYPTO</a:t>
            </a:r>
            <a:r>
              <a:rPr lang="ko-KR" altLang="en-US" sz="1700"/>
              <a:t>와 다양한 암호화 라이브러리 </a:t>
            </a:r>
            <a:r>
              <a:rPr lang="en-US" altLang="ko-KR" sz="1700"/>
              <a:t>(</a:t>
            </a:r>
            <a:r>
              <a:rPr lang="ko-KR" altLang="en-US" sz="1700"/>
              <a:t> </a:t>
            </a:r>
            <a:r>
              <a:rPr lang="en-US" altLang="ko-KR" sz="1700"/>
              <a:t>WireGuard</a:t>
            </a:r>
            <a:r>
              <a:rPr lang="ko-KR" altLang="en-US" sz="1700"/>
              <a:t>가 보안성이 뛰어난 이유</a:t>
            </a:r>
            <a:r>
              <a:rPr lang="en-US" altLang="ko-KR" sz="1700"/>
              <a:t>)</a:t>
            </a:r>
            <a:r>
              <a:rPr lang="ko-KR" altLang="en-US" sz="1700"/>
              <a:t> </a:t>
            </a:r>
            <a:endParaRPr lang="ko-KR" altLang="en-US" sz="1700"/>
          </a:p>
        </p:txBody>
      </p:sp>
      <p:sp>
        <p:nvSpPr>
          <p:cNvPr id="14" name=""/>
          <p:cNvSpPr/>
          <p:nvPr/>
        </p:nvSpPr>
        <p:spPr>
          <a:xfrm>
            <a:off x="1857818" y="1692729"/>
            <a:ext cx="6157358" cy="3228346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15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6009" y="995329"/>
            <a:ext cx="7761451" cy="83509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76009" y="2797151"/>
            <a:ext cx="9337324" cy="631849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6009" y="4808450"/>
            <a:ext cx="7491574" cy="88242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0" name=""/>
          <p:cNvSpPr txBox="1"/>
          <p:nvPr/>
        </p:nvSpPr>
        <p:spPr>
          <a:xfrm>
            <a:off x="1076009" y="1967840"/>
            <a:ext cx="9692701" cy="3734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WireGuard 인터페이스의 핸드쉐이크와 다른 이벤트에 대한 로그 메시지를 기록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T/F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076009" y="3646793"/>
            <a:ext cx="10692826" cy="3708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두 개의 직렬 연결을 통해 로드 밸런싱을 지원하는 EQL(Serial Line Load Balancing) 드라이버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활성화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076009" y="5690871"/>
            <a:ext cx="9692701" cy="6699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SCSI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PCI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설정이 활성화 시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Fibre Channel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드라이버를 지원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대용량 저장 장치를 컴퓨터에 연결하기 위해 주로 사용하는 고속 직렬 프로토콜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57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1073457" y="3206088"/>
            <a:ext cx="10534076" cy="1684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IFB :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중간 기능 블록 드라이버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리소스를 공유할 수 있는 중간 드라이버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네트워크 장치와 함께 사용할 수 있음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depends on NET_ACT_MIRRED || NFT_FWD_NETDEV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미러링 지원 드라이버 설정이나 패킷 포워딩 지원 설정이 활성화 되었을 경우에만 가능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6096" y="1509670"/>
            <a:ext cx="10328798" cy="1278417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7270" y="7292920"/>
            <a:ext cx="384863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1200867" y="2379318"/>
            <a:ext cx="10534077" cy="2324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현재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Kconfig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파일에 다른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Kconfig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파일을 포함시키는 명령어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drivers/net/team/Kconfig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설정을 현재 설정 파일에서 사용가능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팀 드라이버 설정을 현재 파일에서 접근하고 변경 가능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팀 네트워크 드라이버 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여러 네트워크 인터페이스를 하나의 논리적 인터페이스로 결합하는데 사용함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7270" y="7292920"/>
            <a:ext cx="3848637" cy="78115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00867" y="1585901"/>
            <a:ext cx="8325524" cy="45074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20122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1076009" y="2568577"/>
            <a:ext cx="9692701" cy="12490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MACVLAN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9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드라이버에 대한 설정 </a:t>
            </a:r>
            <a:endParaRPr xmlns:mc="http://schemas.openxmlformats.org/markup-compatibility/2006" xmlns:hp="http://schemas.haansoft.com/office/presentation/8.0" kumimoji="0" lang="ko-KR" altLang="en-US" sz="19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9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가상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LAN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interface</a:t>
            </a:r>
            <a:r>
              <a:rPr xmlns:mc="http://schemas.openxmlformats.org/markup-compatibility/2006" xmlns:hp="http://schemas.haansoft.com/office/presentation/8.0" kumimoji="0" lang="ko-KR" altLang="en-US" sz="19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를 생성하는 드라이버 </a:t>
            </a:r>
            <a:endParaRPr xmlns:mc="http://schemas.openxmlformats.org/markup-compatibility/2006" xmlns:hp="http://schemas.haansoft.com/office/presentation/8.0" kumimoji="0" lang="ko-KR" altLang="en-US" sz="19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하나의 물리적 네트워크 인터페이스를 여러 개의 </a:t>
            </a:r>
            <a:r>
              <a:rPr xmlns:mc="http://schemas.openxmlformats.org/markup-compatibility/2006" xmlns:hp="http://schemas.haansoft.com/office/presentation/8.0" kumimoji="0" lang="en-US" altLang="ko-KR" sz="19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MAC</a:t>
            </a:r>
            <a:r>
              <a:rPr xmlns:mc="http://schemas.openxmlformats.org/markup-compatibility/2006" xmlns:hp="http://schemas.haansoft.com/office/presentation/8.0" kumimoji="0" lang="ko-KR" altLang="en-US" sz="19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주소에 매핑할 수 있게 함</a:t>
            </a:r>
            <a:endParaRPr xmlns:mc="http://schemas.openxmlformats.org/markup-compatibility/2006" xmlns:hp="http://schemas.haansoft.com/office/presentation/8.0" kumimoji="0" lang="ko-KR" altLang="en-US" sz="19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6009" y="1309665"/>
            <a:ext cx="10112995" cy="108243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7" name=""/>
          <p:cNvSpPr txBox="1"/>
          <p:nvPr/>
        </p:nvSpPr>
        <p:spPr>
          <a:xfrm>
            <a:off x="1076008" y="4039869"/>
            <a:ext cx="10835702" cy="12446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기능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특정 MAC 주소로 수신되는 패킷을 지정된 인터페이스로 전송하는 가상 네트워크 인터페이스를 생성 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"/>
          <p:cNvSpPr/>
          <p:nvPr/>
        </p:nvSpPr>
        <p:spPr>
          <a:xfrm>
            <a:off x="1250950" y="5284470"/>
            <a:ext cx="1349375" cy="7559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패킷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MAC: eth0</a:t>
            </a:r>
            <a:endParaRPr lang="en-US" altLang="ko-KR"/>
          </a:p>
        </p:txBody>
      </p:sp>
      <p:sp>
        <p:nvSpPr>
          <p:cNvPr id="29" name=""/>
          <p:cNvSpPr/>
          <p:nvPr/>
        </p:nvSpPr>
        <p:spPr>
          <a:xfrm>
            <a:off x="4221614" y="4906486"/>
            <a:ext cx="1700745" cy="755966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Virtual driver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 eth0 )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>
            <a:off x="4221614" y="5837077"/>
            <a:ext cx="1700745" cy="755966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Virtual driver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 eth0 )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2" name=""/>
          <p:cNvSpPr/>
          <p:nvPr/>
        </p:nvSpPr>
        <p:spPr>
          <a:xfrm>
            <a:off x="7065360" y="4906486"/>
            <a:ext cx="1651000" cy="784701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3" name=""/>
          <p:cNvCxnSpPr>
            <a:endCxn id="29" idx="1"/>
          </p:cNvCxnSpPr>
          <p:nvPr/>
        </p:nvCxnSpPr>
        <p:spPr>
          <a:xfrm flipV="1">
            <a:off x="2600325" y="5284470"/>
            <a:ext cx="1621289" cy="40671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29" idx="3"/>
            <a:endCxn id="32" idx="1"/>
          </p:cNvCxnSpPr>
          <p:nvPr/>
        </p:nvCxnSpPr>
        <p:spPr>
          <a:xfrm>
            <a:off x="5922359" y="5284470"/>
            <a:ext cx="1143001" cy="1436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9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1076009" y="3429000"/>
            <a:ext cx="8327451" cy="21920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MAC-VLAN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기반의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tap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장치를 지원하는 설정 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가상화된 방식으로 패킷을 사용자 공간으로 전달하게 도와줌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MACVLAN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설정에 의존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INET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설정에 의존 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해당 설정 활성화 시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TAP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설정을 활성화 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6009" y="1117120"/>
            <a:ext cx="10109745" cy="2007081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76554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964884" y="3808728"/>
            <a:ext cx="9883200" cy="25425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IP-VLAN의 레벨 3 스위칭 지원 설정&amp;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지원하는 드라이버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NETFILTER에 의존하여 패킷 필터링 및 NAT 기능 사용 가능.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IPVLAN 설정에 의존하여 활성화됨.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기본적으로 활성화되어 있으며, L3 네트워크 장치의 마스터 역할을 수행하는 NET_L3_MASTER_DEV를 자동으로 선택함.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rcRect b="50000"/>
          <a:stretch>
            <a:fillRect/>
          </a:stretch>
        </p:blipFill>
        <p:spPr>
          <a:xfrm>
            <a:off x="964884" y="1112728"/>
            <a:ext cx="9514747" cy="231627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32029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67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964884" y="3776978"/>
            <a:ext cx="8327451" cy="21932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IP-VLAN 지원 설정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IPv4 및 IPv6 네트워크 프로토콜에 의존.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INET 설정이 활성화되어 있어야 사용 가능.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IPv6가 활성화되거나 비활성화된 경우 모두 지원 가능.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rcRect t="57920"/>
          <a:stretch>
            <a:fillRect/>
          </a:stretch>
        </p:blipFill>
        <p:spPr>
          <a:xfrm>
            <a:off x="964884" y="1065309"/>
            <a:ext cx="10057732" cy="206079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16763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964884" y="3776978"/>
            <a:ext cx="10343577" cy="21932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IP-VLAN을 기반으로 한 tap 장치 드라이버를 지원.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가상 네트워크 인터페이스에서 사용자 공간으로 패킷을 전달하는 역할.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IPVLAN 설정에 의존하여 IP-VLAN 기능이 활성화되어야 사용 가능.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INET 설정에 의존하여 IPv4 네트워크 프로토콜을 지원.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해당 설정을 활성화하면 tap 장치 드라이버인 TAP 설정이 자동으로 활성화됨.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4884" y="1135005"/>
            <a:ext cx="9835921" cy="212736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5435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964884" y="3062602"/>
            <a:ext cx="10343577" cy="2539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VXLAN: 확장 가능한 가상 네트워크(가상화된 네트워크 세그먼트)를 지원.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가상 네트워크를 물리 네트워크 상에서 동작하게 함 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네트워크 가상화 기능</a:t>
            </a: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INET 설정에 의존하여 IPv4 네트워크 프로토콜을 기반으로 동작.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UDP 기반 터널링 기능인 NET_UDP_TUNNEL 설정을 자동으로 활성화.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GRO (Generic Receive Offload) Cells: 네트워크 성능 최적화를 위한 GRO_CELLS 설정을 활성화하여 데이터 수신 속도를 개선.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4884" y="1208032"/>
            <a:ext cx="10119284" cy="148918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89755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964884" y="3776978"/>
            <a:ext cx="10343577" cy="4406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ㄴㄴ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4884" y="1135005"/>
            <a:ext cx="9835921" cy="212736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45806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964884" y="3776978"/>
            <a:ext cx="10343577" cy="4406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ㄴㄴ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4884" y="1135005"/>
            <a:ext cx="9835921" cy="212736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54345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964884" y="3776978"/>
            <a:ext cx="10343577" cy="4406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ㄴㄴ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4884" y="1135005"/>
            <a:ext cx="9835921" cy="212736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93883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8821" y="4091065"/>
            <a:ext cx="10050248" cy="133503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751085" y="5628927"/>
            <a:ext cx="8689829" cy="3603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i="1"/>
              <a:t>출처 </a:t>
            </a:r>
            <a:r>
              <a:rPr lang="en-US" altLang="ko-KR" i="1"/>
              <a:t>:</a:t>
            </a:r>
            <a:r>
              <a:rPr lang="ko-KR" altLang="en-US" i="1"/>
              <a:t> </a:t>
            </a:r>
            <a:r>
              <a:rPr lang="en-US" altLang="ko-KR" i="1"/>
              <a:t>https://git.kernel.org/pub/scm/linux/kernel/git/torvalds/linux.git/tree/</a:t>
            </a:r>
            <a:endParaRPr lang="en-US" altLang="ko-KR" i="1"/>
          </a:p>
        </p:txBody>
      </p:sp>
      <p:sp>
        <p:nvSpPr>
          <p:cNvPr id="6" name=""/>
          <p:cNvSpPr txBox="1"/>
          <p:nvPr/>
        </p:nvSpPr>
        <p:spPr>
          <a:xfrm>
            <a:off x="352463" y="232473"/>
            <a:ext cx="2447987" cy="6038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400" b="1"/>
              <a:t>purpose</a:t>
            </a:r>
            <a:endParaRPr lang="ko-KR" altLang="en-US" sz="3400" b="1"/>
          </a:p>
        </p:txBody>
      </p:sp>
      <p:sp>
        <p:nvSpPr>
          <p:cNvPr id="7" name=""/>
          <p:cNvSpPr txBox="1"/>
          <p:nvPr/>
        </p:nvSpPr>
        <p:spPr>
          <a:xfrm>
            <a:off x="1051774" y="1039677"/>
            <a:ext cx="8910730" cy="4633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리눅스 커널이 어떻게 이루어져 있는지 이해한다</a:t>
            </a:r>
            <a:r>
              <a:rPr lang="en-US" altLang="ko-KR" sz="2500"/>
              <a:t>.</a:t>
            </a:r>
            <a:endParaRPr lang="en-US" altLang="ko-KR" sz="2500"/>
          </a:p>
        </p:txBody>
      </p:sp>
      <p:sp>
        <p:nvSpPr>
          <p:cNvPr id="8" name=""/>
          <p:cNvSpPr txBox="1"/>
          <p:nvPr/>
        </p:nvSpPr>
        <p:spPr>
          <a:xfrm>
            <a:off x="352461" y="3126597"/>
            <a:ext cx="1398623" cy="6052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Link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766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63" y="232473"/>
            <a:ext cx="2447987" cy="11276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Linux Kernel Structure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3449" y="1812607"/>
            <a:ext cx="6064676" cy="413156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4" name=""/>
          <p:cNvSpPr txBox="1"/>
          <p:nvPr/>
        </p:nvSpPr>
        <p:spPr>
          <a:xfrm>
            <a:off x="7572367" y="3878387"/>
            <a:ext cx="3921126" cy="10509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100" b="1" strike="sngStrike">
                <a:solidFill>
                  <a:srgbClr val="a6a6a6"/>
                </a:solidFill>
              </a:rPr>
              <a:t>커널은 다양한 분야로 나뉘므로 메모리 관리에 대해서 알아본다</a:t>
            </a:r>
            <a:r>
              <a:rPr lang="en-US" altLang="ko-KR" sz="2100" b="1" strike="sngStrike">
                <a:solidFill>
                  <a:srgbClr val="a6a6a6"/>
                </a:solidFill>
              </a:rPr>
              <a:t>.</a:t>
            </a:r>
            <a:endParaRPr lang="en-US" altLang="ko-KR" sz="2100" b="1" strike="sngStrike">
              <a:solidFill>
                <a:srgbClr val="a6a6a6"/>
              </a:solidFill>
            </a:endParaRPr>
          </a:p>
          <a:p>
            <a:pPr algn="ctr">
              <a:defRPr/>
            </a:pPr>
            <a:r>
              <a:rPr lang="en-US" altLang="ko-KR" sz="2100" b="1" strike="sngStrike">
                <a:solidFill>
                  <a:srgbClr val="a6a6a6"/>
                </a:solidFill>
              </a:rPr>
              <a:t>&lt;</a:t>
            </a:r>
            <a:r>
              <a:rPr lang="ko-KR" altLang="en-US" sz="2100" b="1" strike="sngStrike">
                <a:solidFill>
                  <a:srgbClr val="a6a6a6"/>
                </a:solidFill>
              </a:rPr>
              <a:t> </a:t>
            </a:r>
            <a:r>
              <a:rPr lang="en-US" altLang="ko-KR" sz="2100" b="1" strike="sngStrike">
                <a:solidFill>
                  <a:srgbClr val="a6a6a6"/>
                </a:solidFill>
              </a:rPr>
              <a:t>OS</a:t>
            </a:r>
            <a:r>
              <a:rPr lang="ko-KR" altLang="en-US" sz="2100" b="1" strike="sngStrike">
                <a:solidFill>
                  <a:srgbClr val="a6a6a6"/>
                </a:solidFill>
              </a:rPr>
              <a:t>재설치로 이슈로 날라감</a:t>
            </a:r>
            <a:r>
              <a:rPr lang="en-US" altLang="ko-KR" sz="2100" b="1" strike="sngStrike">
                <a:solidFill>
                  <a:srgbClr val="a6a6a6"/>
                </a:solidFill>
              </a:rPr>
              <a:t>&gt;</a:t>
            </a:r>
            <a:endParaRPr lang="en-US" altLang="ko-KR" sz="2100" b="1" strike="sngStrike">
              <a:solidFill>
                <a:srgbClr val="a6a6a6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r="83240"/>
          <a:stretch>
            <a:fillRect/>
          </a:stretch>
        </p:blipFill>
        <p:spPr>
          <a:xfrm>
            <a:off x="7794621" y="1162722"/>
            <a:ext cx="2858873" cy="2266277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523448" y="2561888"/>
            <a:ext cx="6064676" cy="560467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794621" y="5024437"/>
            <a:ext cx="3698872" cy="6950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H/W</a:t>
            </a:r>
            <a:r>
              <a:rPr lang="ko-KR" altLang="en-US" sz="2000" b="1"/>
              <a:t> 하드웨어 장치 드라이버에 대해서 알아보도록 하겠다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238979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63" y="232473"/>
            <a:ext cx="2447987" cy="11276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Linux Kernel Structure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195456" y="5516902"/>
            <a:ext cx="3698872" cy="7010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그 중에서도 네트워크 드라이버에 대해서 알아본다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8444" y="1799885"/>
            <a:ext cx="5407433" cy="308511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9" name=""/>
          <p:cNvSpPr/>
          <p:nvPr/>
        </p:nvSpPr>
        <p:spPr>
          <a:xfrm>
            <a:off x="508443" y="1799885"/>
            <a:ext cx="5407434" cy="560467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6495" y="1799885"/>
            <a:ext cx="5712156" cy="3905249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6433034" y="1799886"/>
            <a:ext cx="2228770" cy="355313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44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111249" y="944562"/>
            <a:ext cx="6651624" cy="444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/>
              <a:t>driver</a:t>
            </a:r>
            <a:r>
              <a:rPr lang="ko-KR" altLang="en-US" sz="2400" b="1"/>
              <a:t> 설정 파일에서 주로 사용되는 지정어</a:t>
            </a:r>
            <a:endParaRPr lang="ko-KR" altLang="en-US" sz="2400" b="1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rcRect l="5960" t="28080" r="29810" b="710"/>
          <a:stretch>
            <a:fillRect/>
          </a:stretch>
        </p:blipFill>
        <p:spPr>
          <a:xfrm>
            <a:off x="1317624" y="2014219"/>
            <a:ext cx="5642758" cy="159429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111249" y="1627187"/>
            <a:ext cx="1023937" cy="3902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tristate</a:t>
            </a:r>
            <a:endParaRPr lang="en-US" altLang="ko-KR" sz="2000" b="1"/>
          </a:p>
        </p:txBody>
      </p:sp>
      <p:sp>
        <p:nvSpPr>
          <p:cNvPr id="5" name=""/>
          <p:cNvSpPr txBox="1"/>
          <p:nvPr/>
        </p:nvSpPr>
        <p:spPr>
          <a:xfrm>
            <a:off x="1111249" y="3608513"/>
            <a:ext cx="1023937" cy="3900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select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367233" y="3998595"/>
            <a:ext cx="6139656" cy="4092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● </a:t>
            </a:r>
            <a:r>
              <a:rPr lang="ko-KR" altLang="en-US" sz="2100"/>
              <a:t> 현재 설정파일 활성화 시 설정 활성화</a:t>
            </a:r>
            <a:endParaRPr lang="ko-KR" altLang="en-US" sz="2100"/>
          </a:p>
        </p:txBody>
      </p:sp>
      <p:sp>
        <p:nvSpPr>
          <p:cNvPr id="7" name=""/>
          <p:cNvSpPr txBox="1"/>
          <p:nvPr/>
        </p:nvSpPr>
        <p:spPr>
          <a:xfrm>
            <a:off x="1111249" y="4641437"/>
            <a:ext cx="1023937" cy="3953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source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367233" y="5031519"/>
            <a:ext cx="6139656" cy="4148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● </a:t>
            </a:r>
            <a:r>
              <a:rPr lang="ko-KR" altLang="en-US" sz="2100"/>
              <a:t> 현재 설정파일에 다른 소스파일 사용 가능</a:t>
            </a:r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25872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623" y="1025367"/>
            <a:ext cx="10564754" cy="1887696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7" name=""/>
          <p:cNvSpPr txBox="1"/>
          <p:nvPr/>
        </p:nvSpPr>
        <p:spPr>
          <a:xfrm>
            <a:off x="813623" y="3230562"/>
            <a:ext cx="9556750" cy="32826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/>
              <a:t>-</a:t>
            </a:r>
            <a:r>
              <a:rPr lang="ko-KR" altLang="en-US" sz="2100" b="1"/>
              <a:t> </a:t>
            </a:r>
            <a:r>
              <a:rPr lang="en-US" altLang="ko-KR" sz="2100" b="1"/>
              <a:t>menuconfig NETDEVICES : </a:t>
            </a:r>
            <a:r>
              <a:rPr lang="ko-KR" altLang="en-US" sz="2100" b="1"/>
              <a:t>네트워크 장치 설정 메뉴로 구성하는 부분</a:t>
            </a:r>
            <a:endParaRPr lang="ko-KR" altLang="en-US" sz="2100" b="1"/>
          </a:p>
          <a:p>
            <a:pPr>
              <a:defRPr/>
            </a:pPr>
            <a:br>
              <a:rPr lang="ko-KR" altLang="en-US" sz="2100" b="1"/>
            </a:br>
            <a:r>
              <a:rPr lang="en-US" altLang="ko-KR" sz="2100" b="1"/>
              <a:t>- default y if UML : UML(</a:t>
            </a:r>
            <a:r>
              <a:rPr lang="ko-KR" altLang="en-US" sz="2100" b="1"/>
              <a:t>유저 모드 리눅스</a:t>
            </a:r>
            <a:r>
              <a:rPr lang="en-US" altLang="ko-KR" sz="2100" b="1"/>
              <a:t>)</a:t>
            </a:r>
            <a:r>
              <a:rPr lang="ko-KR" altLang="en-US" sz="2100" b="1"/>
              <a:t>일 때 기본값으로 활성화 된다</a:t>
            </a:r>
            <a:r>
              <a:rPr lang="en-US" altLang="ko-KR" sz="2100" b="1"/>
              <a:t>.</a:t>
            </a:r>
            <a:endParaRPr lang="en-US" altLang="ko-KR" sz="2100" b="1"/>
          </a:p>
          <a:p>
            <a:pPr>
              <a:defRPr/>
            </a:pP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-</a:t>
            </a:r>
            <a:r>
              <a:rPr lang="ko-KR" altLang="en-US" sz="2100" b="1"/>
              <a:t> </a:t>
            </a:r>
            <a:r>
              <a:rPr lang="en-US" altLang="ko-KR" sz="2100" b="1"/>
              <a:t>depends on NET : NET</a:t>
            </a:r>
            <a:r>
              <a:rPr lang="ko-KR" altLang="en-US" sz="2100" b="1"/>
              <a:t>설정이 활성화면 이 항목도 활성화 된다</a:t>
            </a:r>
            <a:r>
              <a:rPr lang="en-US" altLang="ko-KR" sz="2100" b="1"/>
              <a:t>.</a:t>
            </a:r>
            <a:endParaRPr lang="en-US" altLang="ko-KR" sz="2100" b="1"/>
          </a:p>
          <a:p>
            <a:pPr>
              <a:defRPr/>
            </a:pP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-</a:t>
            </a:r>
            <a:r>
              <a:rPr lang="ko-KR" altLang="en-US" sz="2100" b="1"/>
              <a:t> </a:t>
            </a:r>
            <a:r>
              <a:rPr lang="en-US" altLang="ko-KR" sz="2100" b="1"/>
              <a:t>bool “Network device support” :</a:t>
            </a:r>
            <a:r>
              <a:rPr lang="ko-KR" altLang="en-US" sz="2100" b="1"/>
              <a:t>  </a:t>
            </a:r>
            <a:r>
              <a:rPr lang="en-US" altLang="ko-KR" sz="2100" b="1"/>
              <a:t>T/F</a:t>
            </a:r>
            <a:r>
              <a:rPr lang="ko-KR" altLang="en-US" sz="2100" b="1"/>
              <a:t>로 구성되고 사용자에게 텍스로 보여진다</a:t>
            </a:r>
            <a:r>
              <a:rPr lang="en-US" altLang="ko-KR" sz="2100" b="1"/>
              <a:t>.</a:t>
            </a:r>
            <a:endParaRPr lang="en-US" altLang="ko-KR" sz="2100" b="1"/>
          </a:p>
          <a:p>
            <a:pPr>
              <a:defRPr/>
            </a:pP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-</a:t>
            </a:r>
            <a:r>
              <a:rPr lang="ko-KR" altLang="en-US" sz="2100" b="1"/>
              <a:t> </a:t>
            </a:r>
            <a:r>
              <a:rPr lang="en-US" altLang="ko-KR" sz="2100" b="1"/>
              <a:t>help : </a:t>
            </a:r>
            <a:r>
              <a:rPr lang="ko-KR" altLang="en-US" sz="2100" b="1"/>
              <a:t>이 옵션에 대한 설명 </a:t>
            </a:r>
            <a:br>
              <a:rPr lang="ko-KR" altLang="en-US" sz="2100" b="1"/>
            </a:br>
            <a:endParaRPr lang="ko-KR" altLang="en-US" sz="2100" b="1"/>
          </a:p>
        </p:txBody>
      </p:sp>
    </p:spTree>
    <p:extLst>
      <p:ext uri="{BB962C8B-B14F-4D97-AF65-F5344CB8AC3E}">
        <p14:creationId xmlns:p14="http://schemas.microsoft.com/office/powerpoint/2010/main" val="39580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813623" y="4026205"/>
            <a:ext cx="9556750" cy="2801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100" b="1"/>
              <a:t> </a:t>
            </a:r>
            <a:r>
              <a:rPr lang="en-US" altLang="ko-KR" sz="2100" b="1"/>
              <a:t>NETDIVECS</a:t>
            </a:r>
            <a:r>
              <a:rPr lang="ko-KR" altLang="en-US" sz="2100"/>
              <a:t>라는 설정이 켜져 있을 때에만 아래 설정들이 활성화 될 수 있음 </a:t>
            </a:r>
            <a:endParaRPr lang="ko-KR" altLang="en-US" sz="2100"/>
          </a:p>
          <a:p>
            <a:pPr>
              <a:defRPr/>
            </a:pPr>
            <a:endParaRPr lang="ko-KR" altLang="en-US" sz="600"/>
          </a:p>
          <a:p>
            <a:pPr>
              <a:defRPr/>
            </a:pPr>
            <a:r>
              <a:rPr lang="en-US" altLang="ko-KR" sz="2100"/>
              <a:t>-</a:t>
            </a:r>
            <a:r>
              <a:rPr lang="ko-KR" altLang="en-US" sz="2100"/>
              <a:t> </a:t>
            </a:r>
            <a:r>
              <a:rPr lang="en-US" altLang="ko-KR" sz="2100" b="1"/>
              <a:t>MII : media independent interface </a:t>
            </a:r>
            <a:r>
              <a:rPr lang="ko-KR" altLang="en-US" sz="2100"/>
              <a:t>이터넷 장치같은 네트워크 장치에서 물리 계층 데이터 링크 계층 간의 인터페이스 정의 하는 설정</a:t>
            </a:r>
            <a:endParaRPr lang="ko-KR" altLang="en-US" sz="2100"/>
          </a:p>
          <a:p>
            <a:pPr>
              <a:defRPr/>
            </a:pPr>
            <a:endParaRPr lang="ko-KR" altLang="en-US" sz="400"/>
          </a:p>
          <a:p>
            <a:pPr>
              <a:defRPr/>
            </a:pPr>
            <a:r>
              <a:rPr lang="en-US" altLang="ko-KR" sz="2100"/>
              <a:t>-</a:t>
            </a:r>
            <a:r>
              <a:rPr lang="ko-KR" altLang="en-US" sz="2100"/>
              <a:t> </a:t>
            </a:r>
            <a:r>
              <a:rPr lang="en-US" altLang="ko-KR" sz="2100" b="1"/>
              <a:t>NET_CORE : Network core driver suppot</a:t>
            </a:r>
            <a:r>
              <a:rPr lang="ko-KR" altLang="en-US" sz="2100"/>
              <a:t>를 의미하고 기본 드라이버 지원을 활성화 하는 옵션 기본적으로 활성화 </a:t>
            </a:r>
            <a:r>
              <a:rPr lang="en-US" altLang="ko-KR" sz="2100"/>
              <a:t>T/F</a:t>
            </a:r>
            <a:r>
              <a:rPr lang="ko-KR" altLang="en-US" sz="2100"/>
              <a:t>로 설정함</a:t>
            </a:r>
            <a:endParaRPr lang="ko-KR" altLang="en-US" sz="2100"/>
          </a:p>
          <a:p>
            <a:pPr>
              <a:defRPr/>
            </a:pPr>
            <a:endParaRPr lang="ko-KR" altLang="en-US" sz="2100"/>
          </a:p>
          <a:p>
            <a:pPr>
              <a:defRPr/>
            </a:pPr>
            <a:r>
              <a:rPr lang="en-US" altLang="ko-KR" sz="2100" b="1"/>
              <a:t>tristate </a:t>
            </a:r>
            <a:r>
              <a:rPr lang="en-US" altLang="ko-KR" sz="2100"/>
              <a:t>: </a:t>
            </a:r>
            <a:r>
              <a:rPr lang="ko-KR" altLang="en-US" sz="2100"/>
              <a:t>모듈로 컴파일할 수 있는 선택사항 제공</a:t>
            </a:r>
            <a:endParaRPr lang="ko-KR" altLang="en-US" sz="2100"/>
          </a:p>
          <a:p>
            <a:pPr>
              <a:defRPr/>
            </a:pPr>
            <a:endParaRPr lang="ko-KR" altLang="en-US" sz="21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b="20170"/>
          <a:stretch>
            <a:fillRect/>
          </a:stretch>
        </p:blipFill>
        <p:spPr>
          <a:xfrm>
            <a:off x="813623" y="1164536"/>
            <a:ext cx="10564754" cy="25763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7615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95254" cy="53819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813623" y="4026212"/>
            <a:ext cx="10096499" cy="26489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/>
              <a:t>NET_CORE</a:t>
            </a:r>
            <a:r>
              <a:rPr lang="ko-KR" altLang="en-US" sz="2100" b="1"/>
              <a:t> </a:t>
            </a:r>
            <a:r>
              <a:rPr lang="ko-KR" altLang="en-US" sz="2100"/>
              <a:t>라는 설정이 활성화 되어 있을 경우에만 </a:t>
            </a:r>
            <a:r>
              <a:rPr lang="en-US" altLang="ko-KR" sz="2100" b="1"/>
              <a:t>BONDING</a:t>
            </a:r>
            <a:r>
              <a:rPr lang="ko-KR" altLang="en-US" sz="2100" b="1"/>
              <a:t> </a:t>
            </a:r>
            <a:r>
              <a:rPr lang="ko-KR" altLang="en-US" sz="2100"/>
              <a:t>설정을 활성화 함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 </a:t>
            </a:r>
            <a:endParaRPr lang="ko-KR" altLang="en-US" sz="2100"/>
          </a:p>
          <a:p>
            <a:pPr>
              <a:defRPr/>
            </a:pPr>
            <a:endParaRPr lang="en-US" altLang="ko-KR" sz="2100"/>
          </a:p>
          <a:p>
            <a:pPr>
              <a:defRPr/>
            </a:pPr>
            <a:r>
              <a:rPr lang="en-US" altLang="ko-KR" sz="2100" b="1"/>
              <a:t>BONDING :</a:t>
            </a:r>
            <a:r>
              <a:rPr lang="ko-KR" altLang="en-US" sz="2100" b="1"/>
              <a:t>  </a:t>
            </a:r>
            <a:r>
              <a:rPr lang="ko-KR" altLang="en-US" sz="2100"/>
              <a:t>여러 </a:t>
            </a:r>
            <a:r>
              <a:rPr lang="en-US" altLang="ko-KR" sz="2100" b="1"/>
              <a:t>network interface</a:t>
            </a:r>
            <a:r>
              <a:rPr lang="ko-KR" altLang="en-US" sz="2100"/>
              <a:t>를 하나의 </a:t>
            </a:r>
            <a:r>
              <a:rPr lang="en-US" altLang="ko-KR" sz="2100" b="1"/>
              <a:t>vertural interface</a:t>
            </a:r>
            <a:r>
              <a:rPr lang="ko-KR" altLang="en-US" sz="2100"/>
              <a:t>로 묶어줌 </a:t>
            </a:r>
            <a:r>
              <a:rPr lang="en-US" altLang="ko-KR" sz="2100"/>
              <a:t>( </a:t>
            </a:r>
            <a:r>
              <a:rPr lang="ko-KR" altLang="en-US" sz="2100"/>
              <a:t>부하 분산 </a:t>
            </a:r>
            <a:r>
              <a:rPr lang="en-US" altLang="ko-KR" sz="2100"/>
              <a:t>)</a:t>
            </a:r>
            <a:r>
              <a:rPr lang="ko-KR" altLang="en-US" sz="2100"/>
              <a:t> </a:t>
            </a:r>
            <a:endParaRPr lang="ko-KR" altLang="en-US" sz="2100"/>
          </a:p>
          <a:p>
            <a:pPr>
              <a:defRPr/>
            </a:pPr>
            <a:r>
              <a:rPr lang="en-US" altLang="ko-KR" sz="2100"/>
              <a:t>-</a:t>
            </a:r>
            <a:r>
              <a:rPr lang="ko-KR" altLang="en-US" sz="2100"/>
              <a:t> 모듈로 호출 가능 </a:t>
            </a:r>
            <a:r>
              <a:rPr lang="en-US" altLang="ko-KR" sz="2100"/>
              <a:t>(</a:t>
            </a:r>
            <a:r>
              <a:rPr lang="ko-KR" altLang="en-US" sz="2100"/>
              <a:t> </a:t>
            </a:r>
            <a:r>
              <a:rPr lang="en-US" altLang="ko-KR" sz="2100" b="1"/>
              <a:t>tristate</a:t>
            </a:r>
            <a:r>
              <a:rPr lang="en-US" altLang="ko-KR" sz="2100"/>
              <a:t>)</a:t>
            </a:r>
            <a:endParaRPr lang="en-US" altLang="ko-KR" sz="2100"/>
          </a:p>
          <a:p>
            <a:pPr>
              <a:defRPr/>
            </a:pPr>
            <a:r>
              <a:rPr lang="en-US" altLang="ko-KR" sz="2100"/>
              <a:t>-</a:t>
            </a:r>
            <a:r>
              <a:rPr lang="ko-KR" altLang="en-US" sz="2100"/>
              <a:t> </a:t>
            </a:r>
            <a:r>
              <a:rPr lang="en-US" altLang="ko-KR" sz="2100" b="1"/>
              <a:t>INET </a:t>
            </a:r>
            <a:r>
              <a:rPr lang="ko-KR" altLang="en-US" sz="2100"/>
              <a:t>설정에 의존</a:t>
            </a:r>
            <a:endParaRPr lang="en-US" altLang="ko-KR" sz="2100"/>
          </a:p>
          <a:p>
            <a:pPr>
              <a:defRPr/>
            </a:pPr>
            <a:r>
              <a:rPr lang="en-US" altLang="ko-KR" sz="2100"/>
              <a:t>-</a:t>
            </a:r>
            <a:r>
              <a:rPr lang="ko-KR" altLang="en-US" sz="2100"/>
              <a:t> </a:t>
            </a:r>
            <a:r>
              <a:rPr lang="en-US" altLang="ko-KR" sz="2100" b="1"/>
              <a:t>IPV6</a:t>
            </a:r>
            <a:r>
              <a:rPr lang="ko-KR" altLang="en-US" sz="2100"/>
              <a:t>설정이 꺼지거나 활성화되거나 둘 중 하나일때 사용가능</a:t>
            </a:r>
            <a:r>
              <a:rPr lang="en-US" altLang="ko-KR" sz="2100"/>
              <a:t>(</a:t>
            </a:r>
            <a:r>
              <a:rPr lang="ko-KR" altLang="en-US" sz="2100"/>
              <a:t> 즉 무조건 사용가능</a:t>
            </a:r>
            <a:r>
              <a:rPr lang="en-US" altLang="ko-KR" sz="2100"/>
              <a:t>)</a:t>
            </a:r>
            <a:endParaRPr lang="en-US" altLang="ko-KR" sz="2100"/>
          </a:p>
          <a:p>
            <a:pPr>
              <a:defRPr/>
            </a:pPr>
            <a:r>
              <a:rPr lang="en-US" altLang="ko-KR" sz="2100"/>
              <a:t>-</a:t>
            </a:r>
            <a:r>
              <a:rPr lang="ko-KR" altLang="en-US" sz="2100"/>
              <a:t> </a:t>
            </a:r>
            <a:r>
              <a:rPr lang="en-US" altLang="ko-KR" sz="2100" b="1"/>
              <a:t>TLS</a:t>
            </a:r>
            <a:r>
              <a:rPr lang="ko-KR" altLang="en-US" sz="2100"/>
              <a:t>의 경우도 </a:t>
            </a:r>
            <a:r>
              <a:rPr lang="en-US" altLang="ko-KR" sz="2100"/>
              <a:t>IPV6</a:t>
            </a:r>
            <a:r>
              <a:rPr lang="ko-KR" altLang="en-US" sz="2100"/>
              <a:t>와 동일함</a:t>
            </a:r>
            <a:endParaRPr lang="ko-KR" altLang="en-US" sz="21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623" y="1081658"/>
            <a:ext cx="8074531" cy="252196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97534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672</ep:Words>
  <ep:PresentationFormat>화면 슬라이드 쇼(4:3)</ep:PresentationFormat>
  <ep:Paragraphs>141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한컴오피스</vt:lpstr>
      <vt:lpstr>Linux Kernel Analyze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2024-10-19T05:38:08.347</dcterms:created>
  <dc:creator>dbwls</dc:creator>
  <cp:lastModifiedBy>dbwls</cp:lastModifiedBy>
  <dcterms:modified xsi:type="dcterms:W3CDTF">2024-10-21T12:20:42.050</dcterms:modified>
  <cp:revision>401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