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5EA34-57C0-A42F-8A33-0A12BE2F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91755-AEC2-9255-E5B1-EAD47A89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74BC3-0E22-1960-A425-EF4D0FD9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E1CB-FB89-4F1D-24A2-A675A74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1C6E3-8716-BFE9-6232-66FC32CE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A223-28AF-ED85-D624-CB56DAE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21421-A88D-752E-1951-913B1F6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29E46-1E79-F5CE-BCF4-432991F5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52D0C-BE85-C1B1-8E15-4F6D8658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361B9-FEA6-2FC6-97EB-F91A54FD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BADB2-4401-5829-BB6B-C35C693FE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66708-B89E-7A81-3C35-7F1BC7F6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A6D06-AC79-E6EC-2B24-105A812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634E2-FF9A-08CE-E86F-A7F183C7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9E987-C9B1-DAC7-2DFA-9C651AF0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D718-2269-C3D6-DACC-697F939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5B720-8AB2-5F7B-399C-AB49B795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DE243-2E27-CC8F-CE3A-EC35B58B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19FE5-BB4E-8986-9397-76C55E6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DCCFF-484A-07CE-A08D-CCF8E4D2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2FF0-A843-E139-91D0-1F314471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DAF53-ADB4-229D-6884-64F4CC94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5544C-D053-B3ED-B5E0-CCAF93C5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FC5A7-9657-6924-3900-881BF789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CBBCA-425E-8887-D26C-E064DAE1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35E03-6487-0B37-C79C-752CEF25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49B6F-A617-B265-23BF-4C1B6238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9C182-CFF3-D0C8-C732-18A56071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F91CF-F400-A739-6026-E2FE5430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7EBF-179E-2D31-C062-0E7D5583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AD7DB-2F0E-4075-5211-12219543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8FCE8-DCB7-E164-DBCD-D9A20BC8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020A2-566B-1EEF-BACA-67B6F151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86A2B-8D2B-3CC1-0B61-9BDBD25CA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FF534E-2E50-94AB-566A-52E089B9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4D53A-1F19-9A3B-E348-0FC6A5976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897A1-E267-C0F6-A8A6-F65F8B8F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EA76C-A032-7A23-8BC9-869F5E27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D3241-5E54-7948-D624-D763A96B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9030-3D45-0859-E908-BC915210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7CDDD-B259-BBB8-2E78-332A7163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2C068-E6D5-2244-1A11-5CF96010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242DB-403D-AE70-A8EF-515886DE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39D1E-3F0D-E1D8-A084-1C966553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6F033-0454-5D51-515B-B31CFCF8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4E2EF-5F4D-D7D0-EFC5-2CD5D75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9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B097-2E6A-9110-34B6-FCDFD281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D1260-4D99-7E82-0430-B7A49841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1E9FB-363E-8553-F62C-C8476FDE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53DD2-122B-0EFE-749B-AAE3C090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8CC17-5651-80FB-0263-3203EF9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D7035-5877-EE18-CD6E-4618002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C0A0-4942-FBC7-FDB7-71C38BBF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1C3E1-3873-251F-D3E9-B61BD641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85EF9-C086-D447-80CF-0E890203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967AF-DD6E-0EFB-BC7D-6050D9D5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424F4-E993-E133-EEC9-DDD0967B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85E19-9296-CD6B-1474-AA278B2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3956A-B6A2-8054-2B3F-FB8C0F7F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9FC13-2BC4-AE9E-437F-063AA558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9BB75-ADF3-612A-2A53-3F7D7BB5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DC55-3522-490F-A291-F13364444B7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9D5C7-7F75-49A8-F27F-F969C69C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E03D4-CB46-0A5D-BEA3-B0985D8D5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2E11-718B-4BA3-B9F7-E8D7D6F9E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odeXGLUE/tree/main/Text-Code/text-to-code/dataset/con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2A958-F819-78E4-AD0E-913929E9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229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平时作业 </a:t>
            </a:r>
            <a:r>
              <a:rPr lang="en-US" altLang="zh-CN" sz="3200" dirty="0"/>
              <a:t>4</a:t>
            </a:r>
            <a:r>
              <a:rPr lang="zh-CN" altLang="en-US" sz="3200" dirty="0"/>
              <a:t>：</a:t>
            </a:r>
            <a:r>
              <a:rPr lang="en-US" altLang="zh-CN" sz="3200" dirty="0"/>
              <a:t>Code Generation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74CC2-168A-7441-9FF4-7B19BFD27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金奕同 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2101990330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0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C9DB6-9231-58A6-FF56-D0F2512F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" y="-704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网络结构图示：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2C92869-E0D3-2D76-92EF-AECD6A20D8D4}"/>
              </a:ext>
            </a:extLst>
          </p:cNvPr>
          <p:cNvGrpSpPr/>
          <p:nvPr/>
        </p:nvGrpSpPr>
        <p:grpSpPr>
          <a:xfrm>
            <a:off x="2775341" y="3940796"/>
            <a:ext cx="1960965" cy="2163138"/>
            <a:chOff x="389329" y="3847930"/>
            <a:chExt cx="1960965" cy="21631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010B6D-3BA4-7FAF-36F3-19A6F39CE5E9}"/>
                </a:ext>
              </a:extLst>
            </p:cNvPr>
            <p:cNvSpPr/>
            <p:nvPr/>
          </p:nvSpPr>
          <p:spPr>
            <a:xfrm>
              <a:off x="714375" y="5703887"/>
              <a:ext cx="535782" cy="3071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B83FF51-ACD6-AEB0-9C95-5D1A7875C10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982266" y="5429250"/>
              <a:ext cx="0" cy="274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58F8147-D974-F123-9A4B-D1BBDDC281A2}"/>
                </a:ext>
              </a:extLst>
            </p:cNvPr>
            <p:cNvSpPr/>
            <p:nvPr/>
          </p:nvSpPr>
          <p:spPr>
            <a:xfrm>
              <a:off x="632225" y="5122068"/>
              <a:ext cx="700082" cy="30718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8BD35F66-3F0F-1EBB-951A-98259CCCA07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3691" y="4773564"/>
              <a:ext cx="465042" cy="267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D753ABB4-0081-EBC6-1579-10D0142BF3F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2927" y="4542158"/>
              <a:ext cx="906859" cy="25182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3B1D25A-4D09-8712-ED97-4CC8AC9D9AA6}"/>
                </a:ext>
              </a:extLst>
            </p:cNvPr>
            <p:cNvSpPr/>
            <p:nvPr/>
          </p:nvSpPr>
          <p:spPr>
            <a:xfrm>
              <a:off x="389329" y="3847930"/>
              <a:ext cx="682225" cy="3664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h, c</a:t>
              </a:r>
              <a:r>
                <a:rPr lang="en-US" altLang="zh-CN" sz="1400" baseline="-25000" dirty="0">
                  <a:solidFill>
                    <a:schemeClr val="tx1"/>
                  </a:solidFill>
                </a:rPr>
                <a:t> 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7886A63-BB94-75F4-32F3-0DBD7877E160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1071554" y="4031145"/>
              <a:ext cx="7715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1230E3-B0A1-8678-18E7-2EC498ED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508" y="4474597"/>
              <a:ext cx="752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E1344778-0E53-252E-0407-C783DD2AF341}"/>
              </a:ext>
            </a:extLst>
          </p:cNvPr>
          <p:cNvSpPr/>
          <p:nvPr/>
        </p:nvSpPr>
        <p:spPr>
          <a:xfrm>
            <a:off x="3301295" y="4394508"/>
            <a:ext cx="682225" cy="366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B19393EE-E152-506E-6E62-75FE00C8CA23}"/>
              </a:ext>
            </a:extLst>
          </p:cNvPr>
          <p:cNvGrpSpPr/>
          <p:nvPr/>
        </p:nvGrpSpPr>
        <p:grpSpPr>
          <a:xfrm>
            <a:off x="4236244" y="3940796"/>
            <a:ext cx="1960965" cy="2163138"/>
            <a:chOff x="389329" y="3847930"/>
            <a:chExt cx="1960965" cy="2163138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B5D7D16-F2BB-4DF3-E7AB-C7C00DF451B7}"/>
                </a:ext>
              </a:extLst>
            </p:cNvPr>
            <p:cNvSpPr/>
            <p:nvPr/>
          </p:nvSpPr>
          <p:spPr>
            <a:xfrm>
              <a:off x="714375" y="5703887"/>
              <a:ext cx="535782" cy="3071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E0559D11-5C02-B9BE-39D2-365229BFB28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982266" y="5429250"/>
              <a:ext cx="0" cy="274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9A2878C-CEF1-3482-C88A-9D780E485318}"/>
                </a:ext>
              </a:extLst>
            </p:cNvPr>
            <p:cNvSpPr/>
            <p:nvPr/>
          </p:nvSpPr>
          <p:spPr>
            <a:xfrm>
              <a:off x="632225" y="5122068"/>
              <a:ext cx="700082" cy="30718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0" name="连接符: 肘形 199">
              <a:extLst>
                <a:ext uri="{FF2B5EF4-FFF2-40B4-BE49-F238E27FC236}">
                  <a16:creationId xmlns:a16="http://schemas.microsoft.com/office/drawing/2014/main" id="{0F2C0062-0D31-EF88-A090-4BD6E17B228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3691" y="4773564"/>
              <a:ext cx="465042" cy="267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FF2BC9F0-9E52-B970-EC7B-AD6D938D06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2927" y="4542158"/>
              <a:ext cx="906859" cy="25182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BBDE5013-04D6-FBA4-C9DE-2E4EF2CF2AC7}"/>
                </a:ext>
              </a:extLst>
            </p:cNvPr>
            <p:cNvSpPr/>
            <p:nvPr/>
          </p:nvSpPr>
          <p:spPr>
            <a:xfrm>
              <a:off x="389329" y="3847930"/>
              <a:ext cx="682225" cy="3664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h, c</a:t>
              </a:r>
              <a:r>
                <a:rPr lang="en-US" altLang="zh-CN" sz="1400" baseline="-25000" dirty="0">
                  <a:solidFill>
                    <a:schemeClr val="tx1"/>
                  </a:solidFill>
                </a:rPr>
                <a:t> 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600470B1-DE96-1734-1F29-7DF9D9E9B7E9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1071554" y="4031145"/>
              <a:ext cx="7715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85BA74A9-A5E5-5F90-92A0-C6460E2C0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508" y="4474597"/>
              <a:ext cx="752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42674E55-3D91-65A8-3325-21001E190654}"/>
              </a:ext>
            </a:extLst>
          </p:cNvPr>
          <p:cNvSpPr/>
          <p:nvPr/>
        </p:nvSpPr>
        <p:spPr>
          <a:xfrm>
            <a:off x="4755054" y="4394508"/>
            <a:ext cx="682225" cy="366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CBA5C443-CF71-8A4C-59B0-250D9A3840F9}"/>
              </a:ext>
            </a:extLst>
          </p:cNvPr>
          <p:cNvGrpSpPr/>
          <p:nvPr/>
        </p:nvGrpSpPr>
        <p:grpSpPr>
          <a:xfrm>
            <a:off x="5705170" y="3940796"/>
            <a:ext cx="1960965" cy="2163138"/>
            <a:chOff x="389329" y="3847930"/>
            <a:chExt cx="1960965" cy="2163138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AC9BCFD5-1ACD-87CA-E100-31CEE840A8D4}"/>
                </a:ext>
              </a:extLst>
            </p:cNvPr>
            <p:cNvSpPr/>
            <p:nvPr/>
          </p:nvSpPr>
          <p:spPr>
            <a:xfrm>
              <a:off x="714375" y="5703887"/>
              <a:ext cx="535782" cy="3071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BEB99CA-2121-714A-247E-5253C5F99486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982266" y="5429250"/>
              <a:ext cx="0" cy="274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4FCD0BE2-73A0-6969-65FC-E18E5794E0C0}"/>
                </a:ext>
              </a:extLst>
            </p:cNvPr>
            <p:cNvSpPr/>
            <p:nvPr/>
          </p:nvSpPr>
          <p:spPr>
            <a:xfrm>
              <a:off x="632225" y="5122068"/>
              <a:ext cx="700082" cy="30718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52266D07-AD58-5E3C-6680-29BE199C75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3691" y="4773564"/>
              <a:ext cx="465042" cy="267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30">
              <a:extLst>
                <a:ext uri="{FF2B5EF4-FFF2-40B4-BE49-F238E27FC236}">
                  <a16:creationId xmlns:a16="http://schemas.microsoft.com/office/drawing/2014/main" id="{B6E945DE-C865-4689-C8D6-73AE72B18B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2927" y="4542158"/>
              <a:ext cx="906859" cy="25182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C492FDC5-AED3-9305-A7AF-B94D5DCD5C55}"/>
                </a:ext>
              </a:extLst>
            </p:cNvPr>
            <p:cNvSpPr/>
            <p:nvPr/>
          </p:nvSpPr>
          <p:spPr>
            <a:xfrm>
              <a:off x="389329" y="3847930"/>
              <a:ext cx="682225" cy="3664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h, c</a:t>
              </a:r>
              <a:r>
                <a:rPr lang="en-US" altLang="zh-CN" sz="1400" baseline="-25000" dirty="0">
                  <a:solidFill>
                    <a:schemeClr val="tx1"/>
                  </a:solidFill>
                </a:rPr>
                <a:t> 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C4A86BD-6A39-22D3-59AD-4C92824403D2}"/>
                </a:ext>
              </a:extLst>
            </p:cNvPr>
            <p:cNvCxnSpPr>
              <a:cxnSpLocks/>
              <a:stCxn id="232" idx="3"/>
            </p:cNvCxnSpPr>
            <p:nvPr/>
          </p:nvCxnSpPr>
          <p:spPr>
            <a:xfrm>
              <a:off x="1071554" y="4031145"/>
              <a:ext cx="7715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C0AB4525-A41D-9E04-DE8E-780F88CE0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508" y="4474597"/>
              <a:ext cx="752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A3863843-D1D3-3103-BCEB-747378D1F300}"/>
              </a:ext>
            </a:extLst>
          </p:cNvPr>
          <p:cNvSpPr/>
          <p:nvPr/>
        </p:nvSpPr>
        <p:spPr>
          <a:xfrm>
            <a:off x="6231124" y="4394508"/>
            <a:ext cx="682225" cy="366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3F9F1F7F-E820-3672-95BB-593CCC031EB7}"/>
              </a:ext>
            </a:extLst>
          </p:cNvPr>
          <p:cNvGrpSpPr/>
          <p:nvPr/>
        </p:nvGrpSpPr>
        <p:grpSpPr>
          <a:xfrm>
            <a:off x="7166073" y="3940796"/>
            <a:ext cx="2778027" cy="2163138"/>
            <a:chOff x="389329" y="3847930"/>
            <a:chExt cx="2778027" cy="2163138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CC6DB799-5A76-39B2-E939-112DAA4B3973}"/>
                </a:ext>
              </a:extLst>
            </p:cNvPr>
            <p:cNvSpPr/>
            <p:nvPr/>
          </p:nvSpPr>
          <p:spPr>
            <a:xfrm>
              <a:off x="714375" y="5703887"/>
              <a:ext cx="535782" cy="3071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C24AE54C-F6C3-54E6-4A1B-5A53B35BBB9D}"/>
                </a:ext>
              </a:extLst>
            </p:cNvPr>
            <p:cNvCxnSpPr>
              <a:cxnSpLocks/>
              <a:stCxn id="237" idx="0"/>
            </p:cNvCxnSpPr>
            <p:nvPr/>
          </p:nvCxnSpPr>
          <p:spPr>
            <a:xfrm flipV="1">
              <a:off x="982266" y="5429250"/>
              <a:ext cx="0" cy="274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E61B32DF-AE34-0F75-119E-EEED4D076F9E}"/>
                </a:ext>
              </a:extLst>
            </p:cNvPr>
            <p:cNvSpPr/>
            <p:nvPr/>
          </p:nvSpPr>
          <p:spPr>
            <a:xfrm>
              <a:off x="632225" y="5122068"/>
              <a:ext cx="700082" cy="30718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0" name="连接符: 肘形 239">
              <a:extLst>
                <a:ext uri="{FF2B5EF4-FFF2-40B4-BE49-F238E27FC236}">
                  <a16:creationId xmlns:a16="http://schemas.microsoft.com/office/drawing/2014/main" id="{AEA164A4-03C7-8A17-FAC2-1EF4534164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3691" y="4773564"/>
              <a:ext cx="465042" cy="267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连接符: 肘形 240">
              <a:extLst>
                <a:ext uri="{FF2B5EF4-FFF2-40B4-BE49-F238E27FC236}">
                  <a16:creationId xmlns:a16="http://schemas.microsoft.com/office/drawing/2014/main" id="{D661C4AF-37F6-98D4-8187-73976F1CA3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2927" y="4542158"/>
              <a:ext cx="906859" cy="25182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C0E97D14-0A53-B5F6-A470-597D650E3A60}"/>
                </a:ext>
              </a:extLst>
            </p:cNvPr>
            <p:cNvSpPr/>
            <p:nvPr/>
          </p:nvSpPr>
          <p:spPr>
            <a:xfrm>
              <a:off x="389329" y="3847930"/>
              <a:ext cx="682225" cy="3664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h, c</a:t>
              </a:r>
              <a:r>
                <a:rPr lang="en-US" altLang="zh-CN" sz="1400" baseline="-25000" dirty="0">
                  <a:solidFill>
                    <a:schemeClr val="tx1"/>
                  </a:solidFill>
                </a:rPr>
                <a:t> 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967FADE9-C3F4-7D95-536C-8B5FF45B924C}"/>
                </a:ext>
              </a:extLst>
            </p:cNvPr>
            <p:cNvCxnSpPr>
              <a:cxnSpLocks/>
              <a:stCxn id="242" idx="3"/>
              <a:endCxn id="287" idx="1"/>
            </p:cNvCxnSpPr>
            <p:nvPr/>
          </p:nvCxnSpPr>
          <p:spPr>
            <a:xfrm flipV="1">
              <a:off x="1071554" y="4025515"/>
              <a:ext cx="2095802" cy="5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B84B687C-DCDF-2318-CFF4-9BD4E4147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508" y="4474597"/>
              <a:ext cx="245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B67C3533-A2DE-9590-5C8D-CEE33D6CB1F1}"/>
              </a:ext>
            </a:extLst>
          </p:cNvPr>
          <p:cNvSpPr/>
          <p:nvPr/>
        </p:nvSpPr>
        <p:spPr>
          <a:xfrm>
            <a:off x="7684883" y="4394508"/>
            <a:ext cx="682225" cy="366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zh-CN" altLang="en-US" sz="1400" dirty="0">
                <a:solidFill>
                  <a:schemeClr val="tx1"/>
                </a:solidFill>
              </a:rPr>
              <a:t>’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7" name="流程图: 接点 246">
            <a:extLst>
              <a:ext uri="{FF2B5EF4-FFF2-40B4-BE49-F238E27FC236}">
                <a16:creationId xmlns:a16="http://schemas.microsoft.com/office/drawing/2014/main" id="{AB9EA981-36AA-1970-AF96-ECBD23552A72}"/>
              </a:ext>
            </a:extLst>
          </p:cNvPr>
          <p:cNvSpPr/>
          <p:nvPr/>
        </p:nvSpPr>
        <p:spPr>
          <a:xfrm>
            <a:off x="8626976" y="4384248"/>
            <a:ext cx="965290" cy="36643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h0’, c0’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8" name="流程图: 接点 267">
            <a:extLst>
              <a:ext uri="{FF2B5EF4-FFF2-40B4-BE49-F238E27FC236}">
                <a16:creationId xmlns:a16="http://schemas.microsoft.com/office/drawing/2014/main" id="{366BFC1D-457A-D860-D8E9-52BFD502AF8F}"/>
              </a:ext>
            </a:extLst>
          </p:cNvPr>
          <p:cNvSpPr/>
          <p:nvPr/>
        </p:nvSpPr>
        <p:spPr>
          <a:xfrm>
            <a:off x="1566267" y="3940796"/>
            <a:ext cx="934050" cy="36643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h0, c0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527ACB47-1EEA-325F-C7C8-4D80266A974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29761" y="4121318"/>
            <a:ext cx="245580" cy="2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BDAD6A68-50D8-222F-DB9E-B8AB87E23BBB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 flipV="1">
            <a:off x="2928955" y="4577722"/>
            <a:ext cx="372341" cy="16373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A0E322C-84A8-D8AF-7363-594988BE2E7C}"/>
              </a:ext>
            </a:extLst>
          </p:cNvPr>
          <p:cNvCxnSpPr>
            <a:cxnSpLocks/>
          </p:cNvCxnSpPr>
          <p:nvPr/>
        </p:nvCxnSpPr>
        <p:spPr>
          <a:xfrm>
            <a:off x="2914648" y="6215060"/>
            <a:ext cx="7881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6A05ACC-16AC-4699-8B09-23757C10AFBC}"/>
              </a:ext>
            </a:extLst>
          </p:cNvPr>
          <p:cNvCxnSpPr>
            <a:cxnSpLocks/>
          </p:cNvCxnSpPr>
          <p:nvPr/>
        </p:nvCxnSpPr>
        <p:spPr>
          <a:xfrm flipV="1">
            <a:off x="10795984" y="4295966"/>
            <a:ext cx="0" cy="191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矩形 286">
            <a:extLst>
              <a:ext uri="{FF2B5EF4-FFF2-40B4-BE49-F238E27FC236}">
                <a16:creationId xmlns:a16="http://schemas.microsoft.com/office/drawing/2014/main" id="{339CD3CF-1F1F-1194-CFB1-6657A143D0A9}"/>
              </a:ext>
            </a:extLst>
          </p:cNvPr>
          <p:cNvSpPr/>
          <p:nvPr/>
        </p:nvSpPr>
        <p:spPr>
          <a:xfrm>
            <a:off x="9944100" y="3940796"/>
            <a:ext cx="566133" cy="355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c</a:t>
            </a:r>
            <a:r>
              <a:rPr kumimoji="0" lang="en-US" altLang="zh-CN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DD8C5CA8-0017-7AF4-BE98-C5A57184A426}"/>
              </a:ext>
            </a:extLst>
          </p:cNvPr>
          <p:cNvSpPr/>
          <p:nvPr/>
        </p:nvSpPr>
        <p:spPr>
          <a:xfrm>
            <a:off x="10486430" y="3940796"/>
            <a:ext cx="566132" cy="355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h’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c’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 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EBBAD3DF-FDA1-BD8D-42C4-DD7233EF3FA9}"/>
              </a:ext>
            </a:extLst>
          </p:cNvPr>
          <p:cNvSpPr txBox="1"/>
          <p:nvPr/>
        </p:nvSpPr>
        <p:spPr>
          <a:xfrm>
            <a:off x="9780526" y="3555211"/>
            <a:ext cx="8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FC layer</a:t>
            </a:r>
            <a:endParaRPr lang="zh-CN" altLang="en-US" sz="1400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1E99392C-5712-55F7-4560-23B00A602D61}"/>
              </a:ext>
            </a:extLst>
          </p:cNvPr>
          <p:cNvSpPr/>
          <p:nvPr/>
        </p:nvSpPr>
        <p:spPr>
          <a:xfrm>
            <a:off x="10141638" y="3102916"/>
            <a:ext cx="659007" cy="355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Context vector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38B43193-17FA-3446-F3DE-CB6C193C4856}"/>
              </a:ext>
            </a:extLst>
          </p:cNvPr>
          <p:cNvCxnSpPr>
            <a:cxnSpLocks/>
          </p:cNvCxnSpPr>
          <p:nvPr/>
        </p:nvCxnSpPr>
        <p:spPr>
          <a:xfrm flipV="1">
            <a:off x="10486430" y="3462278"/>
            <a:ext cx="0" cy="47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文本框 315">
            <a:extLst>
              <a:ext uri="{FF2B5EF4-FFF2-40B4-BE49-F238E27FC236}">
                <a16:creationId xmlns:a16="http://schemas.microsoft.com/office/drawing/2014/main" id="{606E9B0D-4EC0-ED3A-1002-7C87ADD4C8A9}"/>
              </a:ext>
            </a:extLst>
          </p:cNvPr>
          <p:cNvSpPr txBox="1"/>
          <p:nvPr/>
        </p:nvSpPr>
        <p:spPr>
          <a:xfrm>
            <a:off x="9946457" y="4219885"/>
            <a:ext cx="8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Concat</a:t>
            </a:r>
            <a:endParaRPr lang="zh-CN" altLang="en-US" sz="1400" dirty="0"/>
          </a:p>
        </p:txBody>
      </p: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47F46A4-F594-9372-7E8F-F4506B83383A}"/>
              </a:ext>
            </a:extLst>
          </p:cNvPr>
          <p:cNvCxnSpPr>
            <a:cxnSpLocks/>
            <a:stCxn id="297" idx="1"/>
            <a:endCxn id="323" idx="3"/>
          </p:cNvCxnSpPr>
          <p:nvPr/>
        </p:nvCxnSpPr>
        <p:spPr>
          <a:xfrm flipH="1">
            <a:off x="7793109" y="3280501"/>
            <a:ext cx="2348529" cy="2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290C079D-A368-5656-71A3-67743972C61F}"/>
              </a:ext>
            </a:extLst>
          </p:cNvPr>
          <p:cNvSpPr/>
          <p:nvPr/>
        </p:nvSpPr>
        <p:spPr>
          <a:xfrm>
            <a:off x="7110884" y="3119952"/>
            <a:ext cx="682225" cy="3664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4274DA59-EF37-ECB4-4F1F-F2843AF96D8A}"/>
              </a:ext>
            </a:extLst>
          </p:cNvPr>
          <p:cNvCxnSpPr>
            <a:stCxn id="323" idx="1"/>
          </p:cNvCxnSpPr>
          <p:nvPr/>
        </p:nvCxnSpPr>
        <p:spPr>
          <a:xfrm flipH="1">
            <a:off x="6526876" y="3303167"/>
            <a:ext cx="58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EA19F11C-8696-A432-983B-E0ECBAA72C81}"/>
              </a:ext>
            </a:extLst>
          </p:cNvPr>
          <p:cNvCxnSpPr>
            <a:cxnSpLocks/>
          </p:cNvCxnSpPr>
          <p:nvPr/>
        </p:nvCxnSpPr>
        <p:spPr>
          <a:xfrm flipV="1">
            <a:off x="7451997" y="2841992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椭圆 340">
            <a:extLst>
              <a:ext uri="{FF2B5EF4-FFF2-40B4-BE49-F238E27FC236}">
                <a16:creationId xmlns:a16="http://schemas.microsoft.com/office/drawing/2014/main" id="{C35E6441-5B6B-3DBF-1AD7-3B6254DB580B}"/>
              </a:ext>
            </a:extLst>
          </p:cNvPr>
          <p:cNvSpPr/>
          <p:nvPr/>
        </p:nvSpPr>
        <p:spPr>
          <a:xfrm>
            <a:off x="7101955" y="2522910"/>
            <a:ext cx="700082" cy="3071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7480C515-21ED-2F94-8E33-CD0EB939F717}"/>
              </a:ext>
            </a:extLst>
          </p:cNvPr>
          <p:cNvSpPr/>
          <p:nvPr/>
        </p:nvSpPr>
        <p:spPr>
          <a:xfrm>
            <a:off x="7195701" y="1923983"/>
            <a:ext cx="535782" cy="3071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4D3A6253-8E4B-8AD3-C2A2-66CA1287CBBD}"/>
              </a:ext>
            </a:extLst>
          </p:cNvPr>
          <p:cNvCxnSpPr>
            <a:cxnSpLocks/>
          </p:cNvCxnSpPr>
          <p:nvPr/>
        </p:nvCxnSpPr>
        <p:spPr>
          <a:xfrm flipV="1">
            <a:off x="7444559" y="2222504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矩形: 圆角 344">
            <a:extLst>
              <a:ext uri="{FF2B5EF4-FFF2-40B4-BE49-F238E27FC236}">
                <a16:creationId xmlns:a16="http://schemas.microsoft.com/office/drawing/2014/main" id="{5495A4A4-8211-6998-18DD-8A347392303E}"/>
              </a:ext>
            </a:extLst>
          </p:cNvPr>
          <p:cNvSpPr/>
          <p:nvPr/>
        </p:nvSpPr>
        <p:spPr>
          <a:xfrm>
            <a:off x="5840951" y="3119952"/>
            <a:ext cx="682225" cy="3664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3C3AD040-A4D7-3AB7-46BD-740503041657}"/>
              </a:ext>
            </a:extLst>
          </p:cNvPr>
          <p:cNvCxnSpPr>
            <a:stCxn id="345" idx="1"/>
          </p:cNvCxnSpPr>
          <p:nvPr/>
        </p:nvCxnSpPr>
        <p:spPr>
          <a:xfrm flipH="1">
            <a:off x="5256943" y="3303167"/>
            <a:ext cx="58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DD84E4DD-1DB6-B1E4-D444-00AFD6F6E8CD}"/>
              </a:ext>
            </a:extLst>
          </p:cNvPr>
          <p:cNvCxnSpPr>
            <a:cxnSpLocks/>
          </p:cNvCxnSpPr>
          <p:nvPr/>
        </p:nvCxnSpPr>
        <p:spPr>
          <a:xfrm flipV="1">
            <a:off x="6182064" y="2841992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椭圆 347">
            <a:extLst>
              <a:ext uri="{FF2B5EF4-FFF2-40B4-BE49-F238E27FC236}">
                <a16:creationId xmlns:a16="http://schemas.microsoft.com/office/drawing/2014/main" id="{DC193E2F-BF2C-A654-DAFA-94D35D8B07D0}"/>
              </a:ext>
            </a:extLst>
          </p:cNvPr>
          <p:cNvSpPr/>
          <p:nvPr/>
        </p:nvSpPr>
        <p:spPr>
          <a:xfrm>
            <a:off x="5832022" y="2522910"/>
            <a:ext cx="700082" cy="3071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D4DC7D53-67D9-7FD5-240B-13FD7A3A79E1}"/>
              </a:ext>
            </a:extLst>
          </p:cNvPr>
          <p:cNvSpPr/>
          <p:nvPr/>
        </p:nvSpPr>
        <p:spPr>
          <a:xfrm>
            <a:off x="5925768" y="1923983"/>
            <a:ext cx="535782" cy="3071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2BC0135E-B79D-8037-FEB2-73679D68B32B}"/>
              </a:ext>
            </a:extLst>
          </p:cNvPr>
          <p:cNvCxnSpPr>
            <a:cxnSpLocks/>
          </p:cNvCxnSpPr>
          <p:nvPr/>
        </p:nvCxnSpPr>
        <p:spPr>
          <a:xfrm flipV="1">
            <a:off x="6174626" y="2222504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矩形: 圆角 350">
            <a:extLst>
              <a:ext uri="{FF2B5EF4-FFF2-40B4-BE49-F238E27FC236}">
                <a16:creationId xmlns:a16="http://schemas.microsoft.com/office/drawing/2014/main" id="{32DA7B5A-F64C-E5A3-113C-B27CF007D5B2}"/>
              </a:ext>
            </a:extLst>
          </p:cNvPr>
          <p:cNvSpPr/>
          <p:nvPr/>
        </p:nvSpPr>
        <p:spPr>
          <a:xfrm>
            <a:off x="4580157" y="3119952"/>
            <a:ext cx="682225" cy="3664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7C5EC791-85F6-8201-C89A-68726E2C595F}"/>
              </a:ext>
            </a:extLst>
          </p:cNvPr>
          <p:cNvCxnSpPr>
            <a:stCxn id="351" idx="1"/>
          </p:cNvCxnSpPr>
          <p:nvPr/>
        </p:nvCxnSpPr>
        <p:spPr>
          <a:xfrm flipH="1">
            <a:off x="3996149" y="3303167"/>
            <a:ext cx="58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8E0DEA09-19FC-19FA-E2CC-016FC9F11F61}"/>
              </a:ext>
            </a:extLst>
          </p:cNvPr>
          <p:cNvCxnSpPr>
            <a:cxnSpLocks/>
          </p:cNvCxnSpPr>
          <p:nvPr/>
        </p:nvCxnSpPr>
        <p:spPr>
          <a:xfrm flipV="1">
            <a:off x="4921270" y="2841992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椭圆 353">
            <a:extLst>
              <a:ext uri="{FF2B5EF4-FFF2-40B4-BE49-F238E27FC236}">
                <a16:creationId xmlns:a16="http://schemas.microsoft.com/office/drawing/2014/main" id="{8CA4058C-F69F-4AB6-0E7C-5898D9DB9498}"/>
              </a:ext>
            </a:extLst>
          </p:cNvPr>
          <p:cNvSpPr/>
          <p:nvPr/>
        </p:nvSpPr>
        <p:spPr>
          <a:xfrm>
            <a:off x="4571228" y="2522910"/>
            <a:ext cx="700082" cy="3071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F6A934AE-5F5D-4F2C-F936-1E1B5BFA184C}"/>
              </a:ext>
            </a:extLst>
          </p:cNvPr>
          <p:cNvSpPr/>
          <p:nvPr/>
        </p:nvSpPr>
        <p:spPr>
          <a:xfrm>
            <a:off x="4664974" y="1923983"/>
            <a:ext cx="535782" cy="3071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EED49DB0-5C03-45AE-AB45-24083E6947E8}"/>
              </a:ext>
            </a:extLst>
          </p:cNvPr>
          <p:cNvCxnSpPr>
            <a:cxnSpLocks/>
          </p:cNvCxnSpPr>
          <p:nvPr/>
        </p:nvCxnSpPr>
        <p:spPr>
          <a:xfrm flipV="1">
            <a:off x="4913832" y="2222504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矩形: 圆角 356">
            <a:extLst>
              <a:ext uri="{FF2B5EF4-FFF2-40B4-BE49-F238E27FC236}">
                <a16:creationId xmlns:a16="http://schemas.microsoft.com/office/drawing/2014/main" id="{1303D39D-172E-3B81-C262-85BC8223F449}"/>
              </a:ext>
            </a:extLst>
          </p:cNvPr>
          <p:cNvSpPr/>
          <p:nvPr/>
        </p:nvSpPr>
        <p:spPr>
          <a:xfrm>
            <a:off x="3310224" y="3119952"/>
            <a:ext cx="682225" cy="3664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dirty="0">
                <a:solidFill>
                  <a:schemeClr val="tx1"/>
                </a:solidFill>
              </a:rPr>
              <a:t>, c</a:t>
            </a:r>
            <a:r>
              <a:rPr lang="en-US" altLang="zh-CN" sz="1400" baseline="30000" dirty="0">
                <a:solidFill>
                  <a:schemeClr val="tx1"/>
                </a:solidFill>
              </a:rPr>
              <a:t>~</a:t>
            </a:r>
            <a:r>
              <a:rPr lang="en-US" altLang="zh-CN" sz="1400" baseline="-25000" dirty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15E40183-DB3F-0A09-EF8C-484E213BE9B2}"/>
              </a:ext>
            </a:extLst>
          </p:cNvPr>
          <p:cNvCxnSpPr>
            <a:cxnSpLocks/>
          </p:cNvCxnSpPr>
          <p:nvPr/>
        </p:nvCxnSpPr>
        <p:spPr>
          <a:xfrm flipV="1">
            <a:off x="3651337" y="2841992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D0892499-6266-8AC0-127C-760B3D6DD5A0}"/>
              </a:ext>
            </a:extLst>
          </p:cNvPr>
          <p:cNvSpPr/>
          <p:nvPr/>
        </p:nvSpPr>
        <p:spPr>
          <a:xfrm>
            <a:off x="3301295" y="2522910"/>
            <a:ext cx="700082" cy="3071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860AA6CC-0D00-43D9-0CB2-A138E5C7E614}"/>
              </a:ext>
            </a:extLst>
          </p:cNvPr>
          <p:cNvSpPr/>
          <p:nvPr/>
        </p:nvSpPr>
        <p:spPr>
          <a:xfrm>
            <a:off x="3395041" y="1923983"/>
            <a:ext cx="535782" cy="3071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588BB432-A07D-3184-87AB-94519ABF12F0}"/>
              </a:ext>
            </a:extLst>
          </p:cNvPr>
          <p:cNvCxnSpPr>
            <a:cxnSpLocks/>
          </p:cNvCxnSpPr>
          <p:nvPr/>
        </p:nvCxnSpPr>
        <p:spPr>
          <a:xfrm flipV="1">
            <a:off x="3643899" y="2222504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48EEE2BE-9C74-0588-C860-EB65BF268C58}"/>
              </a:ext>
            </a:extLst>
          </p:cNvPr>
          <p:cNvSpPr/>
          <p:nvPr/>
        </p:nvSpPr>
        <p:spPr>
          <a:xfrm>
            <a:off x="3100387" y="6392604"/>
            <a:ext cx="4926514" cy="3664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check if details are parsed. concode_field_sep Container … 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1120C5D7-A8CC-75EC-6E6F-71C7542DDF75}"/>
              </a:ext>
            </a:extLst>
          </p:cNvPr>
          <p:cNvSpPr/>
          <p:nvPr/>
        </p:nvSpPr>
        <p:spPr>
          <a:xfrm>
            <a:off x="3395041" y="1194396"/>
            <a:ext cx="4336442" cy="3664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boolean function ( ) { return isParsed ; 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3C88AA5E-6534-A25E-3A47-CC40565B08D8}"/>
              </a:ext>
            </a:extLst>
          </p:cNvPr>
          <p:cNvCxnSpPr>
            <a:cxnSpLocks/>
          </p:cNvCxnSpPr>
          <p:nvPr/>
        </p:nvCxnSpPr>
        <p:spPr>
          <a:xfrm flipV="1">
            <a:off x="3359942" y="6103934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C3B9BDC-C430-B17A-6D57-B4DB6668FD64}"/>
              </a:ext>
            </a:extLst>
          </p:cNvPr>
          <p:cNvCxnSpPr>
            <a:cxnSpLocks/>
          </p:cNvCxnSpPr>
          <p:nvPr/>
        </p:nvCxnSpPr>
        <p:spPr>
          <a:xfrm flipV="1">
            <a:off x="4841084" y="6103679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46844476-4C58-D8E4-7F2B-9C9CB77285A1}"/>
              </a:ext>
            </a:extLst>
          </p:cNvPr>
          <p:cNvCxnSpPr>
            <a:cxnSpLocks/>
          </p:cNvCxnSpPr>
          <p:nvPr/>
        </p:nvCxnSpPr>
        <p:spPr>
          <a:xfrm flipV="1">
            <a:off x="6290965" y="6103679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2D6E76D6-BE2C-9AE7-0585-B3B4AD88456A}"/>
              </a:ext>
            </a:extLst>
          </p:cNvPr>
          <p:cNvCxnSpPr>
            <a:cxnSpLocks/>
          </p:cNvCxnSpPr>
          <p:nvPr/>
        </p:nvCxnSpPr>
        <p:spPr>
          <a:xfrm flipV="1">
            <a:off x="7759009" y="6103679"/>
            <a:ext cx="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2EE19AE2-04F6-4DBE-17F6-B61679916A25}"/>
              </a:ext>
            </a:extLst>
          </p:cNvPr>
          <p:cNvCxnSpPr>
            <a:cxnSpLocks/>
          </p:cNvCxnSpPr>
          <p:nvPr/>
        </p:nvCxnSpPr>
        <p:spPr>
          <a:xfrm flipV="1">
            <a:off x="3662932" y="1560825"/>
            <a:ext cx="0" cy="3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DA2EB2D6-C29B-4C6A-A57A-9DF095B87C89}"/>
              </a:ext>
            </a:extLst>
          </p:cNvPr>
          <p:cNvCxnSpPr>
            <a:cxnSpLocks/>
          </p:cNvCxnSpPr>
          <p:nvPr/>
        </p:nvCxnSpPr>
        <p:spPr>
          <a:xfrm flipV="1">
            <a:off x="4921269" y="1560825"/>
            <a:ext cx="0" cy="3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F5A334E2-C8FD-D27B-6D68-D86BB8AC7ACF}"/>
              </a:ext>
            </a:extLst>
          </p:cNvPr>
          <p:cNvCxnSpPr>
            <a:cxnSpLocks/>
          </p:cNvCxnSpPr>
          <p:nvPr/>
        </p:nvCxnSpPr>
        <p:spPr>
          <a:xfrm flipV="1">
            <a:off x="6172197" y="1560825"/>
            <a:ext cx="0" cy="3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C55465B8-6C94-F25C-1FFC-351700185FA3}"/>
              </a:ext>
            </a:extLst>
          </p:cNvPr>
          <p:cNvCxnSpPr>
            <a:cxnSpLocks/>
          </p:cNvCxnSpPr>
          <p:nvPr/>
        </p:nvCxnSpPr>
        <p:spPr>
          <a:xfrm flipV="1">
            <a:off x="7451996" y="1560825"/>
            <a:ext cx="0" cy="3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文本框 374">
            <a:extLst>
              <a:ext uri="{FF2B5EF4-FFF2-40B4-BE49-F238E27FC236}">
                <a16:creationId xmlns:a16="http://schemas.microsoft.com/office/drawing/2014/main" id="{3C0A27F4-5321-D2E4-F2C7-B6EF266D3689}"/>
              </a:ext>
            </a:extLst>
          </p:cNvPr>
          <p:cNvSpPr txBox="1"/>
          <p:nvPr/>
        </p:nvSpPr>
        <p:spPr>
          <a:xfrm>
            <a:off x="-1" y="6414485"/>
            <a:ext cx="301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Input Sequence (natural language)</a:t>
            </a:r>
            <a:endParaRPr lang="zh-CN" altLang="en-US" sz="1400" b="1" dirty="0"/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69302C82-05A6-5290-EFDB-F97BE4D0B382}"/>
              </a:ext>
            </a:extLst>
          </p:cNvPr>
          <p:cNvSpPr txBox="1"/>
          <p:nvPr/>
        </p:nvSpPr>
        <p:spPr>
          <a:xfrm>
            <a:off x="149901" y="5795902"/>
            <a:ext cx="116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Input Layer</a:t>
            </a:r>
            <a:endParaRPr lang="zh-CN" altLang="en-US" sz="1400" b="1" dirty="0"/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9CD24BE8-3597-DE0B-9AE0-8419A1479EBC}"/>
              </a:ext>
            </a:extLst>
          </p:cNvPr>
          <p:cNvSpPr txBox="1"/>
          <p:nvPr/>
        </p:nvSpPr>
        <p:spPr>
          <a:xfrm>
            <a:off x="120596" y="5260372"/>
            <a:ext cx="16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Embedding Layer</a:t>
            </a:r>
            <a:endParaRPr lang="zh-CN" altLang="en-US" sz="1400" b="1" dirty="0"/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3F553292-4E15-A7A0-0837-B2B12F46760F}"/>
              </a:ext>
            </a:extLst>
          </p:cNvPr>
          <p:cNvSpPr txBox="1"/>
          <p:nvPr/>
        </p:nvSpPr>
        <p:spPr>
          <a:xfrm>
            <a:off x="126249" y="4240619"/>
            <a:ext cx="16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BiLSTM Layer</a:t>
            </a:r>
            <a:endParaRPr lang="zh-CN" altLang="en-US" sz="1400" b="1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8875466A-19A7-DFAA-03AE-059598CBE9FC}"/>
              </a:ext>
            </a:extLst>
          </p:cNvPr>
          <p:cNvSpPr txBox="1"/>
          <p:nvPr/>
        </p:nvSpPr>
        <p:spPr>
          <a:xfrm>
            <a:off x="118792" y="3178605"/>
            <a:ext cx="16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LSTM Layer</a:t>
            </a:r>
            <a:endParaRPr lang="zh-CN" altLang="en-US" sz="14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7A8431F2-C26C-7BBF-86DE-08438CF09AEE}"/>
              </a:ext>
            </a:extLst>
          </p:cNvPr>
          <p:cNvSpPr txBox="1"/>
          <p:nvPr/>
        </p:nvSpPr>
        <p:spPr>
          <a:xfrm>
            <a:off x="118792" y="2497141"/>
            <a:ext cx="1605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Embedding Layer</a:t>
            </a:r>
            <a:endParaRPr lang="zh-CN" altLang="en-US" sz="14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65C1332C-3F69-DAAF-3537-D574440392AA}"/>
              </a:ext>
            </a:extLst>
          </p:cNvPr>
          <p:cNvSpPr txBox="1"/>
          <p:nvPr/>
        </p:nvSpPr>
        <p:spPr>
          <a:xfrm>
            <a:off x="118692" y="1928620"/>
            <a:ext cx="116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Input Layer</a:t>
            </a:r>
            <a:endParaRPr lang="zh-CN" altLang="en-US" sz="14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CD0D4417-E9EF-2D7E-3613-98B27E2F30E1}"/>
              </a:ext>
            </a:extLst>
          </p:cNvPr>
          <p:cNvSpPr txBox="1"/>
          <p:nvPr/>
        </p:nvSpPr>
        <p:spPr>
          <a:xfrm>
            <a:off x="0" y="1180759"/>
            <a:ext cx="301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Output Sequence (code)</a:t>
            </a:r>
            <a:endParaRPr lang="zh-CN" altLang="en-US" sz="1400" b="1" dirty="0"/>
          </a:p>
        </p:txBody>
      </p:sp>
      <p:sp>
        <p:nvSpPr>
          <p:cNvPr id="384" name="矩形: 圆角 383">
            <a:extLst>
              <a:ext uri="{FF2B5EF4-FFF2-40B4-BE49-F238E27FC236}">
                <a16:creationId xmlns:a16="http://schemas.microsoft.com/office/drawing/2014/main" id="{C7CA58C1-5663-AE3F-96E0-F1DED540583B}"/>
              </a:ext>
            </a:extLst>
          </p:cNvPr>
          <p:cNvSpPr/>
          <p:nvPr/>
        </p:nvSpPr>
        <p:spPr>
          <a:xfrm>
            <a:off x="2886072" y="2983083"/>
            <a:ext cx="8461633" cy="61736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: 圆角 384">
            <a:extLst>
              <a:ext uri="{FF2B5EF4-FFF2-40B4-BE49-F238E27FC236}">
                <a16:creationId xmlns:a16="http://schemas.microsoft.com/office/drawing/2014/main" id="{1B105224-8E08-D067-749D-9555C1643834}"/>
              </a:ext>
            </a:extLst>
          </p:cNvPr>
          <p:cNvSpPr/>
          <p:nvPr/>
        </p:nvSpPr>
        <p:spPr>
          <a:xfrm>
            <a:off x="1507487" y="3822044"/>
            <a:ext cx="9846313" cy="122461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758F26D1-DCD8-3525-C2E0-7C2C75B8ACBA}"/>
              </a:ext>
            </a:extLst>
          </p:cNvPr>
          <p:cNvSpPr txBox="1"/>
          <p:nvPr/>
        </p:nvSpPr>
        <p:spPr>
          <a:xfrm>
            <a:off x="11292732" y="3121223"/>
            <a:ext cx="91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</a:rPr>
              <a:t>Decoder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966F661-91C4-B812-B82D-09F7FA083AF7}"/>
              </a:ext>
            </a:extLst>
          </p:cNvPr>
          <p:cNvSpPr txBox="1"/>
          <p:nvPr/>
        </p:nvSpPr>
        <p:spPr>
          <a:xfrm>
            <a:off x="11311094" y="4342104"/>
            <a:ext cx="91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</a:rPr>
              <a:t>Encoder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14A7EC7A-5618-7455-8FF7-F20DADD7C21E}"/>
              </a:ext>
            </a:extLst>
          </p:cNvPr>
          <p:cNvCxnSpPr>
            <a:cxnSpLocks/>
            <a:stCxn id="343" idx="1"/>
          </p:cNvCxnSpPr>
          <p:nvPr/>
        </p:nvCxnSpPr>
        <p:spPr>
          <a:xfrm flipH="1">
            <a:off x="6523123" y="2077574"/>
            <a:ext cx="672578" cy="103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65044198-EBBA-805D-1EA8-E757980DBD68}"/>
              </a:ext>
            </a:extLst>
          </p:cNvPr>
          <p:cNvCxnSpPr>
            <a:cxnSpLocks/>
          </p:cNvCxnSpPr>
          <p:nvPr/>
        </p:nvCxnSpPr>
        <p:spPr>
          <a:xfrm flipH="1">
            <a:off x="5260628" y="2066171"/>
            <a:ext cx="680242" cy="106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04517CF4-3B5F-BC6B-23D4-192ABB32BF63}"/>
              </a:ext>
            </a:extLst>
          </p:cNvPr>
          <p:cNvCxnSpPr>
            <a:cxnSpLocks/>
          </p:cNvCxnSpPr>
          <p:nvPr/>
        </p:nvCxnSpPr>
        <p:spPr>
          <a:xfrm flipH="1">
            <a:off x="3996149" y="2061818"/>
            <a:ext cx="680471" cy="105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C64F2FDD-F791-4F9F-35E7-8FD2F05146F2}"/>
              </a:ext>
            </a:extLst>
          </p:cNvPr>
          <p:cNvCxnSpPr>
            <a:cxnSpLocks/>
          </p:cNvCxnSpPr>
          <p:nvPr/>
        </p:nvCxnSpPr>
        <p:spPr>
          <a:xfrm flipH="1">
            <a:off x="7802836" y="2073794"/>
            <a:ext cx="672578" cy="103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矩形 399">
            <a:extLst>
              <a:ext uri="{FF2B5EF4-FFF2-40B4-BE49-F238E27FC236}">
                <a16:creationId xmlns:a16="http://schemas.microsoft.com/office/drawing/2014/main" id="{8F26B3CB-35B9-DA98-C64A-8BF0DCA1B2F4}"/>
              </a:ext>
            </a:extLst>
          </p:cNvPr>
          <p:cNvSpPr/>
          <p:nvPr/>
        </p:nvSpPr>
        <p:spPr>
          <a:xfrm>
            <a:off x="8485597" y="1919742"/>
            <a:ext cx="918563" cy="293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Start token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119E5-6734-58D9-2E7F-113DB9C2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800" dirty="0"/>
              <a:t>该作业主要解决从自然语言描述</a:t>
            </a:r>
            <a:r>
              <a:rPr lang="en-US" altLang="zh-CN" sz="1800" dirty="0"/>
              <a:t>(NL)</a:t>
            </a:r>
            <a:r>
              <a:rPr lang="zh-CN" altLang="en-US" sz="1800" dirty="0"/>
              <a:t>至代码</a:t>
            </a:r>
            <a:r>
              <a:rPr lang="en-US" altLang="zh-CN" sz="1800" dirty="0"/>
              <a:t>(Code)</a:t>
            </a:r>
            <a:r>
              <a:rPr lang="zh-CN" altLang="en-US" sz="1800" dirty="0"/>
              <a:t>的自动生成问题，是一个“序列到序列”问题（</a:t>
            </a:r>
            <a:r>
              <a:rPr lang="en-US" altLang="zh-CN" sz="1800" dirty="0"/>
              <a:t>seq2seq</a:t>
            </a:r>
            <a:r>
              <a:rPr lang="zh-CN" altLang="en-US" sz="1800" dirty="0"/>
              <a:t>）。如上图所示，我选用</a:t>
            </a:r>
            <a:r>
              <a:rPr lang="en-US" altLang="zh-CN" sz="1800" dirty="0"/>
              <a:t>Encoder-Decoder LSTM</a:t>
            </a:r>
            <a:r>
              <a:rPr lang="zh-CN" altLang="en-US" sz="1800" dirty="0"/>
              <a:t>结构在给定的</a:t>
            </a:r>
            <a:r>
              <a:rPr lang="en-US" altLang="zh-CN" sz="1800" dirty="0"/>
              <a:t>CONCODE</a:t>
            </a:r>
            <a:r>
              <a:rPr lang="zh-CN" altLang="en-US" sz="1800" dirty="0"/>
              <a:t>数据集上进行训练。</a:t>
            </a:r>
            <a:endParaRPr lang="en-US" altLang="zh-CN" sz="1800" dirty="0"/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1800" dirty="0"/>
              <a:t>Encoder</a:t>
            </a:r>
            <a:r>
              <a:rPr lang="zh-CN" altLang="en-US" sz="1800" dirty="0"/>
              <a:t>部分使用了</a:t>
            </a:r>
            <a:r>
              <a:rPr lang="en-US" altLang="zh-CN" sz="1800" dirty="0"/>
              <a:t>BiLSTM</a:t>
            </a:r>
            <a:r>
              <a:rPr lang="zh-CN" altLang="en-US" sz="1800" dirty="0"/>
              <a:t>结构，</a:t>
            </a:r>
            <a:r>
              <a:rPr lang="en-US" altLang="zh-CN" sz="1800" dirty="0"/>
              <a:t>Decoder</a:t>
            </a:r>
            <a:r>
              <a:rPr lang="zh-CN" altLang="en-US" sz="1800" dirty="0"/>
              <a:t>部分使用了</a:t>
            </a:r>
            <a:r>
              <a:rPr lang="en-US" altLang="zh-CN" sz="1800" dirty="0"/>
              <a:t>LSTM</a:t>
            </a:r>
            <a:r>
              <a:rPr lang="zh-CN" altLang="en-US" sz="1800" dirty="0"/>
              <a:t>结构。输入的描述性语言序列先经过</a:t>
            </a:r>
            <a:r>
              <a:rPr lang="en-US" altLang="zh-CN" sz="1800" dirty="0"/>
              <a:t>tokenizer</a:t>
            </a:r>
            <a:r>
              <a:rPr lang="zh-CN" altLang="en-US" sz="1800" dirty="0"/>
              <a:t>，输入至</a:t>
            </a:r>
            <a:r>
              <a:rPr lang="en-US" altLang="zh-CN" sz="1800" dirty="0"/>
              <a:t>Encoder-Embedding</a:t>
            </a:r>
            <a:r>
              <a:rPr lang="zh-CN" altLang="en-US" sz="1800" dirty="0"/>
              <a:t>层后，再传入</a:t>
            </a:r>
            <a:r>
              <a:rPr lang="en-US" altLang="zh-CN" sz="1800" dirty="0"/>
              <a:t>Encoder</a:t>
            </a:r>
            <a:r>
              <a:rPr lang="zh-CN" altLang="en-US" sz="1800" dirty="0"/>
              <a:t>部分。</a:t>
            </a:r>
            <a:r>
              <a:rPr lang="en-US" altLang="zh-CN" sz="1800" dirty="0"/>
              <a:t>Encoder</a:t>
            </a:r>
            <a:r>
              <a:rPr lang="zh-CN" altLang="en-US" sz="1800" dirty="0"/>
              <a:t>和</a:t>
            </a:r>
            <a:r>
              <a:rPr lang="en-US" altLang="zh-CN" sz="1800" dirty="0"/>
              <a:t>Decoder</a:t>
            </a:r>
            <a:r>
              <a:rPr lang="zh-CN" altLang="en-US" sz="1800" dirty="0"/>
              <a:t>的链接部分为一个</a:t>
            </a:r>
            <a:r>
              <a:rPr lang="en-US" altLang="zh-CN" sz="1800" dirty="0"/>
              <a:t>Context Vector</a:t>
            </a:r>
            <a:r>
              <a:rPr lang="zh-CN" altLang="en-US" sz="1800" dirty="0"/>
              <a:t>，其由</a:t>
            </a:r>
            <a:r>
              <a:rPr lang="en-US" altLang="zh-CN" sz="1800" dirty="0"/>
              <a:t>Encoder</a:t>
            </a:r>
            <a:r>
              <a:rPr lang="zh-CN" altLang="en-US" sz="1800" dirty="0"/>
              <a:t>的正向</a:t>
            </a:r>
            <a:r>
              <a:rPr lang="en-US" altLang="zh-CN" sz="1800" dirty="0"/>
              <a:t>LSTM</a:t>
            </a:r>
            <a:r>
              <a:rPr lang="zh-CN" altLang="en-US" sz="1800" dirty="0"/>
              <a:t>的输出和反向</a:t>
            </a:r>
            <a:r>
              <a:rPr lang="en-US" altLang="zh-CN" sz="1800" dirty="0"/>
              <a:t>LSTM</a:t>
            </a:r>
            <a:r>
              <a:rPr lang="zh-CN" altLang="en-US" sz="1800" dirty="0"/>
              <a:t>的输出拼接而成后，再经过一个输入维度为 </a:t>
            </a:r>
            <a:r>
              <a:rPr lang="en-US" altLang="zh-CN" sz="1800" dirty="0"/>
              <a:t>hidden_size x 2</a:t>
            </a:r>
            <a:r>
              <a:rPr lang="zh-CN" altLang="en-US" sz="1800" dirty="0"/>
              <a:t>，输出维度为 </a:t>
            </a:r>
            <a:r>
              <a:rPr lang="en-US" altLang="zh-CN" sz="1800" dirty="0"/>
              <a:t>hidden_size </a:t>
            </a:r>
            <a:r>
              <a:rPr lang="zh-CN" altLang="en-US" sz="1800" dirty="0"/>
              <a:t>的全连接层得到。</a:t>
            </a:r>
            <a:r>
              <a:rPr lang="en-US" altLang="zh-CN" sz="1800" dirty="0"/>
              <a:t> Context Vector</a:t>
            </a:r>
            <a:r>
              <a:rPr lang="zh-CN" altLang="en-US" sz="1800" dirty="0"/>
              <a:t>作为第一时刻初始状态输入</a:t>
            </a:r>
            <a:r>
              <a:rPr lang="en-US" altLang="zh-CN" sz="1800" dirty="0"/>
              <a:t>Decoder</a:t>
            </a:r>
            <a:r>
              <a:rPr lang="zh-CN" altLang="en-US" sz="1800" dirty="0"/>
              <a:t>的</a:t>
            </a:r>
            <a:r>
              <a:rPr lang="en-US" altLang="zh-CN" sz="1800" dirty="0"/>
              <a:t>LSTM</a:t>
            </a:r>
            <a:r>
              <a:rPr lang="zh-CN" altLang="en-US" sz="1800" dirty="0"/>
              <a:t>中。在训练过程中，预测后续时刻</a:t>
            </a:r>
            <a:r>
              <a:rPr lang="en-US" altLang="zh-CN" sz="1800" dirty="0"/>
              <a:t>t</a:t>
            </a:r>
            <a:r>
              <a:rPr lang="zh-CN" altLang="en-US" sz="1800" dirty="0"/>
              <a:t>时，以一定概率</a:t>
            </a:r>
            <a:r>
              <a:rPr lang="en-US" altLang="zh-CN" sz="1800" dirty="0"/>
              <a:t>(teacher_force_ratio</a:t>
            </a:r>
            <a:r>
              <a:rPr lang="zh-CN" altLang="en-US" sz="1800" dirty="0"/>
              <a:t>，</a:t>
            </a:r>
            <a:r>
              <a:rPr lang="en-US" altLang="zh-CN" sz="1800" dirty="0"/>
              <a:t> [0,1])</a:t>
            </a:r>
            <a:r>
              <a:rPr lang="zh-CN" altLang="en-US" sz="1800" dirty="0"/>
              <a:t>，选择输入</a:t>
            </a:r>
            <a:r>
              <a:rPr lang="en-US" altLang="zh-CN" sz="1800" dirty="0"/>
              <a:t>t-1</a:t>
            </a:r>
            <a:r>
              <a:rPr lang="zh-CN" altLang="en-US" sz="1800" dirty="0"/>
              <a:t>时刻的</a:t>
            </a:r>
            <a:r>
              <a:rPr lang="en-US" altLang="zh-CN" sz="1800" dirty="0"/>
              <a:t>target</a:t>
            </a:r>
            <a:r>
              <a:rPr lang="zh-CN" altLang="en-US" sz="1800" dirty="0"/>
              <a:t>的下一个词或</a:t>
            </a:r>
            <a:r>
              <a:rPr lang="en-US" altLang="zh-CN" sz="1800" dirty="0"/>
              <a:t>prediction</a:t>
            </a:r>
            <a:r>
              <a:rPr lang="zh-CN" altLang="en-US" sz="1800" dirty="0"/>
              <a:t>的下一个词。而在预测过程中，</a:t>
            </a:r>
            <a:r>
              <a:rPr lang="en-US" altLang="zh-CN" sz="1800" dirty="0"/>
              <a:t>t</a:t>
            </a:r>
            <a:r>
              <a:rPr lang="zh-CN" altLang="en-US" sz="1800" dirty="0"/>
              <a:t>时刻的输入全部为</a:t>
            </a:r>
            <a:r>
              <a:rPr lang="en-US" altLang="zh-CN" sz="1800" dirty="0"/>
              <a:t>t-1</a:t>
            </a:r>
            <a:r>
              <a:rPr lang="zh-CN" altLang="en-US" sz="1800" dirty="0"/>
              <a:t>时刻的</a:t>
            </a:r>
            <a:r>
              <a:rPr lang="en-US" altLang="zh-CN" sz="1800" dirty="0"/>
              <a:t>prediction</a:t>
            </a:r>
            <a:r>
              <a:rPr lang="zh-CN" altLang="en-US" sz="1800" dirty="0"/>
              <a:t>（即设置</a:t>
            </a:r>
            <a:r>
              <a:rPr lang="en-US" altLang="zh-CN" sz="1800" dirty="0"/>
              <a:t>teacher_force_ratio = 0</a:t>
            </a:r>
            <a:r>
              <a:rPr lang="zh-CN" altLang="en-US" sz="1800" dirty="0"/>
              <a:t>）。得到预测的整个序列后，传入</a:t>
            </a:r>
            <a:r>
              <a:rPr lang="en-US" altLang="zh-CN" sz="1800" dirty="0"/>
              <a:t>Decoder-Embedding</a:t>
            </a:r>
            <a:r>
              <a:rPr lang="zh-CN" altLang="en-US" sz="1800" dirty="0"/>
              <a:t>层，再经过</a:t>
            </a:r>
            <a:r>
              <a:rPr lang="en-US" altLang="zh-CN" sz="1800" dirty="0"/>
              <a:t>Output</a:t>
            </a:r>
            <a:r>
              <a:rPr lang="zh-CN" altLang="en-US" sz="1800" dirty="0"/>
              <a:t>层输出。</a:t>
            </a:r>
            <a:endParaRPr lang="en-US" altLang="zh-CN" sz="1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914EA38-98A1-6B2A-B842-578FA086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" y="-704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网络结构相关说明：</a:t>
            </a:r>
          </a:p>
        </p:txBody>
      </p:sp>
    </p:spTree>
    <p:extLst>
      <p:ext uri="{BB962C8B-B14F-4D97-AF65-F5344CB8AC3E}">
        <p14:creationId xmlns:p14="http://schemas.microsoft.com/office/powerpoint/2010/main" val="2178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FBD7F-2CC2-62F4-89A5-4DFCF96A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1" y="1064417"/>
            <a:ext cx="4914902" cy="5264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NL</a:t>
            </a:r>
            <a:r>
              <a:rPr lang="zh-CN" altLang="en-US" sz="1800" dirty="0"/>
              <a:t>词表长度</a:t>
            </a:r>
            <a:r>
              <a:rPr lang="en-US" altLang="zh-CN" sz="1800" dirty="0"/>
              <a:t>: 		10000</a:t>
            </a:r>
          </a:p>
          <a:p>
            <a:pPr marL="0" indent="0">
              <a:buNone/>
            </a:pPr>
            <a:r>
              <a:rPr lang="en-US" altLang="zh-CN" sz="1800" dirty="0"/>
              <a:t>Code</a:t>
            </a:r>
            <a:r>
              <a:rPr lang="zh-CN" altLang="en-US" sz="1800" dirty="0"/>
              <a:t>词表长度</a:t>
            </a:r>
            <a:r>
              <a:rPr lang="en-US" altLang="zh-CN" sz="1800" dirty="0"/>
              <a:t>: 		10000</a:t>
            </a:r>
          </a:p>
          <a:p>
            <a:pPr marL="0" indent="0">
              <a:buNone/>
            </a:pPr>
            <a:r>
              <a:rPr lang="en-US" altLang="zh-CN" sz="1800" dirty="0"/>
              <a:t>Encoder_embedding_size: 	200</a:t>
            </a:r>
          </a:p>
          <a:p>
            <a:pPr marL="0" indent="0">
              <a:buNone/>
            </a:pPr>
            <a:r>
              <a:rPr lang="en-US" altLang="zh-CN" sz="1800" dirty="0"/>
              <a:t>Decoder_embedding_size: 	200</a:t>
            </a:r>
          </a:p>
          <a:p>
            <a:pPr marL="0" indent="0">
              <a:buNone/>
            </a:pPr>
            <a:r>
              <a:rPr lang="en-US" altLang="zh-CN" sz="1800" dirty="0"/>
              <a:t>Hidden_size: 		1024</a:t>
            </a:r>
          </a:p>
          <a:p>
            <a:pPr marL="0" indent="0">
              <a:buNone/>
            </a:pPr>
            <a:r>
              <a:rPr lang="en-US" altLang="zh-CN" sz="1800" dirty="0"/>
              <a:t>Encoder_layer:		1</a:t>
            </a:r>
          </a:p>
          <a:p>
            <a:pPr marL="0" indent="0">
              <a:buNone/>
            </a:pPr>
            <a:r>
              <a:rPr lang="en-US" altLang="zh-CN" sz="1800" dirty="0"/>
              <a:t>Decoder_layer:		1</a:t>
            </a:r>
          </a:p>
          <a:p>
            <a:pPr marL="0" indent="0">
              <a:buNone/>
            </a:pPr>
            <a:r>
              <a:rPr lang="en-US" altLang="zh-CN" sz="1800" dirty="0"/>
              <a:t>Batch_size:		64</a:t>
            </a:r>
          </a:p>
          <a:p>
            <a:pPr marL="0" indent="0">
              <a:buNone/>
            </a:pPr>
            <a:r>
              <a:rPr lang="en-US" altLang="zh-CN" sz="1800" dirty="0"/>
              <a:t>Learning_rate:		0.00003</a:t>
            </a:r>
          </a:p>
          <a:p>
            <a:pPr marL="0" indent="0">
              <a:buNone/>
            </a:pPr>
            <a:r>
              <a:rPr lang="en-US" altLang="zh-CN" sz="1800" dirty="0"/>
              <a:t>Teacher_force_ratio:	0.7</a:t>
            </a:r>
          </a:p>
          <a:p>
            <a:pPr marL="0" indent="0">
              <a:buNone/>
            </a:pPr>
            <a:r>
              <a:rPr lang="en-US" altLang="zh-CN" sz="1800" dirty="0"/>
              <a:t>Epochs:			20</a:t>
            </a:r>
          </a:p>
          <a:p>
            <a:pPr marL="0" indent="0">
              <a:buNone/>
            </a:pPr>
            <a:r>
              <a:rPr lang="en-US" altLang="zh-CN" sz="1800" dirty="0"/>
              <a:t>Loss function:		Cross</a:t>
            </a:r>
            <a:r>
              <a:rPr lang="zh-CN" altLang="en-US" sz="1800" dirty="0"/>
              <a:t> </a:t>
            </a:r>
            <a:r>
              <a:rPr lang="en-US" altLang="zh-CN" sz="1800" dirty="0"/>
              <a:t>Entropy</a:t>
            </a:r>
          </a:p>
          <a:p>
            <a:pPr marL="0" indent="0">
              <a:buNone/>
            </a:pPr>
            <a:r>
              <a:rPr lang="en-US" altLang="zh-CN" sz="1800" dirty="0"/>
              <a:t>Optimizer:		Adam</a:t>
            </a:r>
          </a:p>
          <a:p>
            <a:pPr marL="0" indent="0">
              <a:buNone/>
            </a:pPr>
            <a:r>
              <a:rPr lang="en-US" altLang="zh-CN" sz="1800" dirty="0"/>
              <a:t>Metrics:			Exact Match, BLEU</a:t>
            </a:r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E336598-92B5-97FA-CDA6-826058D5D39B}"/>
              </a:ext>
            </a:extLst>
          </p:cNvPr>
          <p:cNvSpPr txBox="1">
            <a:spLocks/>
          </p:cNvSpPr>
          <p:nvPr/>
        </p:nvSpPr>
        <p:spPr>
          <a:xfrm>
            <a:off x="118692" y="-7041"/>
            <a:ext cx="5181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超参数及其他信息：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01C9E7F-DFF1-435F-9CA9-A48B6BFB4AB8}"/>
              </a:ext>
            </a:extLst>
          </p:cNvPr>
          <p:cNvSpPr txBox="1">
            <a:spLocks/>
          </p:cNvSpPr>
          <p:nvPr/>
        </p:nvSpPr>
        <p:spPr>
          <a:xfrm>
            <a:off x="5757492" y="-7042"/>
            <a:ext cx="5181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模型表现：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214F42C-96CA-4282-2F8D-71B85E8BFF75}"/>
              </a:ext>
            </a:extLst>
          </p:cNvPr>
          <p:cNvSpPr txBox="1">
            <a:spLocks/>
          </p:cNvSpPr>
          <p:nvPr/>
        </p:nvSpPr>
        <p:spPr>
          <a:xfrm>
            <a:off x="6096000" y="966786"/>
            <a:ext cx="4914902" cy="526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在验证数据集上</a:t>
            </a:r>
            <a:r>
              <a:rPr lang="en-US" altLang="zh-CN" sz="1800" dirty="0"/>
              <a:t>(dev.json):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Exact Match : 		0.95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BLEU : 			16.18</a:t>
            </a:r>
          </a:p>
        </p:txBody>
      </p:sp>
    </p:spTree>
    <p:extLst>
      <p:ext uri="{BB962C8B-B14F-4D97-AF65-F5344CB8AC3E}">
        <p14:creationId xmlns:p14="http://schemas.microsoft.com/office/powerpoint/2010/main" val="37675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1D03191-7737-6DA5-8226-16112A83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" y="-7041"/>
            <a:ext cx="2903114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Learn Curve</a:t>
            </a:r>
            <a:r>
              <a:rPr lang="zh-CN" altLang="en-US" sz="2800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DE71D3-0B2B-615F-126C-9EE6BB0C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64293"/>
            <a:ext cx="5484019" cy="678368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559F80F-19BE-BC1B-4815-BBF3B1823BA9}"/>
              </a:ext>
            </a:extLst>
          </p:cNvPr>
          <p:cNvSpPr txBox="1">
            <a:spLocks/>
          </p:cNvSpPr>
          <p:nvPr/>
        </p:nvSpPr>
        <p:spPr>
          <a:xfrm>
            <a:off x="7691438" y="3152878"/>
            <a:ext cx="25959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说明：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DE30F6A-C539-3483-9DE9-312495488FE8}"/>
              </a:ext>
            </a:extLst>
          </p:cNvPr>
          <p:cNvSpPr txBox="1">
            <a:spLocks/>
          </p:cNvSpPr>
          <p:nvPr/>
        </p:nvSpPr>
        <p:spPr>
          <a:xfrm>
            <a:off x="8448675" y="4071938"/>
            <a:ext cx="3221832" cy="224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由于训练数据集较大，计算</a:t>
            </a:r>
            <a:r>
              <a:rPr lang="en-US" altLang="zh-CN" sz="1800" dirty="0"/>
              <a:t>10k</a:t>
            </a:r>
            <a:r>
              <a:rPr lang="zh-CN" altLang="en-US" sz="1800" dirty="0"/>
              <a:t>的数据的</a:t>
            </a:r>
            <a:r>
              <a:rPr lang="en-US" altLang="zh-CN" sz="1800" dirty="0"/>
              <a:t>BLEU</a:t>
            </a:r>
            <a:r>
              <a:rPr lang="zh-CN" altLang="en-US" sz="1800" dirty="0"/>
              <a:t>的过程非常缓慢，因此图中的“</a:t>
            </a:r>
            <a:r>
              <a:rPr lang="en-US" altLang="zh-CN" sz="1800" dirty="0"/>
              <a:t>Train Bleu</a:t>
            </a:r>
            <a:r>
              <a:rPr lang="zh-CN" altLang="en-US" sz="1800" dirty="0"/>
              <a:t>”和“</a:t>
            </a:r>
            <a:r>
              <a:rPr lang="en-US" altLang="zh-CN" sz="1800" dirty="0"/>
              <a:t>Train Exact match</a:t>
            </a:r>
            <a:r>
              <a:rPr lang="zh-CN" altLang="en-US" sz="1800" dirty="0"/>
              <a:t>”只取了训练集中的前</a:t>
            </a:r>
            <a:r>
              <a:rPr lang="en-US" altLang="zh-CN" sz="1800" dirty="0"/>
              <a:t>2000</a:t>
            </a:r>
            <a:r>
              <a:rPr lang="zh-CN" altLang="en-US" sz="1800" dirty="0"/>
              <a:t>条数据进行</a:t>
            </a:r>
            <a:r>
              <a:rPr lang="en-US" altLang="zh-CN" sz="1800" dirty="0"/>
              <a:t>BLEU</a:t>
            </a:r>
            <a:r>
              <a:rPr lang="zh-CN" altLang="en-US" sz="1800" dirty="0"/>
              <a:t>和</a:t>
            </a:r>
            <a:r>
              <a:rPr lang="en-US" altLang="zh-CN" sz="1800" dirty="0"/>
              <a:t>Exact match</a:t>
            </a:r>
            <a:r>
              <a:rPr lang="zh-CN" altLang="en-US" sz="1800" dirty="0"/>
              <a:t>的计算。而对于验证集的评估，采用了全部的</a:t>
            </a:r>
            <a:r>
              <a:rPr lang="en-US" altLang="zh-CN" sz="1800" dirty="0"/>
              <a:t>2k</a:t>
            </a:r>
            <a:r>
              <a:rPr lang="zh-CN" altLang="en-US" sz="1800" dirty="0"/>
              <a:t>条数据。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2224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D5211DF-C520-AE0C-4F22-F31B2500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" y="-704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文件提交说明：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C7256C2-E836-5F1B-E8E3-1625094E1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21231"/>
              </p:ext>
            </p:extLst>
          </p:nvPr>
        </p:nvGraphicFramePr>
        <p:xfrm>
          <a:off x="887042" y="1178560"/>
          <a:ext cx="10417916" cy="531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0055">
                  <a:extLst>
                    <a:ext uri="{9D8B030D-6E8A-4147-A177-3AD203B41FA5}">
                      <a16:colId xmlns:a16="http://schemas.microsoft.com/office/drawing/2014/main" val="946444685"/>
                    </a:ext>
                  </a:extLst>
                </a:gridCol>
                <a:gridCol w="7017861">
                  <a:extLst>
                    <a:ext uri="{9D8B030D-6E8A-4147-A177-3AD203B41FA5}">
                      <a16:colId xmlns:a16="http://schemas.microsoft.com/office/drawing/2014/main" val="204539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文件名称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./dataset/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空目录。若需复现结果，须将原始</a:t>
                      </a:r>
                      <a:r>
                        <a:rPr lang="en-US" altLang="zh-CN" sz="1800" dirty="0"/>
                        <a:t>CONCODE</a:t>
                      </a:r>
                      <a:r>
                        <a:rPr lang="zh-CN" altLang="en-US" sz="1800" dirty="0"/>
                        <a:t>数据集的 </a:t>
                      </a:r>
                      <a:r>
                        <a:rPr lang="en-US" altLang="zh-CN" sz="1800" dirty="0"/>
                        <a:t>“train.json”</a:t>
                      </a:r>
                      <a:r>
                        <a:rPr lang="zh-CN" altLang="en-US" sz="1800" dirty="0"/>
                        <a:t>和“</a:t>
                      </a:r>
                      <a:r>
                        <a:rPr lang="en-US" altLang="zh-CN" sz="1800" dirty="0"/>
                        <a:t>dev.json”</a:t>
                      </a:r>
                      <a:r>
                        <a:rPr lang="zh-CN" altLang="en-US" sz="1800" dirty="0"/>
                        <a:t>放入该目录下。下载地址：</a:t>
                      </a:r>
                      <a:r>
                        <a:rPr lang="en-US" altLang="zh-CN" sz="1800" dirty="0">
                          <a:hlinkClick r:id="rId2"/>
                        </a:rPr>
                        <a:t>https://github.com/microsoft/CodeXGLUE/tree/main/Text-Code/text-to-code/dataset/concode</a:t>
                      </a:r>
                      <a:endParaRPr lang="en-US" altLang="zh-CN" sz="1800" dirty="0"/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./seq2seq.py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包含数据预处理、模型搭建和模型训练的源码。运行后可得到包含</a:t>
                      </a:r>
                      <a:r>
                        <a:rPr lang="en-US" altLang="zh-CN" sz="1800" dirty="0"/>
                        <a:t>learning curve</a:t>
                      </a:r>
                      <a:r>
                        <a:rPr lang="zh-CN" altLang="en-US" sz="1800" dirty="0"/>
                        <a:t>的</a:t>
                      </a:r>
                      <a:r>
                        <a:rPr lang="en-US" altLang="zh-CN" sz="1800" dirty="0"/>
                        <a:t>.png</a:t>
                      </a:r>
                      <a:r>
                        <a:rPr lang="zh-CN" altLang="en-US" sz="1800" dirty="0"/>
                        <a:t>文件和包含模型参数的</a:t>
                      </a:r>
                      <a:r>
                        <a:rPr lang="en-US" altLang="zh-CN" sz="1800" dirty="0"/>
                        <a:t>.pth.tar</a:t>
                      </a:r>
                      <a:r>
                        <a:rPr lang="zh-CN" altLang="en-US" sz="1800" dirty="0"/>
                        <a:t>文件。</a:t>
                      </a:r>
                      <a:endParaRPr lang="en-US" altLang="zh-CN" sz="1800" dirty="0"/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7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./evaluate.py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加载训练好的模型参数，在验证集</a:t>
                      </a:r>
                      <a:r>
                        <a:rPr lang="en-US" altLang="zh-CN" sz="1800" dirty="0"/>
                        <a:t>dev.json</a:t>
                      </a:r>
                      <a:r>
                        <a:rPr lang="zh-CN" altLang="en-US" sz="1800" dirty="0"/>
                        <a:t>上进行</a:t>
                      </a:r>
                      <a:r>
                        <a:rPr lang="en-US" altLang="zh-CN" sz="1800" dirty="0"/>
                        <a:t>Exact match </a:t>
                      </a:r>
                      <a:r>
                        <a:rPr lang="zh-CN" altLang="en-US" sz="1800" dirty="0"/>
                        <a:t>和 </a:t>
                      </a:r>
                      <a:r>
                        <a:rPr lang="en-US" altLang="zh-CN" sz="1800" dirty="0"/>
                        <a:t>BLEU</a:t>
                      </a:r>
                      <a:r>
                        <a:rPr lang="zh-CN" altLang="en-US" sz="1800" dirty="0"/>
                        <a:t>的评估。</a:t>
                      </a:r>
                      <a:endParaRPr lang="en-US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0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./utils.py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包含</a:t>
                      </a:r>
                      <a:r>
                        <a:rPr lang="en-US" altLang="zh-CN" sz="1800" dirty="0"/>
                        <a:t>./seq2seq.py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./evaluate.py</a:t>
                      </a:r>
                      <a:r>
                        <a:rPr lang="zh-CN" altLang="en-US" sz="1800" dirty="0"/>
                        <a:t>文件中所调用的一些功能函数。</a:t>
                      </a:r>
                      <a:endParaRPr lang="en-US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train_history.png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模型训练过程的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learning curve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0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./my_checkpoint.pth.tar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（未包含）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训练后的模型参数，文件较大，未包含。上传至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Google Drive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，可供下载用于结果复现。下载地址：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https://drive.google.com/file/d/1dLtfj5fqzyHA6RLip_SpB0x59ucOAWku/view?usp=sharing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9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28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126;#5126;#5126;#5030;#5030;#5030;#9461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791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平时作业 4：Code Generation </vt:lpstr>
      <vt:lpstr>网络结构图示：</vt:lpstr>
      <vt:lpstr>网络结构相关说明：</vt:lpstr>
      <vt:lpstr>PowerPoint 演示文稿</vt:lpstr>
      <vt:lpstr>Learn Curve：</vt:lpstr>
      <vt:lpstr>文件提交说明：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平时作业 4：Code Generation </dc:title>
  <dc:creator>奕同 金</dc:creator>
  <cp:lastModifiedBy>奕同 金</cp:lastModifiedBy>
  <cp:revision>19</cp:revision>
  <dcterms:created xsi:type="dcterms:W3CDTF">2022-06-05T05:47:56Z</dcterms:created>
  <dcterms:modified xsi:type="dcterms:W3CDTF">2022-06-05T08:50:32Z</dcterms:modified>
</cp:coreProperties>
</file>