
<file path=[Content_Types].xml><?xml version="1.0" encoding="utf-8"?>
<Types xmlns="http://schemas.openxmlformats.org/package/2006/content-types">
  <Default Extension="jpeg" ContentType="image/jpeg"/>
  <Default Extension="mid" ContentType="audio/mid"/>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9" d="100"/>
          <a:sy n="89" d="100"/>
        </p:scale>
        <p:origin x="8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52A7B-D9F6-1117-AA1E-CAEDD0F31B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EA04EC-8EB1-C43C-9CB8-C7CBF0AD0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840AE8-EA76-58C5-39A3-302F5CAFE244}"/>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3FA0F280-8A42-3ACB-4C58-0F92A94894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6575A9-1FD4-0B2B-9A12-FEFE312C690F}"/>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246411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91A09-1D9F-F62A-F841-D06D48074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986E51-A825-050B-2ABE-CC2F90DAA1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2CB686-3716-DF13-2B94-656F05617E8E}"/>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6F7E6D54-3274-9686-2907-49D127F0FB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382A88-D661-A851-23BB-4E7C71E6D7BF}"/>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18545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B9A210-DB52-CAA6-FF05-F2AB220F67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C59D2F-C07E-07B9-A208-8158F16A15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4E9A30-BB4A-693D-3883-83FDBD6D587D}"/>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D34061A1-67D2-2986-D08C-2D11BE1588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E4D6AB-076F-B6FF-8EE7-731F9896E95C}"/>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82678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018BB-F8EF-7078-B548-92F56EAFD4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D343A7-3701-196A-E859-F0681E7F26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A664C4-E73C-1E87-0A8F-0D932669DEE7}"/>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4D6FC3E7-A47C-148D-5600-6F0DC86539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5F2E61-A8F2-4D76-8054-2D3824F50155}"/>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255158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94C44-48D0-3965-D09A-217EACE3F3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039F1B-981A-0658-E219-F1548885B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D5CAD6-AB6C-5306-2881-382BA30DE1CE}"/>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3652DCDF-F837-32BD-A87E-065993927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E92AA7-E653-59A9-73C8-40EC35EB18EE}"/>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331374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0BED0-3396-9A4F-9E95-C1C54A4E08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BFC9CD-4094-3C53-4ED7-C9CA40B5FF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E3280B-EAD9-250B-C24A-ED22E22513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E975D7-C0D9-95FA-CFDE-81F38CAFEEB7}"/>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6" name="页脚占位符 5">
            <a:extLst>
              <a:ext uri="{FF2B5EF4-FFF2-40B4-BE49-F238E27FC236}">
                <a16:creationId xmlns:a16="http://schemas.microsoft.com/office/drawing/2014/main" id="{0E70AA7F-57F2-A215-C5AF-0A0F140ADD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8C6928-7607-3BD0-4D28-6C2C1C34DE82}"/>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293051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65925-8454-30E0-EC20-F41039BD71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11CB7E-848A-A876-20F2-8DE5D0F81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CB7D3B-4F6F-BED7-2FC8-D94E07F3880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2C9483-25C0-5E51-3C4D-7BF67AC96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292251-DAF4-99EE-0CE5-D8920F7A53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0133C1-F2B1-548F-03B6-B0EA602DE51D}"/>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8" name="页脚占位符 7">
            <a:extLst>
              <a:ext uri="{FF2B5EF4-FFF2-40B4-BE49-F238E27FC236}">
                <a16:creationId xmlns:a16="http://schemas.microsoft.com/office/drawing/2014/main" id="{5AE08197-7AF4-4069-A192-07B72E186F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1CFCF0-A4A9-EDBF-E355-92A12C0163C4}"/>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159187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D25C2-8A6A-E557-3A29-E1E2FEE868D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AAB6B5-5C25-F2D4-4499-52AC830233C9}"/>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4" name="页脚占位符 3">
            <a:extLst>
              <a:ext uri="{FF2B5EF4-FFF2-40B4-BE49-F238E27FC236}">
                <a16:creationId xmlns:a16="http://schemas.microsoft.com/office/drawing/2014/main" id="{E14E895C-8B05-F1CA-0476-3AB3707B38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EBC421-F07C-64A8-F479-642F74770485}"/>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294636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30A240-33DB-2055-A94B-C004067A11DC}"/>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3" name="页脚占位符 2">
            <a:extLst>
              <a:ext uri="{FF2B5EF4-FFF2-40B4-BE49-F238E27FC236}">
                <a16:creationId xmlns:a16="http://schemas.microsoft.com/office/drawing/2014/main" id="{FDD5BB6C-F309-871E-F492-E574690FBF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325E44-3030-B281-EB4F-1111BFA76B18}"/>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356855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36427-63E2-86B1-5BDE-709917BDA4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D5A647-71AA-FD59-528B-C15E12D06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27A587-1112-4F20-6DFA-DF0B94F74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CEA2E7-D843-F3D7-C377-98D90769A150}"/>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6" name="页脚占位符 5">
            <a:extLst>
              <a:ext uri="{FF2B5EF4-FFF2-40B4-BE49-F238E27FC236}">
                <a16:creationId xmlns:a16="http://schemas.microsoft.com/office/drawing/2014/main" id="{49A535AA-A890-2065-00A1-08BEBD8A10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0F99C-05AB-0429-8B97-ACD192E3F8B4}"/>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410886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90AA1-68DE-1DD9-F291-1B005ACC47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0C7109-D29C-DCC1-4C56-3A98E07E0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B69622-51A5-3BDE-6EC0-827AA851A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CFB5F0-D2FA-8001-85FD-C564E091A755}"/>
              </a:ext>
            </a:extLst>
          </p:cNvPr>
          <p:cNvSpPr>
            <a:spLocks noGrp="1"/>
          </p:cNvSpPr>
          <p:nvPr>
            <p:ph type="dt" sz="half" idx="10"/>
          </p:nvPr>
        </p:nvSpPr>
        <p:spPr/>
        <p:txBody>
          <a:bodyPr/>
          <a:lstStyle/>
          <a:p>
            <a:fld id="{7F0624BC-53DB-4CB1-9C83-67A98F986895}" type="datetimeFigureOut">
              <a:rPr lang="zh-CN" altLang="en-US" smtClean="0"/>
              <a:t>2022/6/26</a:t>
            </a:fld>
            <a:endParaRPr lang="zh-CN" altLang="en-US"/>
          </a:p>
        </p:txBody>
      </p:sp>
      <p:sp>
        <p:nvSpPr>
          <p:cNvPr id="6" name="页脚占位符 5">
            <a:extLst>
              <a:ext uri="{FF2B5EF4-FFF2-40B4-BE49-F238E27FC236}">
                <a16:creationId xmlns:a16="http://schemas.microsoft.com/office/drawing/2014/main" id="{A5053F76-446A-2238-F000-7BE496D3B2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528B87-0A1F-663D-434B-01A290B367B6}"/>
              </a:ext>
            </a:extLst>
          </p:cNvPr>
          <p:cNvSpPr>
            <a:spLocks noGrp="1"/>
          </p:cNvSpPr>
          <p:nvPr>
            <p:ph type="sldNum" sz="quarter" idx="12"/>
          </p:nvPr>
        </p:nvSpPr>
        <p:spPr/>
        <p:txBody>
          <a:body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274018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CE65AE-99D8-D20B-21FB-5E83D2F9C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50CF4A-9257-BB89-D4FA-823F8A414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195D10-9182-FA15-AF8E-793E4609A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624BC-53DB-4CB1-9C83-67A98F986895}"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6923D6F3-F42B-3B4D-335E-848277BA1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DBAB1AC-B948-41AC-C14D-01622EAE5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FB943-AE34-44B0-A5FE-2950499FECEB}" type="slidenum">
              <a:rPr lang="zh-CN" altLang="en-US" smtClean="0"/>
              <a:t>‹#›</a:t>
            </a:fld>
            <a:endParaRPr lang="zh-CN" altLang="en-US"/>
          </a:p>
        </p:txBody>
      </p:sp>
    </p:spTree>
    <p:extLst>
      <p:ext uri="{BB962C8B-B14F-4D97-AF65-F5344CB8AC3E}">
        <p14:creationId xmlns:p14="http://schemas.microsoft.com/office/powerpoint/2010/main" val="65672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2.mp3"/><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audio" Target="../media/media2.mp3"/><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audio" Target="../media/media1.mp3"/><Relationship Id="rId13" Type="http://schemas.openxmlformats.org/officeDocument/2006/relationships/image" Target="../media/image8.png"/><Relationship Id="rId3" Type="http://schemas.microsoft.com/office/2007/relationships/media" Target="../media/media4.mid"/><Relationship Id="rId7" Type="http://schemas.microsoft.com/office/2007/relationships/media" Target="../media/media1.mp3"/><Relationship Id="rId12" Type="http://schemas.openxmlformats.org/officeDocument/2006/relationships/image" Target="../media/image7.png"/><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audio" Target="../media/media5.mid"/><Relationship Id="rId11" Type="http://schemas.openxmlformats.org/officeDocument/2006/relationships/image" Target="../media/image5.png"/><Relationship Id="rId5" Type="http://schemas.microsoft.com/office/2007/relationships/media" Target="../media/media5.mid"/><Relationship Id="rId10" Type="http://schemas.openxmlformats.org/officeDocument/2006/relationships/image" Target="../media/image6.png"/><Relationship Id="rId4" Type="http://schemas.openxmlformats.org/officeDocument/2006/relationships/audio" Target="../media/media4.mid"/><Relationship Id="rId9" Type="http://schemas.openxmlformats.org/officeDocument/2006/relationships/slideLayout" Target="../slideLayouts/slideLayout2.xml"/><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1AC04D-F383-9C3D-7BA6-541605BAFF47}"/>
              </a:ext>
            </a:extLst>
          </p:cNvPr>
          <p:cNvSpPr>
            <a:spLocks noGrp="1"/>
          </p:cNvSpPr>
          <p:nvPr>
            <p:ph type="ctrTitle"/>
          </p:nvPr>
        </p:nvSpPr>
        <p:spPr>
          <a:xfrm>
            <a:off x="1524000" y="1122363"/>
            <a:ext cx="9144000" cy="2387600"/>
          </a:xfrm>
        </p:spPr>
        <p:txBody>
          <a:bodyPr>
            <a:normAutofit/>
          </a:bodyPr>
          <a:lstStyle/>
          <a:p>
            <a:r>
              <a:rPr lang="zh-CN" altLang="en-US" sz="3200" dirty="0"/>
              <a:t>课程大作业：自选题目</a:t>
            </a:r>
            <a:br>
              <a:rPr lang="en-US" altLang="zh-CN" sz="3200" dirty="0"/>
            </a:br>
            <a:r>
              <a:rPr lang="en-US" altLang="zh-CN" sz="3200" dirty="0"/>
              <a:t>Music Encoding and Melody Generation </a:t>
            </a:r>
            <a:br>
              <a:rPr lang="en-US" altLang="zh-CN" sz="3200" dirty="0"/>
            </a:br>
            <a:endParaRPr lang="zh-CN" altLang="en-US" sz="3200" dirty="0"/>
          </a:p>
        </p:txBody>
      </p:sp>
      <p:sp>
        <p:nvSpPr>
          <p:cNvPr id="5" name="副标题 2">
            <a:extLst>
              <a:ext uri="{FF2B5EF4-FFF2-40B4-BE49-F238E27FC236}">
                <a16:creationId xmlns:a16="http://schemas.microsoft.com/office/drawing/2014/main" id="{27B361F8-4E27-9E05-4E89-17597257A27C}"/>
              </a:ext>
            </a:extLst>
          </p:cNvPr>
          <p:cNvSpPr>
            <a:spLocks noGrp="1"/>
          </p:cNvSpPr>
          <p:nvPr>
            <p:ph type="subTitle" idx="1"/>
          </p:nvPr>
        </p:nvSpPr>
        <p:spPr>
          <a:xfrm>
            <a:off x="1524000" y="3602038"/>
            <a:ext cx="9144000" cy="1655762"/>
          </a:xfrm>
        </p:spPr>
        <p:txBody>
          <a:bodyPr/>
          <a:lstStyle/>
          <a:p>
            <a:r>
              <a:rPr lang="zh-CN" altLang="en-US" dirty="0"/>
              <a:t>金奕同 </a:t>
            </a:r>
            <a:endParaRPr lang="en-US" altLang="zh-CN" dirty="0"/>
          </a:p>
          <a:p>
            <a:r>
              <a:rPr lang="zh-CN" altLang="en-US" dirty="0"/>
              <a:t>学号：</a:t>
            </a:r>
            <a:r>
              <a:rPr lang="en-US" altLang="zh-CN" dirty="0"/>
              <a:t>2101990330</a:t>
            </a:r>
            <a:endParaRPr lang="zh-CN" altLang="en-US" dirty="0"/>
          </a:p>
        </p:txBody>
      </p:sp>
    </p:spTree>
    <p:extLst>
      <p:ext uri="{BB962C8B-B14F-4D97-AF65-F5344CB8AC3E}">
        <p14:creationId xmlns:p14="http://schemas.microsoft.com/office/powerpoint/2010/main" val="77052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EE54F0-9CEC-D1CF-637D-535DF08DFBBD}"/>
              </a:ext>
            </a:extLst>
          </p:cNvPr>
          <p:cNvSpPr>
            <a:spLocks noGrp="1"/>
          </p:cNvSpPr>
          <p:nvPr>
            <p:ph idx="1"/>
          </p:nvPr>
        </p:nvSpPr>
        <p:spPr/>
        <p:txBody>
          <a:bodyPr>
            <a:normAutofit/>
          </a:bodyPr>
          <a:lstStyle/>
          <a:p>
            <a:pPr marL="0" indent="0">
              <a:buNone/>
            </a:pPr>
            <a:r>
              <a:rPr lang="zh-CN" altLang="en-US" sz="2000" dirty="0"/>
              <a:t>本作业采用</a:t>
            </a:r>
            <a:r>
              <a:rPr lang="en-US" altLang="zh-CN" sz="2000" dirty="0"/>
              <a:t>LSTM</a:t>
            </a:r>
            <a:r>
              <a:rPr lang="zh-CN" altLang="en-US" sz="2000" dirty="0"/>
              <a:t>网络结构，在欧洲德国民歌符号音乐数据集上训练模型，得到可通过给定旋律开头（旋律动机）而续写旋律的模型。旋律的长度、灵活性在一定程度可控，可以生成与训练数据集风格相似、节奏型等音乐特征符合给定旋律开头的整段旋律。并拓展到了中国陕北民歌符号音乐数据集上进行音乐风格对比。</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endParaRPr lang="en-US" altLang="zh-CN" sz="2000" dirty="0"/>
          </a:p>
          <a:p>
            <a:endParaRPr lang="zh-CN" altLang="en-US" sz="2000" dirty="0"/>
          </a:p>
        </p:txBody>
      </p:sp>
      <p:sp>
        <p:nvSpPr>
          <p:cNvPr id="2" name="标题 1">
            <a:extLst>
              <a:ext uri="{FF2B5EF4-FFF2-40B4-BE49-F238E27FC236}">
                <a16:creationId xmlns:a16="http://schemas.microsoft.com/office/drawing/2014/main" id="{5AC7AA45-FD66-1CC2-FA06-5764F6005FE7}"/>
              </a:ext>
            </a:extLst>
          </p:cNvPr>
          <p:cNvSpPr>
            <a:spLocks noGrp="1"/>
          </p:cNvSpPr>
          <p:nvPr>
            <p:ph type="title"/>
          </p:nvPr>
        </p:nvSpPr>
        <p:spPr/>
        <p:txBody>
          <a:bodyPr>
            <a:normAutofit/>
          </a:bodyPr>
          <a:lstStyle/>
          <a:p>
            <a:r>
              <a:rPr lang="zh-CN" altLang="en-US" sz="2800" dirty="0"/>
              <a:t>模型说明：</a:t>
            </a:r>
          </a:p>
        </p:txBody>
      </p:sp>
      <p:sp>
        <p:nvSpPr>
          <p:cNvPr id="5" name="文本框 4">
            <a:extLst>
              <a:ext uri="{FF2B5EF4-FFF2-40B4-BE49-F238E27FC236}">
                <a16:creationId xmlns:a16="http://schemas.microsoft.com/office/drawing/2014/main" id="{C352E016-D45D-1BDC-5CFD-1BDE277B29ED}"/>
              </a:ext>
            </a:extLst>
          </p:cNvPr>
          <p:cNvSpPr txBox="1"/>
          <p:nvPr/>
        </p:nvSpPr>
        <p:spPr>
          <a:xfrm>
            <a:off x="1259681" y="3157538"/>
            <a:ext cx="4083844" cy="2862322"/>
          </a:xfrm>
          <a:prstGeom prst="rect">
            <a:avLst/>
          </a:prstGeom>
          <a:noFill/>
        </p:spPr>
        <p:txBody>
          <a:bodyPr wrap="square" rtlCol="0">
            <a:spAutoFit/>
          </a:bodyPr>
          <a:lstStyle/>
          <a:p>
            <a:r>
              <a:rPr lang="en-US" altLang="zh-CN" dirty="0"/>
              <a:t>Learning rate: 	0.001</a:t>
            </a:r>
          </a:p>
          <a:p>
            <a:r>
              <a:rPr lang="en-US" altLang="zh-CN" dirty="0"/>
              <a:t>Batch size:	64</a:t>
            </a:r>
          </a:p>
          <a:p>
            <a:r>
              <a:rPr lang="en-US" altLang="zh-CN" dirty="0"/>
              <a:t>Epochs:		40</a:t>
            </a:r>
          </a:p>
          <a:p>
            <a:r>
              <a:rPr lang="en-US" altLang="zh-CN" dirty="0"/>
              <a:t>Hidden size:	256</a:t>
            </a:r>
          </a:p>
          <a:p>
            <a:r>
              <a:rPr lang="en-US" altLang="zh-CN" dirty="0"/>
              <a:t>Dropout</a:t>
            </a:r>
            <a:r>
              <a:rPr lang="zh-CN" altLang="en-US" dirty="0"/>
              <a:t>：</a:t>
            </a:r>
            <a:r>
              <a:rPr lang="en-US" altLang="zh-CN" dirty="0"/>
              <a:t>	0.2</a:t>
            </a:r>
          </a:p>
          <a:p>
            <a:r>
              <a:rPr lang="en-US" altLang="zh-CN" dirty="0"/>
              <a:t>Input unit:	38</a:t>
            </a:r>
          </a:p>
          <a:p>
            <a:r>
              <a:rPr lang="en-US" altLang="zh-CN" dirty="0"/>
              <a:t>Output unit:	38</a:t>
            </a:r>
          </a:p>
          <a:p>
            <a:r>
              <a:rPr lang="en-US" altLang="zh-CN" dirty="0"/>
              <a:t>Sequence length:	64</a:t>
            </a:r>
          </a:p>
          <a:p>
            <a:r>
              <a:rPr lang="en-US" altLang="zh-CN" dirty="0"/>
              <a:t>Loss function:	cross entropy</a:t>
            </a:r>
          </a:p>
          <a:p>
            <a:r>
              <a:rPr lang="en-US" altLang="zh-CN" dirty="0"/>
              <a:t>Optimizer:	Adam</a:t>
            </a:r>
          </a:p>
        </p:txBody>
      </p:sp>
    </p:spTree>
    <p:extLst>
      <p:ext uri="{BB962C8B-B14F-4D97-AF65-F5344CB8AC3E}">
        <p14:creationId xmlns:p14="http://schemas.microsoft.com/office/powerpoint/2010/main" val="175643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1F96DE-2BEC-2C16-069E-F4655B5413CD}"/>
              </a:ext>
            </a:extLst>
          </p:cNvPr>
          <p:cNvSpPr>
            <a:spLocks noGrp="1"/>
          </p:cNvSpPr>
          <p:nvPr>
            <p:ph idx="1"/>
          </p:nvPr>
        </p:nvSpPr>
        <p:spPr>
          <a:xfrm>
            <a:off x="785813" y="778669"/>
            <a:ext cx="10515600" cy="5893594"/>
          </a:xfrm>
        </p:spPr>
        <p:txBody>
          <a:bodyPr>
            <a:normAutofit/>
          </a:bodyPr>
          <a:lstStyle/>
          <a:p>
            <a:pPr marL="0" indent="0">
              <a:buNone/>
            </a:pPr>
            <a:endParaRPr lang="en-US" altLang="zh-CN" sz="2000" dirty="0"/>
          </a:p>
          <a:p>
            <a:pPr marL="0" indent="0">
              <a:buNone/>
            </a:pPr>
            <a:r>
              <a:rPr lang="zh-CN" altLang="en-US" sz="2000" dirty="0"/>
              <a:t>训练数据集为德国民歌数据集，以</a:t>
            </a:r>
            <a:r>
              <a:rPr lang="en-US" altLang="zh-CN" sz="2000" dirty="0"/>
              <a:t>.</a:t>
            </a:r>
            <a:r>
              <a:rPr lang="en-US" altLang="zh-CN" sz="2000" dirty="0" err="1"/>
              <a:t>krn</a:t>
            </a:r>
            <a:r>
              <a:rPr lang="zh-CN" altLang="en-US" sz="2000" dirty="0"/>
              <a:t>文件储存。将符号音乐信息编码，传入模型进行监督学习，生成的结果再解码回符号音乐，最终转换为可以播放和在谱面展示的旋律作品，是本次作业的主要思路。</a:t>
            </a:r>
            <a:endParaRPr lang="en-US" altLang="zh-CN" sz="2000" b="1" dirty="0"/>
          </a:p>
          <a:p>
            <a:pPr marL="457200" lvl="1" indent="0">
              <a:buNone/>
            </a:pPr>
            <a:r>
              <a:rPr lang="en-US" altLang="zh-CN" sz="2000" dirty="0"/>
              <a:t>	</a:t>
            </a:r>
          </a:p>
        </p:txBody>
      </p:sp>
      <p:sp>
        <p:nvSpPr>
          <p:cNvPr id="4" name="标题 1">
            <a:extLst>
              <a:ext uri="{FF2B5EF4-FFF2-40B4-BE49-F238E27FC236}">
                <a16:creationId xmlns:a16="http://schemas.microsoft.com/office/drawing/2014/main" id="{7B9950C1-1FA5-64E4-EC84-65920E5302C2}"/>
              </a:ext>
            </a:extLst>
          </p:cNvPr>
          <p:cNvSpPr txBox="1">
            <a:spLocks/>
          </p:cNvSpPr>
          <p:nvPr/>
        </p:nvSpPr>
        <p:spPr>
          <a:xfrm>
            <a:off x="890587" y="-32544"/>
            <a:ext cx="46243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训练过程及训练方法（</a:t>
            </a:r>
            <a:r>
              <a:rPr lang="en-US" altLang="zh-CN" sz="2800" dirty="0"/>
              <a:t>1</a:t>
            </a:r>
            <a:r>
              <a:rPr lang="zh-CN" altLang="en-US" sz="2800" dirty="0"/>
              <a:t>）：</a:t>
            </a:r>
          </a:p>
        </p:txBody>
      </p:sp>
      <p:grpSp>
        <p:nvGrpSpPr>
          <p:cNvPr id="21" name="组合 20">
            <a:extLst>
              <a:ext uri="{FF2B5EF4-FFF2-40B4-BE49-F238E27FC236}">
                <a16:creationId xmlns:a16="http://schemas.microsoft.com/office/drawing/2014/main" id="{92B51ADD-CAEE-3B60-C04E-F07FFD3FCFBF}"/>
              </a:ext>
            </a:extLst>
          </p:cNvPr>
          <p:cNvGrpSpPr/>
          <p:nvPr/>
        </p:nvGrpSpPr>
        <p:grpSpPr>
          <a:xfrm>
            <a:off x="478632" y="3643313"/>
            <a:ext cx="11129962" cy="678656"/>
            <a:chOff x="578644" y="4667647"/>
            <a:chExt cx="11129962" cy="678656"/>
          </a:xfrm>
        </p:grpSpPr>
        <p:cxnSp>
          <p:nvCxnSpPr>
            <p:cNvPr id="9" name="直接箭头连接符 8">
              <a:extLst>
                <a:ext uri="{FF2B5EF4-FFF2-40B4-BE49-F238E27FC236}">
                  <a16:creationId xmlns:a16="http://schemas.microsoft.com/office/drawing/2014/main" id="{99AFC902-C5A5-BF78-9CAE-03BCF289967D}"/>
                </a:ext>
              </a:extLst>
            </p:cNvPr>
            <p:cNvCxnSpPr/>
            <p:nvPr/>
          </p:nvCxnSpPr>
          <p:spPr>
            <a:xfrm>
              <a:off x="1964532" y="5006975"/>
              <a:ext cx="435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07F0B161-BEB5-1670-C8A1-CD0A5D264F77}"/>
                </a:ext>
              </a:extLst>
            </p:cNvPr>
            <p:cNvSpPr/>
            <p:nvPr/>
          </p:nvSpPr>
          <p:spPr>
            <a:xfrm>
              <a:off x="578644" y="4667647"/>
              <a:ext cx="1321594" cy="6786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加载数据</a:t>
              </a:r>
            </a:p>
          </p:txBody>
        </p:sp>
        <p:sp>
          <p:nvSpPr>
            <p:cNvPr id="11" name="矩形: 圆角 10">
              <a:extLst>
                <a:ext uri="{FF2B5EF4-FFF2-40B4-BE49-F238E27FC236}">
                  <a16:creationId xmlns:a16="http://schemas.microsoft.com/office/drawing/2014/main" id="{3D73C4AC-FDA8-F9D6-29ED-E6E94A5D29B5}"/>
                </a:ext>
              </a:extLst>
            </p:cNvPr>
            <p:cNvSpPr/>
            <p:nvPr/>
          </p:nvSpPr>
          <p:spPr>
            <a:xfrm>
              <a:off x="2464595" y="4667647"/>
              <a:ext cx="1321594" cy="6786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乐曲筛选</a:t>
              </a:r>
            </a:p>
          </p:txBody>
        </p:sp>
        <p:cxnSp>
          <p:nvCxnSpPr>
            <p:cNvPr id="12" name="直接箭头连接符 11">
              <a:extLst>
                <a:ext uri="{FF2B5EF4-FFF2-40B4-BE49-F238E27FC236}">
                  <a16:creationId xmlns:a16="http://schemas.microsoft.com/office/drawing/2014/main" id="{5BD2534B-F294-00E0-6361-AD2EEA571A37}"/>
                </a:ext>
              </a:extLst>
            </p:cNvPr>
            <p:cNvCxnSpPr/>
            <p:nvPr/>
          </p:nvCxnSpPr>
          <p:spPr>
            <a:xfrm>
              <a:off x="3850483" y="5006975"/>
              <a:ext cx="435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08590860-C09C-5892-12CA-75A2C7E6AE50}"/>
                </a:ext>
              </a:extLst>
            </p:cNvPr>
            <p:cNvSpPr/>
            <p:nvPr/>
          </p:nvSpPr>
          <p:spPr>
            <a:xfrm>
              <a:off x="4350546" y="4667647"/>
              <a:ext cx="1321594" cy="6786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乐曲转调</a:t>
              </a:r>
            </a:p>
          </p:txBody>
        </p:sp>
        <p:cxnSp>
          <p:nvCxnSpPr>
            <p:cNvPr id="14" name="直接箭头连接符 13">
              <a:extLst>
                <a:ext uri="{FF2B5EF4-FFF2-40B4-BE49-F238E27FC236}">
                  <a16:creationId xmlns:a16="http://schemas.microsoft.com/office/drawing/2014/main" id="{319EA63C-E2E6-58B0-F04D-57593C76FB63}"/>
                </a:ext>
              </a:extLst>
            </p:cNvPr>
            <p:cNvCxnSpPr/>
            <p:nvPr/>
          </p:nvCxnSpPr>
          <p:spPr>
            <a:xfrm>
              <a:off x="5757867" y="5006975"/>
              <a:ext cx="435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FCE36395-1B7D-119D-3080-636BC634AA7A}"/>
                </a:ext>
              </a:extLst>
            </p:cNvPr>
            <p:cNvSpPr/>
            <p:nvPr/>
          </p:nvSpPr>
          <p:spPr>
            <a:xfrm>
              <a:off x="6257930" y="4667647"/>
              <a:ext cx="1321594" cy="6786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音乐编码</a:t>
              </a:r>
            </a:p>
          </p:txBody>
        </p:sp>
        <p:cxnSp>
          <p:nvCxnSpPr>
            <p:cNvPr id="16" name="直接箭头连接符 15">
              <a:extLst>
                <a:ext uri="{FF2B5EF4-FFF2-40B4-BE49-F238E27FC236}">
                  <a16:creationId xmlns:a16="http://schemas.microsoft.com/office/drawing/2014/main" id="{AC73D9CE-D6C0-C82F-1AE7-D4E778DD38F4}"/>
                </a:ext>
              </a:extLst>
            </p:cNvPr>
            <p:cNvCxnSpPr/>
            <p:nvPr/>
          </p:nvCxnSpPr>
          <p:spPr>
            <a:xfrm>
              <a:off x="7665251" y="5006975"/>
              <a:ext cx="435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5CEB3A94-9BA8-05A2-DD9C-DD3FDCC21C18}"/>
                </a:ext>
              </a:extLst>
            </p:cNvPr>
            <p:cNvSpPr/>
            <p:nvPr/>
          </p:nvSpPr>
          <p:spPr>
            <a:xfrm>
              <a:off x="8165314" y="4667647"/>
              <a:ext cx="1321594" cy="6786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编码转</a:t>
              </a:r>
              <a:r>
                <a:rPr lang="en-US" altLang="zh-CN" sz="1600" dirty="0"/>
                <a:t>int</a:t>
              </a:r>
              <a:endParaRPr lang="zh-CN" altLang="en-US" sz="1600" dirty="0"/>
            </a:p>
          </p:txBody>
        </p:sp>
        <p:cxnSp>
          <p:nvCxnSpPr>
            <p:cNvPr id="18" name="直接箭头连接符 17">
              <a:extLst>
                <a:ext uri="{FF2B5EF4-FFF2-40B4-BE49-F238E27FC236}">
                  <a16:creationId xmlns:a16="http://schemas.microsoft.com/office/drawing/2014/main" id="{930C5E93-33F2-EB86-F6C1-D458FCD14E48}"/>
                </a:ext>
              </a:extLst>
            </p:cNvPr>
            <p:cNvCxnSpPr/>
            <p:nvPr/>
          </p:nvCxnSpPr>
          <p:spPr>
            <a:xfrm>
              <a:off x="9551193" y="5006975"/>
              <a:ext cx="435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3B791B0A-927B-5B08-A4A8-CCCB75A0E265}"/>
                </a:ext>
              </a:extLst>
            </p:cNvPr>
            <p:cNvSpPr/>
            <p:nvPr/>
          </p:nvSpPr>
          <p:spPr>
            <a:xfrm>
              <a:off x="10051256" y="4667647"/>
              <a:ext cx="1657350" cy="6786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生成训练数据</a:t>
              </a:r>
            </a:p>
          </p:txBody>
        </p:sp>
      </p:grpSp>
      <p:sp>
        <p:nvSpPr>
          <p:cNvPr id="20" name="标题 1">
            <a:extLst>
              <a:ext uri="{FF2B5EF4-FFF2-40B4-BE49-F238E27FC236}">
                <a16:creationId xmlns:a16="http://schemas.microsoft.com/office/drawing/2014/main" id="{FA08B419-78EE-6545-3E4B-EA9C9A865A27}"/>
              </a:ext>
            </a:extLst>
          </p:cNvPr>
          <p:cNvSpPr>
            <a:spLocks noGrp="1"/>
          </p:cNvSpPr>
          <p:nvPr>
            <p:ph type="title"/>
          </p:nvPr>
        </p:nvSpPr>
        <p:spPr>
          <a:xfrm>
            <a:off x="5041111" y="2610247"/>
            <a:ext cx="2105026" cy="1325563"/>
          </a:xfrm>
        </p:spPr>
        <p:txBody>
          <a:bodyPr>
            <a:normAutofit/>
          </a:bodyPr>
          <a:lstStyle/>
          <a:p>
            <a:r>
              <a:rPr lang="zh-CN" altLang="en-US" sz="2000" dirty="0"/>
              <a:t>数据处理过程</a:t>
            </a:r>
          </a:p>
        </p:txBody>
      </p:sp>
    </p:spTree>
    <p:extLst>
      <p:ext uri="{BB962C8B-B14F-4D97-AF65-F5344CB8AC3E}">
        <p14:creationId xmlns:p14="http://schemas.microsoft.com/office/powerpoint/2010/main" val="42527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6ECC47CC-B9B5-EAEA-BF68-86CA76EEB28D}"/>
              </a:ext>
            </a:extLst>
          </p:cNvPr>
          <p:cNvSpPr>
            <a:spLocks noGrp="1"/>
          </p:cNvSpPr>
          <p:nvPr>
            <p:ph idx="1"/>
          </p:nvPr>
        </p:nvSpPr>
        <p:spPr>
          <a:xfrm>
            <a:off x="513163" y="1021557"/>
            <a:ext cx="10515600" cy="5600699"/>
          </a:xfrm>
        </p:spPr>
        <p:txBody>
          <a:bodyPr>
            <a:normAutofit/>
          </a:bodyPr>
          <a:lstStyle/>
          <a:p>
            <a:pPr marL="0" indent="0">
              <a:buNone/>
            </a:pPr>
            <a:endParaRPr lang="en-US" altLang="zh-CN" sz="2000" dirty="0"/>
          </a:p>
          <a:p>
            <a:pPr lvl="1"/>
            <a:r>
              <a:rPr lang="zh-CN" altLang="en-US" sz="2000" dirty="0"/>
              <a:t>通过</a:t>
            </a:r>
            <a:r>
              <a:rPr lang="en-US" altLang="zh-CN" sz="2000" dirty="0"/>
              <a:t>music21</a:t>
            </a:r>
            <a:r>
              <a:rPr lang="zh-CN" altLang="en-US" sz="2000" dirty="0"/>
              <a:t>库加载</a:t>
            </a:r>
            <a:r>
              <a:rPr lang="en-US" altLang="zh-CN" sz="2000" dirty="0"/>
              <a:t>.</a:t>
            </a:r>
            <a:r>
              <a:rPr lang="en-US" altLang="zh-CN" sz="2000" dirty="0" err="1"/>
              <a:t>krn</a:t>
            </a:r>
            <a:r>
              <a:rPr lang="zh-CN" altLang="en-US" sz="2000" dirty="0"/>
              <a:t>文件。</a:t>
            </a:r>
            <a:endParaRPr lang="en-US" altLang="zh-CN" sz="2000" dirty="0"/>
          </a:p>
          <a:p>
            <a:pPr lvl="1"/>
            <a:r>
              <a:rPr lang="zh-CN" altLang="en-US" sz="2000" dirty="0"/>
              <a:t>谱面中偶尔会使用一些非常规时值的音符，由于其出现频率极低，故先将包含非常规时值的音符的乐曲舍弃。以</a:t>
            </a:r>
            <a:r>
              <a:rPr lang="en-US" altLang="zh-CN" sz="2000" dirty="0"/>
              <a:t>16</a:t>
            </a:r>
            <a:r>
              <a:rPr lang="zh-CN" altLang="en-US" sz="2000" dirty="0"/>
              <a:t>分音符为最小时值单位，规定合规的时值长度为（</a:t>
            </a:r>
            <a:r>
              <a:rPr lang="en-US" altLang="zh-CN" sz="2000" dirty="0"/>
              <a:t>16</a:t>
            </a:r>
            <a:r>
              <a:rPr lang="zh-CN" altLang="en-US" sz="2000" dirty="0"/>
              <a:t>分音符， </a:t>
            </a:r>
            <a:r>
              <a:rPr lang="en-US" altLang="zh-CN" sz="2000" dirty="0"/>
              <a:t>16</a:t>
            </a:r>
            <a:r>
              <a:rPr lang="zh-CN" altLang="en-US" sz="2000" dirty="0"/>
              <a:t>分音符带附点，</a:t>
            </a:r>
            <a:r>
              <a:rPr lang="en-US" altLang="zh-CN" sz="2000" dirty="0"/>
              <a:t>8</a:t>
            </a:r>
            <a:r>
              <a:rPr lang="zh-CN" altLang="en-US" sz="2000" dirty="0"/>
              <a:t>分音符，</a:t>
            </a:r>
            <a:r>
              <a:rPr lang="en-US" altLang="zh-CN" sz="2000" dirty="0"/>
              <a:t>8</a:t>
            </a:r>
            <a:r>
              <a:rPr lang="zh-CN" altLang="en-US" sz="2000" dirty="0"/>
              <a:t>分音符带附点，</a:t>
            </a:r>
            <a:r>
              <a:rPr lang="en-US" altLang="zh-CN" sz="2000" dirty="0"/>
              <a:t>4</a:t>
            </a:r>
            <a:r>
              <a:rPr lang="zh-CN" altLang="en-US" sz="2000" dirty="0"/>
              <a:t>分音符，</a:t>
            </a:r>
            <a:r>
              <a:rPr lang="en-US" altLang="zh-CN" sz="2000" dirty="0"/>
              <a:t>4</a:t>
            </a:r>
            <a:r>
              <a:rPr lang="zh-CN" altLang="en-US" sz="2000" dirty="0"/>
              <a:t>分音符带附点，</a:t>
            </a:r>
            <a:r>
              <a:rPr lang="en-US" altLang="zh-CN" sz="2000" dirty="0"/>
              <a:t>2</a:t>
            </a:r>
            <a:r>
              <a:rPr lang="zh-CN" altLang="en-US" sz="2000" dirty="0"/>
              <a:t>分音符，</a:t>
            </a:r>
            <a:r>
              <a:rPr lang="en-US" altLang="zh-CN" sz="2000" dirty="0"/>
              <a:t>2</a:t>
            </a:r>
            <a:r>
              <a:rPr lang="zh-CN" altLang="en-US" sz="2000" dirty="0"/>
              <a:t>分音符带附点，全音符）。</a:t>
            </a:r>
            <a:endParaRPr lang="en-US" altLang="zh-CN" sz="2000" dirty="0"/>
          </a:p>
          <a:p>
            <a:pPr lvl="1"/>
            <a:r>
              <a:rPr lang="zh-CN" altLang="en-US" sz="2000" dirty="0"/>
              <a:t>将筛选后的乐曲全部转调为</a:t>
            </a:r>
            <a:r>
              <a:rPr lang="en-US" altLang="zh-CN" sz="2000" dirty="0"/>
              <a:t>C</a:t>
            </a:r>
            <a:r>
              <a:rPr lang="zh-CN" altLang="en-US" sz="2000" dirty="0"/>
              <a:t>大调或</a:t>
            </a:r>
            <a:r>
              <a:rPr lang="en-US" altLang="zh-CN" sz="2000" dirty="0"/>
              <a:t>a</a:t>
            </a:r>
            <a:r>
              <a:rPr lang="zh-CN" altLang="en-US" sz="2000" dirty="0"/>
              <a:t>小调，即不含升降号的调号。可以更有效的利用数据集。</a:t>
            </a:r>
            <a:endParaRPr lang="en-US" altLang="zh-CN" sz="2000" dirty="0"/>
          </a:p>
          <a:p>
            <a:pPr lvl="1"/>
            <a:r>
              <a:rPr lang="en-US" altLang="zh-CN" sz="2000" dirty="0"/>
              <a:t>Music21</a:t>
            </a:r>
            <a:r>
              <a:rPr lang="zh-CN" altLang="en-US" sz="2000" dirty="0"/>
              <a:t>将每首乐曲解析为一个</a:t>
            </a:r>
            <a:r>
              <a:rPr lang="en-US" altLang="zh-CN" sz="2000" dirty="0"/>
              <a:t>object</a:t>
            </a:r>
            <a:r>
              <a:rPr lang="zh-CN" altLang="en-US" sz="2000" dirty="0"/>
              <a:t>，根据提供的</a:t>
            </a:r>
            <a:r>
              <a:rPr lang="en-US" altLang="zh-CN" sz="2000" dirty="0" err="1"/>
              <a:t>api</a:t>
            </a:r>
            <a:r>
              <a:rPr lang="zh-CN" altLang="en-US" sz="2000" dirty="0"/>
              <a:t>提取乐曲的音符</a:t>
            </a:r>
            <a:r>
              <a:rPr lang="en-US" altLang="zh-CN" sz="2000" dirty="0"/>
              <a:t>/</a:t>
            </a:r>
            <a:r>
              <a:rPr lang="zh-CN" altLang="en-US" sz="2000" dirty="0"/>
              <a:t>休止符，及其对应的时值。根据设定的编码规则将提取的信息编码以字符串的形式表示。</a:t>
            </a:r>
            <a:endParaRPr lang="en-US" altLang="zh-CN" sz="2000" dirty="0"/>
          </a:p>
          <a:p>
            <a:pPr lvl="1"/>
            <a:r>
              <a:rPr lang="zh-CN" altLang="en-US" sz="2000" dirty="0"/>
              <a:t>规定输入长度为</a:t>
            </a:r>
            <a:r>
              <a:rPr lang="en-US" altLang="zh-CN" sz="2000" dirty="0"/>
              <a:t>64</a:t>
            </a:r>
            <a:r>
              <a:rPr lang="zh-CN" altLang="en-US" sz="2000" dirty="0"/>
              <a:t>序列长度。</a:t>
            </a:r>
            <a:r>
              <a:rPr lang="en-US" altLang="zh-CN" sz="2000" dirty="0"/>
              <a:t>64</a:t>
            </a:r>
            <a:r>
              <a:rPr lang="zh-CN" altLang="en-US" sz="2000" dirty="0"/>
              <a:t>序列长度即代表最常见的拍号为</a:t>
            </a:r>
            <a:r>
              <a:rPr lang="en-US" altLang="zh-CN" sz="2000" dirty="0"/>
              <a:t>4/4</a:t>
            </a:r>
            <a:r>
              <a:rPr lang="zh-CN" altLang="en-US" sz="2000" dirty="0"/>
              <a:t>拍乐曲的</a:t>
            </a:r>
            <a:r>
              <a:rPr lang="en-US" altLang="zh-CN" sz="2000" dirty="0"/>
              <a:t>4</a:t>
            </a:r>
            <a:r>
              <a:rPr lang="zh-CN" altLang="en-US" sz="2000" dirty="0"/>
              <a:t>小节乐段，在音乐表达上，</a:t>
            </a:r>
            <a:r>
              <a:rPr lang="en-US" altLang="zh-CN" sz="2000" dirty="0"/>
              <a:t>4</a:t>
            </a:r>
            <a:r>
              <a:rPr lang="zh-CN" altLang="en-US" sz="2000" dirty="0"/>
              <a:t>小节为常用的乐段单位。</a:t>
            </a:r>
            <a:endParaRPr lang="en-US" altLang="zh-CN" sz="2000" dirty="0"/>
          </a:p>
          <a:p>
            <a:pPr lvl="1"/>
            <a:r>
              <a:rPr lang="zh-CN" altLang="en-US" sz="2000" dirty="0"/>
              <a:t>以</a:t>
            </a:r>
            <a:r>
              <a:rPr lang="en-US" altLang="zh-CN" sz="2000" dirty="0"/>
              <a:t>64</a:t>
            </a:r>
            <a:r>
              <a:rPr lang="zh-CN" altLang="en-US" sz="2000" dirty="0"/>
              <a:t>个</a:t>
            </a:r>
            <a:r>
              <a:rPr lang="en-US" altLang="zh-CN" sz="2000" dirty="0"/>
              <a:t>step</a:t>
            </a:r>
            <a:r>
              <a:rPr lang="zh-CN" altLang="en-US" sz="2000" dirty="0"/>
              <a:t>的音乐事件作为模型的输入，预测下一个</a:t>
            </a:r>
            <a:r>
              <a:rPr lang="en-US" altLang="zh-CN" sz="2000" dirty="0"/>
              <a:t>step</a:t>
            </a:r>
            <a:r>
              <a:rPr lang="zh-CN" altLang="en-US" sz="2000" dirty="0"/>
              <a:t>的信息为目标。真实的下一个音乐事件（第</a:t>
            </a:r>
            <a:r>
              <a:rPr lang="en-US" altLang="zh-CN" sz="2000" dirty="0"/>
              <a:t>65step</a:t>
            </a:r>
            <a:r>
              <a:rPr lang="zh-CN" altLang="en-US" sz="2000" dirty="0"/>
              <a:t>）为真实标签。</a:t>
            </a:r>
            <a:endParaRPr lang="en-US" altLang="zh-CN" sz="2000" dirty="0"/>
          </a:p>
          <a:p>
            <a:pPr marL="457200" lvl="1" indent="0">
              <a:buNone/>
            </a:pPr>
            <a:endParaRPr lang="en-US" altLang="zh-CN" sz="1800" dirty="0"/>
          </a:p>
        </p:txBody>
      </p:sp>
      <p:sp>
        <p:nvSpPr>
          <p:cNvPr id="28" name="标题 1">
            <a:extLst>
              <a:ext uri="{FF2B5EF4-FFF2-40B4-BE49-F238E27FC236}">
                <a16:creationId xmlns:a16="http://schemas.microsoft.com/office/drawing/2014/main" id="{CBB94AC1-9D2D-B6EF-05F0-C5CEE392E984}"/>
              </a:ext>
            </a:extLst>
          </p:cNvPr>
          <p:cNvSpPr txBox="1">
            <a:spLocks noGrp="1"/>
          </p:cNvSpPr>
          <p:nvPr>
            <p:ph type="title"/>
          </p:nvPr>
        </p:nvSpPr>
        <p:spPr>
          <a:xfrm>
            <a:off x="838200" y="365126"/>
            <a:ext cx="10515600" cy="913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训练过程及训练方法（</a:t>
            </a:r>
            <a:r>
              <a:rPr lang="en-US" altLang="zh-CN" sz="2800" dirty="0"/>
              <a:t>2</a:t>
            </a:r>
            <a:r>
              <a:rPr lang="zh-CN" altLang="en-US" sz="2800" dirty="0"/>
              <a:t>）：</a:t>
            </a:r>
          </a:p>
        </p:txBody>
      </p:sp>
    </p:spTree>
    <p:extLst>
      <p:ext uri="{BB962C8B-B14F-4D97-AF65-F5344CB8AC3E}">
        <p14:creationId xmlns:p14="http://schemas.microsoft.com/office/powerpoint/2010/main" val="246164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6ECC47CC-B9B5-EAEA-BF68-86CA76EEB28D}"/>
              </a:ext>
            </a:extLst>
          </p:cNvPr>
          <p:cNvSpPr>
            <a:spLocks noGrp="1"/>
          </p:cNvSpPr>
          <p:nvPr>
            <p:ph idx="1"/>
          </p:nvPr>
        </p:nvSpPr>
        <p:spPr>
          <a:xfrm>
            <a:off x="513163" y="1021557"/>
            <a:ext cx="10515600" cy="5836443"/>
          </a:xfrm>
        </p:spPr>
        <p:txBody>
          <a:bodyPr>
            <a:normAutofit/>
          </a:bodyPr>
          <a:lstStyle/>
          <a:p>
            <a:pPr marL="0" indent="0">
              <a:buNone/>
            </a:pPr>
            <a:endParaRPr lang="en-US" altLang="zh-CN" sz="2000" dirty="0"/>
          </a:p>
          <a:p>
            <a:pPr lvl="1"/>
            <a:r>
              <a:rPr lang="zh-CN" altLang="en-US" sz="2000" dirty="0"/>
              <a:t>根据数据集内的信息创建词表，生成</a:t>
            </a:r>
            <a:r>
              <a:rPr lang="en-US" altLang="zh-CN" sz="2000" dirty="0"/>
              <a:t>mapping</a:t>
            </a:r>
            <a:r>
              <a:rPr lang="zh-CN" altLang="en-US" sz="2000" dirty="0"/>
              <a:t>文件，以查找对应</a:t>
            </a:r>
            <a:r>
              <a:rPr lang="en-US" altLang="zh-CN" sz="2000" dirty="0"/>
              <a:t>token</a:t>
            </a:r>
            <a:r>
              <a:rPr lang="zh-CN" altLang="en-US" sz="2000" dirty="0"/>
              <a:t>与输入模型的数据的关系。</a:t>
            </a:r>
            <a:endParaRPr lang="en-US" altLang="zh-CN" sz="2000" dirty="0"/>
          </a:p>
          <a:p>
            <a:pPr lvl="1"/>
            <a:r>
              <a:rPr lang="zh-CN" altLang="en-US" sz="2000" dirty="0"/>
              <a:t>将输入数据根据词表长度转换为</a:t>
            </a:r>
            <a:r>
              <a:rPr lang="en-US" altLang="zh-CN" sz="2000" dirty="0"/>
              <a:t>one-hot vector</a:t>
            </a:r>
            <a:r>
              <a:rPr lang="zh-CN" altLang="en-US" sz="2000" dirty="0"/>
              <a:t>进行模型输入。</a:t>
            </a:r>
            <a:endParaRPr lang="en-US" altLang="zh-CN" sz="2000" dirty="0"/>
          </a:p>
          <a:p>
            <a:pPr lvl="1"/>
            <a:r>
              <a:rPr lang="zh-CN" altLang="en-US" sz="2000" dirty="0"/>
              <a:t>最终使用学习率为</a:t>
            </a:r>
            <a:r>
              <a:rPr lang="en-US" altLang="zh-CN" sz="2000" dirty="0"/>
              <a:t>0.001</a:t>
            </a:r>
            <a:r>
              <a:rPr lang="zh-CN" altLang="en-US" sz="2000" dirty="0"/>
              <a:t>、</a:t>
            </a:r>
            <a:r>
              <a:rPr lang="en-US" altLang="zh-CN" sz="2000" dirty="0"/>
              <a:t>batch size</a:t>
            </a:r>
            <a:r>
              <a:rPr lang="zh-CN" altLang="en-US" sz="2000" dirty="0"/>
              <a:t>为</a:t>
            </a:r>
            <a:r>
              <a:rPr lang="en-US" altLang="zh-CN" sz="2000" dirty="0"/>
              <a:t>64</a:t>
            </a:r>
            <a:r>
              <a:rPr lang="zh-CN" altLang="en-US" sz="2000" dirty="0"/>
              <a:t>，采用单层的、</a:t>
            </a:r>
            <a:r>
              <a:rPr lang="en-US" altLang="zh-CN" sz="2000" dirty="0"/>
              <a:t>hidden size</a:t>
            </a:r>
            <a:r>
              <a:rPr lang="zh-CN" altLang="en-US" sz="2000" dirty="0"/>
              <a:t>为</a:t>
            </a:r>
            <a:r>
              <a:rPr lang="en-US" altLang="zh-CN" sz="2000" dirty="0"/>
              <a:t>256</a:t>
            </a:r>
            <a:r>
              <a:rPr lang="zh-CN" altLang="en-US" sz="2000" dirty="0"/>
              <a:t>的</a:t>
            </a:r>
            <a:r>
              <a:rPr lang="en-US" altLang="zh-CN" sz="2000" dirty="0"/>
              <a:t>LSTM</a:t>
            </a:r>
            <a:r>
              <a:rPr lang="zh-CN" altLang="en-US" sz="2000" dirty="0"/>
              <a:t>模型进行训练，使用了</a:t>
            </a:r>
            <a:r>
              <a:rPr lang="en-US" altLang="zh-CN" sz="2000" dirty="0"/>
              <a:t>Dropout</a:t>
            </a:r>
            <a:r>
              <a:rPr lang="zh-CN" altLang="en-US" sz="2000" dirty="0"/>
              <a:t>方法来一定程度避免过拟合问题。</a:t>
            </a:r>
            <a:endParaRPr lang="en-US" altLang="zh-CN" sz="2000" dirty="0"/>
          </a:p>
          <a:p>
            <a:pPr lvl="1"/>
            <a:r>
              <a:rPr lang="zh-CN" altLang="en-US" sz="2000" dirty="0"/>
              <a:t>未单独划分验证集，是由于音乐创作没有所谓“正确”或“错误”，需要从创作出的结果进行音乐层面的分析、评价。</a:t>
            </a:r>
            <a:endParaRPr lang="en-US" altLang="zh-CN" sz="2000" dirty="0"/>
          </a:p>
          <a:p>
            <a:pPr lvl="1"/>
            <a:r>
              <a:rPr lang="zh-CN" altLang="en-US" sz="2000" dirty="0"/>
              <a:t>训练过程中用</a:t>
            </a:r>
            <a:r>
              <a:rPr lang="en-US" altLang="zh-CN" sz="2000" dirty="0"/>
              <a:t>loss</a:t>
            </a:r>
            <a:r>
              <a:rPr lang="zh-CN" altLang="en-US" sz="2000" dirty="0"/>
              <a:t>和</a:t>
            </a:r>
            <a:r>
              <a:rPr lang="en-US" altLang="zh-CN" sz="2000" dirty="0"/>
              <a:t>accuracy</a:t>
            </a:r>
            <a:r>
              <a:rPr lang="zh-CN" altLang="en-US" sz="2000" dirty="0"/>
              <a:t>来反映训练情况，</a:t>
            </a:r>
            <a:r>
              <a:rPr lang="en-US" altLang="zh-CN" sz="2000" dirty="0"/>
              <a:t>accuracy</a:t>
            </a:r>
            <a:r>
              <a:rPr lang="zh-CN" altLang="en-US" sz="2000" dirty="0"/>
              <a:t>更体现为模型有没有学习到训练数据集所包含的音乐的风格和曲式等特征。尝试用同样的方法在陕北民歌数据集上进行训练，在两种不同数据集下训练的模型产生的旋律之间进行音乐层面的分析对比。</a:t>
            </a:r>
            <a:endParaRPr lang="en-US" altLang="zh-CN" sz="2000" dirty="0"/>
          </a:p>
        </p:txBody>
      </p:sp>
      <p:sp>
        <p:nvSpPr>
          <p:cNvPr id="28" name="标题 1">
            <a:extLst>
              <a:ext uri="{FF2B5EF4-FFF2-40B4-BE49-F238E27FC236}">
                <a16:creationId xmlns:a16="http://schemas.microsoft.com/office/drawing/2014/main" id="{CBB94AC1-9D2D-B6EF-05F0-C5CEE392E984}"/>
              </a:ext>
            </a:extLst>
          </p:cNvPr>
          <p:cNvSpPr txBox="1">
            <a:spLocks noGrp="1"/>
          </p:cNvSpPr>
          <p:nvPr>
            <p:ph type="title"/>
          </p:nvPr>
        </p:nvSpPr>
        <p:spPr>
          <a:xfrm>
            <a:off x="838200" y="365126"/>
            <a:ext cx="10515600" cy="913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训练过程及训练方法（</a:t>
            </a:r>
            <a:r>
              <a:rPr lang="en-US" altLang="zh-CN" sz="2800" dirty="0"/>
              <a:t>3</a:t>
            </a:r>
            <a:r>
              <a:rPr lang="zh-CN" altLang="en-US" sz="2800" dirty="0"/>
              <a:t>）：</a:t>
            </a:r>
          </a:p>
        </p:txBody>
      </p:sp>
    </p:spTree>
    <p:extLst>
      <p:ext uri="{BB962C8B-B14F-4D97-AF65-F5344CB8AC3E}">
        <p14:creationId xmlns:p14="http://schemas.microsoft.com/office/powerpoint/2010/main" val="33279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D6FD6BE-BD56-D866-DE2C-BCAE1A46C711}"/>
              </a:ext>
            </a:extLst>
          </p:cNvPr>
          <p:cNvSpPr txBox="1">
            <a:spLocks noGrp="1"/>
          </p:cNvSpPr>
          <p:nvPr>
            <p:ph type="title"/>
          </p:nvPr>
        </p:nvSpPr>
        <p:spPr>
          <a:xfrm>
            <a:off x="838200" y="365126"/>
            <a:ext cx="10515600" cy="913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学习曲线：</a:t>
            </a:r>
          </a:p>
        </p:txBody>
      </p:sp>
      <p:pic>
        <p:nvPicPr>
          <p:cNvPr id="6" name="图片 5">
            <a:extLst>
              <a:ext uri="{FF2B5EF4-FFF2-40B4-BE49-F238E27FC236}">
                <a16:creationId xmlns:a16="http://schemas.microsoft.com/office/drawing/2014/main" id="{C562A39D-E121-BCF4-F705-BEA8138CD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50" y="1010124"/>
            <a:ext cx="6450335" cy="4837751"/>
          </a:xfrm>
          <a:prstGeom prst="rect">
            <a:avLst/>
          </a:prstGeom>
        </p:spPr>
      </p:pic>
      <p:sp>
        <p:nvSpPr>
          <p:cNvPr id="8" name="文本框 7">
            <a:extLst>
              <a:ext uri="{FF2B5EF4-FFF2-40B4-BE49-F238E27FC236}">
                <a16:creationId xmlns:a16="http://schemas.microsoft.com/office/drawing/2014/main" id="{FFCED03E-5F0A-AD03-CCCD-E5DD1EBF3E02}"/>
              </a:ext>
            </a:extLst>
          </p:cNvPr>
          <p:cNvSpPr txBox="1"/>
          <p:nvPr/>
        </p:nvSpPr>
        <p:spPr>
          <a:xfrm>
            <a:off x="7722394" y="2967334"/>
            <a:ext cx="3500437" cy="923330"/>
          </a:xfrm>
          <a:prstGeom prst="rect">
            <a:avLst/>
          </a:prstGeom>
          <a:noFill/>
        </p:spPr>
        <p:txBody>
          <a:bodyPr wrap="square" rtlCol="0">
            <a:spAutoFit/>
          </a:bodyPr>
          <a:lstStyle/>
          <a:p>
            <a:pPr algn="just"/>
            <a:r>
              <a:rPr lang="zh-CN" altLang="en-US" dirty="0"/>
              <a:t>在训练</a:t>
            </a:r>
            <a:r>
              <a:rPr lang="en-US" altLang="zh-CN" dirty="0"/>
              <a:t>40</a:t>
            </a:r>
            <a:r>
              <a:rPr lang="zh-CN" altLang="en-US" dirty="0"/>
              <a:t>个</a:t>
            </a:r>
            <a:r>
              <a:rPr lang="en-US" altLang="zh-CN" dirty="0"/>
              <a:t>epoch</a:t>
            </a:r>
            <a:r>
              <a:rPr lang="zh-CN" altLang="en-US" dirty="0"/>
              <a:t>后的到该学习曲线。最终</a:t>
            </a:r>
            <a:r>
              <a:rPr lang="en-US" altLang="zh-CN" dirty="0"/>
              <a:t>Training loss</a:t>
            </a:r>
            <a:r>
              <a:rPr lang="zh-CN" altLang="en-US" dirty="0"/>
              <a:t>为</a:t>
            </a:r>
            <a:r>
              <a:rPr lang="en-US" altLang="zh-CN" dirty="0"/>
              <a:t>0.2649</a:t>
            </a:r>
            <a:r>
              <a:rPr lang="zh-CN" altLang="en-US" dirty="0"/>
              <a:t>，</a:t>
            </a:r>
            <a:r>
              <a:rPr lang="en-US" altLang="zh-CN" dirty="0"/>
              <a:t>Training accuracy</a:t>
            </a:r>
            <a:r>
              <a:rPr lang="zh-CN" altLang="en-US" dirty="0"/>
              <a:t>为</a:t>
            </a:r>
            <a:r>
              <a:rPr lang="en-US" altLang="zh-CN" dirty="0"/>
              <a:t>90.90%</a:t>
            </a:r>
            <a:r>
              <a:rPr lang="zh-CN" altLang="en-US" dirty="0"/>
              <a:t>。</a:t>
            </a:r>
          </a:p>
        </p:txBody>
      </p:sp>
    </p:spTree>
    <p:extLst>
      <p:ext uri="{BB962C8B-B14F-4D97-AF65-F5344CB8AC3E}">
        <p14:creationId xmlns:p14="http://schemas.microsoft.com/office/powerpoint/2010/main" val="229671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D6FD6BE-BD56-D866-DE2C-BCAE1A46C711}"/>
              </a:ext>
            </a:extLst>
          </p:cNvPr>
          <p:cNvSpPr txBox="1">
            <a:spLocks noGrp="1"/>
          </p:cNvSpPr>
          <p:nvPr>
            <p:ph type="title"/>
          </p:nvPr>
        </p:nvSpPr>
        <p:spPr>
          <a:xfrm>
            <a:off x="838200" y="365126"/>
            <a:ext cx="10515600" cy="913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度量指标：</a:t>
            </a:r>
          </a:p>
        </p:txBody>
      </p:sp>
      <p:sp>
        <p:nvSpPr>
          <p:cNvPr id="5" name="文本框 4">
            <a:extLst>
              <a:ext uri="{FF2B5EF4-FFF2-40B4-BE49-F238E27FC236}">
                <a16:creationId xmlns:a16="http://schemas.microsoft.com/office/drawing/2014/main" id="{A2AAF94D-DB54-EBB3-B671-E18C8F2AD0BC}"/>
              </a:ext>
            </a:extLst>
          </p:cNvPr>
          <p:cNvSpPr txBox="1"/>
          <p:nvPr/>
        </p:nvSpPr>
        <p:spPr>
          <a:xfrm>
            <a:off x="985838" y="1217115"/>
            <a:ext cx="10367962" cy="646331"/>
          </a:xfrm>
          <a:prstGeom prst="rect">
            <a:avLst/>
          </a:prstGeom>
          <a:noFill/>
        </p:spPr>
        <p:txBody>
          <a:bodyPr wrap="square" rtlCol="0">
            <a:spAutoFit/>
          </a:bodyPr>
          <a:lstStyle/>
          <a:p>
            <a:pPr algn="just"/>
            <a:r>
              <a:rPr lang="zh-CN" altLang="en-US" dirty="0"/>
              <a:t>度量指标包括</a:t>
            </a:r>
            <a:r>
              <a:rPr lang="en-US" altLang="zh-CN" dirty="0"/>
              <a:t>loss</a:t>
            </a:r>
            <a:r>
              <a:rPr lang="zh-CN" altLang="en-US" dirty="0"/>
              <a:t>和</a:t>
            </a:r>
            <a:r>
              <a:rPr lang="en-US" altLang="zh-CN" dirty="0"/>
              <a:t>accuracy</a:t>
            </a:r>
            <a:r>
              <a:rPr lang="zh-CN" altLang="en-US" dirty="0"/>
              <a:t>，分别在训练数据集上得到</a:t>
            </a:r>
            <a:r>
              <a:rPr lang="en-US" altLang="zh-CN" dirty="0"/>
              <a:t>loss</a:t>
            </a:r>
            <a:r>
              <a:rPr lang="zh-CN" altLang="en-US" dirty="0"/>
              <a:t>为</a:t>
            </a:r>
            <a:r>
              <a:rPr lang="en-US" altLang="zh-CN" dirty="0"/>
              <a:t>0.2649</a:t>
            </a:r>
            <a:r>
              <a:rPr lang="zh-CN" altLang="en-US" dirty="0"/>
              <a:t>，</a:t>
            </a:r>
            <a:r>
              <a:rPr lang="en-US" altLang="zh-CN" dirty="0"/>
              <a:t>accuracy</a:t>
            </a:r>
            <a:r>
              <a:rPr lang="zh-CN" altLang="en-US" dirty="0"/>
              <a:t>为</a:t>
            </a:r>
            <a:r>
              <a:rPr lang="en-US" altLang="zh-CN" dirty="0"/>
              <a:t>90.90%</a:t>
            </a:r>
            <a:r>
              <a:rPr lang="zh-CN" altLang="en-US" dirty="0"/>
              <a:t>的结构。</a:t>
            </a:r>
            <a:endParaRPr lang="en-US" altLang="zh-CN" dirty="0"/>
          </a:p>
          <a:p>
            <a:pPr algn="just"/>
            <a:r>
              <a:rPr lang="zh-CN" altLang="en-US" dirty="0"/>
              <a:t>除此之外，还根据生成的音乐的结构、调性、风格、合理程度等进行音乐层面的分析和主观评价。</a:t>
            </a:r>
          </a:p>
        </p:txBody>
      </p:sp>
      <p:sp>
        <p:nvSpPr>
          <p:cNvPr id="7" name="标题 1">
            <a:extLst>
              <a:ext uri="{FF2B5EF4-FFF2-40B4-BE49-F238E27FC236}">
                <a16:creationId xmlns:a16="http://schemas.microsoft.com/office/drawing/2014/main" id="{EA42D4E2-CCD1-6863-A8DA-FB304D040538}"/>
              </a:ext>
            </a:extLst>
          </p:cNvPr>
          <p:cNvSpPr txBox="1">
            <a:spLocks/>
          </p:cNvSpPr>
          <p:nvPr/>
        </p:nvSpPr>
        <p:spPr>
          <a:xfrm>
            <a:off x="838200" y="1863446"/>
            <a:ext cx="10515600" cy="913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实验结果和实例：</a:t>
            </a:r>
          </a:p>
        </p:txBody>
      </p:sp>
      <p:pic>
        <p:nvPicPr>
          <p:cNvPr id="3" name="图片 2">
            <a:extLst>
              <a:ext uri="{FF2B5EF4-FFF2-40B4-BE49-F238E27FC236}">
                <a16:creationId xmlns:a16="http://schemas.microsoft.com/office/drawing/2014/main" id="{D0F1E3EE-1DDE-D914-5BDA-2C27CBF9BFFA}"/>
              </a:ext>
            </a:extLst>
          </p:cNvPr>
          <p:cNvPicPr>
            <a:picLocks noChangeAspect="1"/>
          </p:cNvPicPr>
          <p:nvPr/>
        </p:nvPicPr>
        <p:blipFill>
          <a:blip r:embed="rId6"/>
          <a:stretch>
            <a:fillRect/>
          </a:stretch>
        </p:blipFill>
        <p:spPr>
          <a:xfrm>
            <a:off x="6525361" y="2166659"/>
            <a:ext cx="2222614" cy="1041454"/>
          </a:xfrm>
          <a:prstGeom prst="rect">
            <a:avLst/>
          </a:prstGeom>
        </p:spPr>
      </p:pic>
      <p:sp>
        <p:nvSpPr>
          <p:cNvPr id="8" name="文本框 7">
            <a:extLst>
              <a:ext uri="{FF2B5EF4-FFF2-40B4-BE49-F238E27FC236}">
                <a16:creationId xmlns:a16="http://schemas.microsoft.com/office/drawing/2014/main" id="{8E634F73-6BB3-1073-CB21-C086F1E239B3}"/>
              </a:ext>
            </a:extLst>
          </p:cNvPr>
          <p:cNvSpPr txBox="1"/>
          <p:nvPr/>
        </p:nvSpPr>
        <p:spPr>
          <a:xfrm>
            <a:off x="2843213" y="2530359"/>
            <a:ext cx="3607593" cy="369332"/>
          </a:xfrm>
          <a:prstGeom prst="rect">
            <a:avLst/>
          </a:prstGeom>
          <a:noFill/>
        </p:spPr>
        <p:txBody>
          <a:bodyPr wrap="square" rtlCol="0">
            <a:spAutoFit/>
          </a:bodyPr>
          <a:lstStyle/>
          <a:p>
            <a:pPr algn="just"/>
            <a:r>
              <a:rPr lang="zh-CN" altLang="en-US" dirty="0"/>
              <a:t>给定同样的旋律开头，进行续写。</a:t>
            </a:r>
          </a:p>
        </p:txBody>
      </p:sp>
      <p:sp>
        <p:nvSpPr>
          <p:cNvPr id="10" name="文本框 9">
            <a:extLst>
              <a:ext uri="{FF2B5EF4-FFF2-40B4-BE49-F238E27FC236}">
                <a16:creationId xmlns:a16="http://schemas.microsoft.com/office/drawing/2014/main" id="{DE63E0A7-7F46-1996-8E51-E5B6AADB72CA}"/>
              </a:ext>
            </a:extLst>
          </p:cNvPr>
          <p:cNvSpPr txBox="1"/>
          <p:nvPr/>
        </p:nvSpPr>
        <p:spPr>
          <a:xfrm>
            <a:off x="1146118" y="3361766"/>
            <a:ext cx="4828439"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未经训练的模型</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随机生成，易陷入死循环，简单重复，无风格、音乐结构、合理性可言。</a:t>
            </a:r>
          </a:p>
        </p:txBody>
      </p:sp>
      <p:pic>
        <p:nvPicPr>
          <p:cNvPr id="15" name="图片 14">
            <a:extLst>
              <a:ext uri="{FF2B5EF4-FFF2-40B4-BE49-F238E27FC236}">
                <a16:creationId xmlns:a16="http://schemas.microsoft.com/office/drawing/2014/main" id="{B135CFD1-361C-BA5D-ECE5-3462525A0547}"/>
              </a:ext>
            </a:extLst>
          </p:cNvPr>
          <p:cNvPicPr>
            <a:picLocks noChangeAspect="1"/>
          </p:cNvPicPr>
          <p:nvPr/>
        </p:nvPicPr>
        <p:blipFill>
          <a:blip r:embed="rId7"/>
          <a:stretch>
            <a:fillRect/>
          </a:stretch>
        </p:blipFill>
        <p:spPr>
          <a:xfrm>
            <a:off x="902494" y="4684735"/>
            <a:ext cx="4984226" cy="1164004"/>
          </a:xfrm>
          <a:prstGeom prst="rect">
            <a:avLst/>
          </a:prstGeom>
        </p:spPr>
      </p:pic>
      <p:sp>
        <p:nvSpPr>
          <p:cNvPr id="16" name="文本框 15">
            <a:extLst>
              <a:ext uri="{FF2B5EF4-FFF2-40B4-BE49-F238E27FC236}">
                <a16:creationId xmlns:a16="http://schemas.microsoft.com/office/drawing/2014/main" id="{D38DC292-EDEF-D2E3-E197-530F65615CD5}"/>
              </a:ext>
            </a:extLst>
          </p:cNvPr>
          <p:cNvSpPr txBox="1"/>
          <p:nvPr/>
        </p:nvSpPr>
        <p:spPr>
          <a:xfrm>
            <a:off x="6525361" y="3361766"/>
            <a:ext cx="4828439" cy="1200329"/>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训练后模型</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生成的旋律符合调性，无调外音。风格与训练数据集相似。乐句之间衔接流畅，没有大幅音高跳跃。结尾处合理，以</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大调主音</a:t>
            </a:r>
            <a:r>
              <a:rPr lang="en-US" altLang="zh-CN" dirty="0">
                <a:latin typeface="楷体" panose="02010609060101010101" pitchFamily="49" charset="-122"/>
                <a:ea typeface="楷体" panose="02010609060101010101" pitchFamily="49" charset="-122"/>
              </a:rPr>
              <a:t>do</a:t>
            </a:r>
            <a:r>
              <a:rPr lang="zh-CN" altLang="en-US" dirty="0">
                <a:latin typeface="楷体" panose="02010609060101010101" pitchFamily="49" charset="-122"/>
                <a:ea typeface="楷体" panose="02010609060101010101" pitchFamily="49" charset="-122"/>
              </a:rPr>
              <a:t>结尾。</a:t>
            </a:r>
          </a:p>
        </p:txBody>
      </p:sp>
      <p:pic>
        <p:nvPicPr>
          <p:cNvPr id="11" name="图片 10">
            <a:extLst>
              <a:ext uri="{FF2B5EF4-FFF2-40B4-BE49-F238E27FC236}">
                <a16:creationId xmlns:a16="http://schemas.microsoft.com/office/drawing/2014/main" id="{239E0A62-F863-1AB6-66F5-BD6660699900}"/>
              </a:ext>
            </a:extLst>
          </p:cNvPr>
          <p:cNvPicPr>
            <a:picLocks noChangeAspect="1"/>
          </p:cNvPicPr>
          <p:nvPr/>
        </p:nvPicPr>
        <p:blipFill>
          <a:blip r:embed="rId8"/>
          <a:stretch>
            <a:fillRect/>
          </a:stretch>
        </p:blipFill>
        <p:spPr>
          <a:xfrm>
            <a:off x="6645853" y="4600539"/>
            <a:ext cx="4462679" cy="1332395"/>
          </a:xfrm>
          <a:prstGeom prst="rect">
            <a:avLst/>
          </a:prstGeom>
        </p:spPr>
      </p:pic>
      <p:pic>
        <p:nvPicPr>
          <p:cNvPr id="12" name="melody1">
            <a:hlinkClick r:id="" action="ppaction://media"/>
            <a:extLst>
              <a:ext uri="{FF2B5EF4-FFF2-40B4-BE49-F238E27FC236}">
                <a16:creationId xmlns:a16="http://schemas.microsoft.com/office/drawing/2014/main" id="{B070D5CB-294B-0AE1-C69A-72D031A32AD2}"/>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8673992" y="5971378"/>
            <a:ext cx="406400" cy="406400"/>
          </a:xfrm>
          <a:prstGeom prst="rect">
            <a:avLst/>
          </a:prstGeom>
        </p:spPr>
      </p:pic>
      <p:pic>
        <p:nvPicPr>
          <p:cNvPr id="13" name="chaos">
            <a:hlinkClick r:id="" action="ppaction://media"/>
            <a:extLst>
              <a:ext uri="{FF2B5EF4-FFF2-40B4-BE49-F238E27FC236}">
                <a16:creationId xmlns:a16="http://schemas.microsoft.com/office/drawing/2014/main" id="{FFE369CC-6115-839C-CA01-4D6B71303B59}"/>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3111609" y="5971378"/>
            <a:ext cx="406400" cy="406400"/>
          </a:xfrm>
          <a:prstGeom prst="rect">
            <a:avLst/>
          </a:prstGeom>
        </p:spPr>
      </p:pic>
    </p:spTree>
    <p:extLst>
      <p:ext uri="{BB962C8B-B14F-4D97-AF65-F5344CB8AC3E}">
        <p14:creationId xmlns:p14="http://schemas.microsoft.com/office/powerpoint/2010/main" val="10309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40"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6899"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2"/>
                </p:tgtEl>
              </p:cMediaNode>
            </p:audio>
            <p:audio>
              <p:cMediaNode vol="80000">
                <p:cTn id="12" fill="hold" display="0">
                  <p:stCondLst>
                    <p:cond delay="indefinite"/>
                  </p:stCondLst>
                  <p:endCondLst>
                    <p:cond evt="onStopAudio" delay="0">
                      <p:tgtEl>
                        <p:sldTgt/>
                      </p:tgtEl>
                    </p:cond>
                  </p:endCondLst>
                </p:cTn>
                <p:tgtEl>
                  <p:spTgt spid="1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F235391-9A52-2B02-D302-6C6C3DD678CA}"/>
              </a:ext>
            </a:extLst>
          </p:cNvPr>
          <p:cNvSpPr txBox="1">
            <a:spLocks/>
          </p:cNvSpPr>
          <p:nvPr/>
        </p:nvSpPr>
        <p:spPr>
          <a:xfrm>
            <a:off x="652463" y="341828"/>
            <a:ext cx="10515600" cy="913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实验结果和实例：</a:t>
            </a:r>
          </a:p>
        </p:txBody>
      </p:sp>
      <p:sp>
        <p:nvSpPr>
          <p:cNvPr id="5" name="文本框 4">
            <a:extLst>
              <a:ext uri="{FF2B5EF4-FFF2-40B4-BE49-F238E27FC236}">
                <a16:creationId xmlns:a16="http://schemas.microsoft.com/office/drawing/2014/main" id="{BD262985-BB3C-5F56-4CDA-D2D359D0C155}"/>
              </a:ext>
            </a:extLst>
          </p:cNvPr>
          <p:cNvSpPr txBox="1"/>
          <p:nvPr/>
        </p:nvSpPr>
        <p:spPr>
          <a:xfrm>
            <a:off x="726282" y="3245190"/>
            <a:ext cx="10896598" cy="923330"/>
          </a:xfrm>
          <a:prstGeom prst="rect">
            <a:avLst/>
          </a:prstGeom>
          <a:noFill/>
        </p:spPr>
        <p:txBody>
          <a:bodyPr wrap="square" rtlCol="0">
            <a:spAutoFit/>
          </a:bodyPr>
          <a:lstStyle/>
          <a:p>
            <a:pPr algn="just"/>
            <a:r>
              <a:rPr lang="zh-CN" altLang="en-US" dirty="0"/>
              <a:t>设定其他参数一致的情况下，在德国民歌数据集上生成的旋律，与在陕北民歌数据集上生成的旋律对比。有明显的风格差异，说明模型有效地学习到了数据集中的音乐风格。陕北民歌多为</a:t>
            </a:r>
            <a:r>
              <a:rPr lang="en-US" altLang="zh-CN" dirty="0"/>
              <a:t>F</a:t>
            </a:r>
            <a:r>
              <a:rPr lang="zh-CN" altLang="en-US" dirty="0"/>
              <a:t>大调，如</a:t>
            </a:r>
            <a:r>
              <a:rPr lang="en-US" altLang="zh-CN" dirty="0"/>
              <a:t>《</a:t>
            </a:r>
            <a:r>
              <a:rPr lang="zh-CN" altLang="en-US" dirty="0"/>
              <a:t>东方红</a:t>
            </a:r>
            <a:r>
              <a:rPr lang="en-US" altLang="zh-CN" dirty="0"/>
              <a:t>》</a:t>
            </a:r>
            <a:r>
              <a:rPr lang="zh-CN" altLang="en-US" dirty="0"/>
              <a:t>、</a:t>
            </a:r>
            <a:r>
              <a:rPr lang="en-US" altLang="zh-CN" dirty="0"/>
              <a:t>《</a:t>
            </a:r>
            <a:r>
              <a:rPr lang="zh-CN" altLang="en-US" dirty="0"/>
              <a:t>兰花花</a:t>
            </a:r>
            <a:r>
              <a:rPr lang="en-US" altLang="zh-CN" dirty="0"/>
              <a:t>》</a:t>
            </a:r>
            <a:r>
              <a:rPr lang="zh-CN" altLang="en-US" dirty="0"/>
              <a:t>等，模型所生成的旋律也为</a:t>
            </a:r>
            <a:r>
              <a:rPr lang="en-US" altLang="zh-CN" dirty="0"/>
              <a:t>F</a:t>
            </a:r>
            <a:r>
              <a:rPr lang="zh-CN" altLang="en-US" dirty="0"/>
              <a:t>大调，更说明包含了音乐风格、情感方面的学习。</a:t>
            </a:r>
          </a:p>
        </p:txBody>
      </p:sp>
      <p:sp>
        <p:nvSpPr>
          <p:cNvPr id="6" name="文本框 5">
            <a:extLst>
              <a:ext uri="{FF2B5EF4-FFF2-40B4-BE49-F238E27FC236}">
                <a16:creationId xmlns:a16="http://schemas.microsoft.com/office/drawing/2014/main" id="{84A55403-1466-94A5-538F-FEB3D9938167}"/>
              </a:ext>
            </a:extLst>
          </p:cNvPr>
          <p:cNvSpPr txBox="1"/>
          <p:nvPr/>
        </p:nvSpPr>
        <p:spPr>
          <a:xfrm>
            <a:off x="726281" y="957091"/>
            <a:ext cx="10896599" cy="923330"/>
          </a:xfrm>
          <a:prstGeom prst="rect">
            <a:avLst/>
          </a:prstGeom>
          <a:noFill/>
        </p:spPr>
        <p:txBody>
          <a:bodyPr wrap="square" rtlCol="0">
            <a:spAutoFit/>
          </a:bodyPr>
          <a:lstStyle/>
          <a:p>
            <a:pPr algn="just"/>
            <a:r>
              <a:rPr lang="zh-CN" altLang="en-US" dirty="0"/>
              <a:t>模型可以生成符合输入的旋律特征的后续旋律。输入带切分节奏或者明显附点特征的节奏，在生成的旋律中都能保持一直、得到呼应。以下两个例子都是给定第一小节，进行旋律续写。分别是切分节奏和有附点特征的节奏。</a:t>
            </a:r>
          </a:p>
        </p:txBody>
      </p:sp>
      <p:pic>
        <p:nvPicPr>
          <p:cNvPr id="8" name="图片 7">
            <a:extLst>
              <a:ext uri="{FF2B5EF4-FFF2-40B4-BE49-F238E27FC236}">
                <a16:creationId xmlns:a16="http://schemas.microsoft.com/office/drawing/2014/main" id="{D6B8107A-8BE6-FD49-20A4-73DF7C82E6E1}"/>
              </a:ext>
            </a:extLst>
          </p:cNvPr>
          <p:cNvPicPr>
            <a:picLocks noChangeAspect="1"/>
          </p:cNvPicPr>
          <p:nvPr/>
        </p:nvPicPr>
        <p:blipFill>
          <a:blip r:embed="rId10"/>
          <a:stretch>
            <a:fillRect/>
          </a:stretch>
        </p:blipFill>
        <p:spPr>
          <a:xfrm>
            <a:off x="803865" y="1805752"/>
            <a:ext cx="5034175" cy="711087"/>
          </a:xfrm>
          <a:prstGeom prst="rect">
            <a:avLst/>
          </a:prstGeom>
        </p:spPr>
      </p:pic>
      <p:pic>
        <p:nvPicPr>
          <p:cNvPr id="9" name="切分节奏">
            <a:hlinkClick r:id="" action="ppaction://media"/>
            <a:extLst>
              <a:ext uri="{FF2B5EF4-FFF2-40B4-BE49-F238E27FC236}">
                <a16:creationId xmlns:a16="http://schemas.microsoft.com/office/drawing/2014/main" id="{5015A93A-D56C-CFD3-0B3F-FF60EFD9EE2C}"/>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050382" y="2607996"/>
            <a:ext cx="406400" cy="406400"/>
          </a:xfrm>
          <a:prstGeom prst="rect">
            <a:avLst/>
          </a:prstGeom>
        </p:spPr>
      </p:pic>
      <p:pic>
        <p:nvPicPr>
          <p:cNvPr id="11" name="图片 10">
            <a:extLst>
              <a:ext uri="{FF2B5EF4-FFF2-40B4-BE49-F238E27FC236}">
                <a16:creationId xmlns:a16="http://schemas.microsoft.com/office/drawing/2014/main" id="{F9808C77-1C1A-BB05-1878-C60A45FF2875}"/>
              </a:ext>
            </a:extLst>
          </p:cNvPr>
          <p:cNvPicPr>
            <a:picLocks noChangeAspect="1"/>
          </p:cNvPicPr>
          <p:nvPr/>
        </p:nvPicPr>
        <p:blipFill>
          <a:blip r:embed="rId12"/>
          <a:stretch>
            <a:fillRect/>
          </a:stretch>
        </p:blipFill>
        <p:spPr>
          <a:xfrm>
            <a:off x="6618079" y="1787254"/>
            <a:ext cx="4361865" cy="960360"/>
          </a:xfrm>
          <a:prstGeom prst="rect">
            <a:avLst/>
          </a:prstGeom>
        </p:spPr>
      </p:pic>
      <p:pic>
        <p:nvPicPr>
          <p:cNvPr id="12" name="附点节奏">
            <a:hlinkClick r:id="" action="ppaction://media"/>
            <a:extLst>
              <a:ext uri="{FF2B5EF4-FFF2-40B4-BE49-F238E27FC236}">
                <a16:creationId xmlns:a16="http://schemas.microsoft.com/office/drawing/2014/main" id="{137EE466-50C8-EC44-DBE1-107A79608D32}"/>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735220" y="2607996"/>
            <a:ext cx="406400" cy="406400"/>
          </a:xfrm>
          <a:prstGeom prst="rect">
            <a:avLst/>
          </a:prstGeom>
        </p:spPr>
      </p:pic>
      <p:pic>
        <p:nvPicPr>
          <p:cNvPr id="3" name="图片 2">
            <a:extLst>
              <a:ext uri="{FF2B5EF4-FFF2-40B4-BE49-F238E27FC236}">
                <a16:creationId xmlns:a16="http://schemas.microsoft.com/office/drawing/2014/main" id="{B6213A73-0847-A3DF-4E87-6805B182BE35}"/>
              </a:ext>
            </a:extLst>
          </p:cNvPr>
          <p:cNvPicPr>
            <a:picLocks noChangeAspect="1"/>
          </p:cNvPicPr>
          <p:nvPr/>
        </p:nvPicPr>
        <p:blipFill>
          <a:blip r:embed="rId13"/>
          <a:stretch>
            <a:fillRect/>
          </a:stretch>
        </p:blipFill>
        <p:spPr>
          <a:xfrm>
            <a:off x="6476500" y="4168520"/>
            <a:ext cx="5330240" cy="1675337"/>
          </a:xfrm>
          <a:prstGeom prst="rect">
            <a:avLst/>
          </a:prstGeom>
        </p:spPr>
      </p:pic>
      <p:pic>
        <p:nvPicPr>
          <p:cNvPr id="7" name="陕北民歌">
            <a:hlinkClick r:id="" action="ppaction://media"/>
            <a:extLst>
              <a:ext uri="{FF2B5EF4-FFF2-40B4-BE49-F238E27FC236}">
                <a16:creationId xmlns:a16="http://schemas.microsoft.com/office/drawing/2014/main" id="{F2187852-88A4-ECED-AD9E-E44258C8B1E2}"/>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9086850" y="5873974"/>
            <a:ext cx="406400" cy="406400"/>
          </a:xfrm>
          <a:prstGeom prst="rect">
            <a:avLst/>
          </a:prstGeom>
        </p:spPr>
      </p:pic>
      <p:pic>
        <p:nvPicPr>
          <p:cNvPr id="13" name="图片 12">
            <a:extLst>
              <a:ext uri="{FF2B5EF4-FFF2-40B4-BE49-F238E27FC236}">
                <a16:creationId xmlns:a16="http://schemas.microsoft.com/office/drawing/2014/main" id="{4D17B6B1-F6CF-A4FE-FBB6-C0A3C1A09864}"/>
              </a:ext>
            </a:extLst>
          </p:cNvPr>
          <p:cNvPicPr>
            <a:picLocks noChangeAspect="1"/>
          </p:cNvPicPr>
          <p:nvPr/>
        </p:nvPicPr>
        <p:blipFill>
          <a:blip r:embed="rId14"/>
          <a:stretch>
            <a:fillRect/>
          </a:stretch>
        </p:blipFill>
        <p:spPr>
          <a:xfrm>
            <a:off x="909529" y="4168520"/>
            <a:ext cx="5124115" cy="1529876"/>
          </a:xfrm>
          <a:prstGeom prst="rect">
            <a:avLst/>
          </a:prstGeom>
        </p:spPr>
      </p:pic>
      <p:pic>
        <p:nvPicPr>
          <p:cNvPr id="14" name="melody1">
            <a:hlinkClick r:id="" action="ppaction://media"/>
            <a:extLst>
              <a:ext uri="{FF2B5EF4-FFF2-40B4-BE49-F238E27FC236}">
                <a16:creationId xmlns:a16="http://schemas.microsoft.com/office/drawing/2014/main" id="{0E0569D5-1FAF-D9C9-1612-41CB50DCCAAA}"/>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3105151" y="5843857"/>
            <a:ext cx="466635" cy="466635"/>
          </a:xfrm>
          <a:prstGeom prst="rect">
            <a:avLst/>
          </a:prstGeom>
        </p:spPr>
      </p:pic>
      <p:sp>
        <p:nvSpPr>
          <p:cNvPr id="15" name="文本框 14">
            <a:extLst>
              <a:ext uri="{FF2B5EF4-FFF2-40B4-BE49-F238E27FC236}">
                <a16:creationId xmlns:a16="http://schemas.microsoft.com/office/drawing/2014/main" id="{F9601D54-9442-A028-57CE-A2E04212D655}"/>
              </a:ext>
            </a:extLst>
          </p:cNvPr>
          <p:cNvSpPr txBox="1"/>
          <p:nvPr/>
        </p:nvSpPr>
        <p:spPr>
          <a:xfrm>
            <a:off x="1702830" y="2609296"/>
            <a:ext cx="1402321"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切分节奏</a:t>
            </a:r>
          </a:p>
        </p:txBody>
      </p:sp>
      <p:sp>
        <p:nvSpPr>
          <p:cNvPr id="16" name="文本框 15">
            <a:extLst>
              <a:ext uri="{FF2B5EF4-FFF2-40B4-BE49-F238E27FC236}">
                <a16:creationId xmlns:a16="http://schemas.microsoft.com/office/drawing/2014/main" id="{BD0FB0A5-D952-8DA5-5212-B5EC042D350F}"/>
              </a:ext>
            </a:extLst>
          </p:cNvPr>
          <p:cNvSpPr txBox="1"/>
          <p:nvPr/>
        </p:nvSpPr>
        <p:spPr>
          <a:xfrm>
            <a:off x="7536099" y="2654124"/>
            <a:ext cx="1402321"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附点节奏</a:t>
            </a:r>
          </a:p>
        </p:txBody>
      </p:sp>
      <p:sp>
        <p:nvSpPr>
          <p:cNvPr id="17" name="文本框 16">
            <a:extLst>
              <a:ext uri="{FF2B5EF4-FFF2-40B4-BE49-F238E27FC236}">
                <a16:creationId xmlns:a16="http://schemas.microsoft.com/office/drawing/2014/main" id="{1296A926-E440-4E50-60A3-B738400E945A}"/>
              </a:ext>
            </a:extLst>
          </p:cNvPr>
          <p:cNvSpPr txBox="1"/>
          <p:nvPr/>
        </p:nvSpPr>
        <p:spPr>
          <a:xfrm>
            <a:off x="726281" y="5880925"/>
            <a:ext cx="2665121"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德国民歌风格旋律生成</a:t>
            </a:r>
          </a:p>
        </p:txBody>
      </p:sp>
      <p:sp>
        <p:nvSpPr>
          <p:cNvPr id="18" name="文本框 17">
            <a:extLst>
              <a:ext uri="{FF2B5EF4-FFF2-40B4-BE49-F238E27FC236}">
                <a16:creationId xmlns:a16="http://schemas.microsoft.com/office/drawing/2014/main" id="{2D878774-C59D-8EA3-A7DC-74C218BBB7B6}"/>
              </a:ext>
            </a:extLst>
          </p:cNvPr>
          <p:cNvSpPr txBox="1"/>
          <p:nvPr/>
        </p:nvSpPr>
        <p:spPr>
          <a:xfrm>
            <a:off x="6583297" y="5892508"/>
            <a:ext cx="2641370"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陕北民歌风格旋律生成</a:t>
            </a:r>
          </a:p>
        </p:txBody>
      </p:sp>
    </p:spTree>
    <p:extLst>
      <p:ext uri="{BB962C8B-B14F-4D97-AF65-F5344CB8AC3E}">
        <p14:creationId xmlns:p14="http://schemas.microsoft.com/office/powerpoint/2010/main" val="14208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69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6000"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8000" fill="hold"/>
                                        <p:tgtEl>
                                          <p:spTgt spid="7"/>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004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9"/>
                </p:tgtEl>
              </p:cMediaNode>
            </p:audio>
            <p:audio>
              <p:cMediaNode vol="100000">
                <p:cTn id="20" fill="hold" display="0">
                  <p:stCondLst>
                    <p:cond delay="indefinite"/>
                  </p:stCondLst>
                  <p:endCondLst>
                    <p:cond evt="onStopAudio" delay="0">
                      <p:tgtEl>
                        <p:sldTgt/>
                      </p:tgtEl>
                    </p:cond>
                  </p:endCondLst>
                </p:cTn>
                <p:tgtEl>
                  <p:spTgt spid="12"/>
                </p:tgtEl>
              </p:cMediaNode>
            </p:audio>
            <p:audio>
              <p:cMediaNode vol="100000">
                <p:cTn id="21" fill="hold" display="0">
                  <p:stCondLst>
                    <p:cond delay="indefinite"/>
                  </p:stCondLst>
                  <p:endCondLst>
                    <p:cond evt="onStopAudio" delay="0">
                      <p:tgtEl>
                        <p:sldTgt/>
                      </p:tgtEl>
                    </p:cond>
                  </p:endCondLst>
                </p:cTn>
                <p:tgtEl>
                  <p:spTgt spid="7"/>
                </p:tgtEl>
              </p:cMediaNode>
            </p:audio>
            <p:audio>
              <p:cMediaNode vol="80000">
                <p:cTn id="22" fill="hold" display="0">
                  <p:stCondLst>
                    <p:cond delay="indefinite"/>
                  </p:stCondLst>
                  <p:endCondLst>
                    <p:cond evt="onStopAudio" delay="0">
                      <p:tgtEl>
                        <p:sldTgt/>
                      </p:tgtEl>
                    </p:cond>
                  </p:endCondLst>
                </p:cTn>
                <p:tgtEl>
                  <p:spTgt spid="1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D5211DF-C520-AE0C-4F22-F31B2500B48D}"/>
              </a:ext>
            </a:extLst>
          </p:cNvPr>
          <p:cNvSpPr>
            <a:spLocks noGrp="1"/>
          </p:cNvSpPr>
          <p:nvPr>
            <p:ph type="title"/>
          </p:nvPr>
        </p:nvSpPr>
        <p:spPr>
          <a:xfrm>
            <a:off x="118692" y="-7041"/>
            <a:ext cx="10515600" cy="1325563"/>
          </a:xfrm>
        </p:spPr>
        <p:txBody>
          <a:bodyPr>
            <a:normAutofit/>
          </a:bodyPr>
          <a:lstStyle/>
          <a:p>
            <a:r>
              <a:rPr lang="zh-CN" altLang="en-US" sz="2800" dirty="0"/>
              <a:t>文件提交说明：</a:t>
            </a:r>
          </a:p>
        </p:txBody>
      </p:sp>
      <p:graphicFrame>
        <p:nvGraphicFramePr>
          <p:cNvPr id="8" name="表格 8">
            <a:extLst>
              <a:ext uri="{FF2B5EF4-FFF2-40B4-BE49-F238E27FC236}">
                <a16:creationId xmlns:a16="http://schemas.microsoft.com/office/drawing/2014/main" id="{3C7256C2-E836-5F1B-E8E3-1625094E139E}"/>
              </a:ext>
            </a:extLst>
          </p:cNvPr>
          <p:cNvGraphicFramePr>
            <a:graphicFrameLocks noGrp="1"/>
          </p:cNvGraphicFramePr>
          <p:nvPr>
            <p:extLst>
              <p:ext uri="{D42A27DB-BD31-4B8C-83A1-F6EECF244321}">
                <p14:modId xmlns:p14="http://schemas.microsoft.com/office/powerpoint/2010/main" val="445713284"/>
              </p:ext>
            </p:extLst>
          </p:nvPr>
        </p:nvGraphicFramePr>
        <p:xfrm>
          <a:off x="987054" y="868680"/>
          <a:ext cx="10417916" cy="5852160"/>
        </p:xfrm>
        <a:graphic>
          <a:graphicData uri="http://schemas.openxmlformats.org/drawingml/2006/table">
            <a:tbl>
              <a:tblPr firstRow="1" bandRow="1">
                <a:tableStyleId>{F5AB1C69-6EDB-4FF4-983F-18BD219EF322}</a:tableStyleId>
              </a:tblPr>
              <a:tblGrid>
                <a:gridCol w="3400055">
                  <a:extLst>
                    <a:ext uri="{9D8B030D-6E8A-4147-A177-3AD203B41FA5}">
                      <a16:colId xmlns:a16="http://schemas.microsoft.com/office/drawing/2014/main" val="946444685"/>
                    </a:ext>
                  </a:extLst>
                </a:gridCol>
                <a:gridCol w="7017861">
                  <a:extLst>
                    <a:ext uri="{9D8B030D-6E8A-4147-A177-3AD203B41FA5}">
                      <a16:colId xmlns:a16="http://schemas.microsoft.com/office/drawing/2014/main" val="2045392762"/>
                    </a:ext>
                  </a:extLst>
                </a:gridCol>
              </a:tblGrid>
              <a:tr h="314659">
                <a:tc>
                  <a:txBody>
                    <a:bodyPr/>
                    <a:lstStyle/>
                    <a:p>
                      <a:r>
                        <a:rPr lang="zh-CN" altLang="en-US" b="1" dirty="0">
                          <a:solidFill>
                            <a:schemeClr val="tx1"/>
                          </a:solidFill>
                        </a:rPr>
                        <a:t>文件名称</a:t>
                      </a:r>
                    </a:p>
                  </a:txBody>
                  <a:tcPr/>
                </a:tc>
                <a:tc>
                  <a:txBody>
                    <a:bodyPr/>
                    <a:lstStyle/>
                    <a:p>
                      <a:r>
                        <a:rPr lang="zh-CN" altLang="en-US" b="1" dirty="0">
                          <a:solidFill>
                            <a:schemeClr val="tx1"/>
                          </a:solidFill>
                        </a:rPr>
                        <a:t>说明</a:t>
                      </a:r>
                    </a:p>
                  </a:txBody>
                  <a:tcPr/>
                </a:tc>
                <a:extLst>
                  <a:ext uri="{0D108BD9-81ED-4DB2-BD59-A6C34878D82A}">
                    <a16:rowId xmlns:a16="http://schemas.microsoft.com/office/drawing/2014/main" val="1772720445"/>
                  </a:ext>
                </a:extLst>
              </a:tr>
              <a:tr h="55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en-US" altLang="zh-CN" sz="1800" dirty="0" err="1"/>
                        <a:t>deutschl_folksong</a:t>
                      </a:r>
                      <a:r>
                        <a:rPr lang="en-US" altLang="zh-CN"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en-US" altLang="zh-CN" sz="1800" dirty="0" err="1"/>
                        <a:t>china_folksong</a:t>
                      </a:r>
                      <a:r>
                        <a:rPr lang="en-US" altLang="zh-CN" sz="1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tx1"/>
                          </a:solidFill>
                        </a:rPr>
                        <a:t>德国民歌数据集、陕北民歌数据集原始</a:t>
                      </a:r>
                      <a:r>
                        <a:rPr lang="en-US" altLang="zh-CN" b="0" dirty="0">
                          <a:solidFill>
                            <a:schemeClr val="tx1"/>
                          </a:solidFill>
                        </a:rPr>
                        <a:t>.</a:t>
                      </a:r>
                      <a:r>
                        <a:rPr lang="en-US" altLang="zh-CN" b="0" dirty="0" err="1">
                          <a:solidFill>
                            <a:schemeClr val="tx1"/>
                          </a:solidFill>
                        </a:rPr>
                        <a:t>krn</a:t>
                      </a:r>
                      <a:r>
                        <a:rPr lang="zh-CN" altLang="en-US" b="0" dirty="0">
                          <a:solidFill>
                            <a:schemeClr val="tx1"/>
                          </a:solidFill>
                        </a:rPr>
                        <a:t>文件。</a:t>
                      </a:r>
                    </a:p>
                  </a:txBody>
                  <a:tcPr/>
                </a:tc>
                <a:extLst>
                  <a:ext uri="{0D108BD9-81ED-4DB2-BD59-A6C34878D82A}">
                    <a16:rowId xmlns:a16="http://schemas.microsoft.com/office/drawing/2014/main" val="49354524"/>
                  </a:ext>
                </a:extLst>
              </a:tr>
              <a:tr h="617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en-US" altLang="zh-CN" sz="1800" dirty="0" err="1"/>
                        <a:t>encoded_datasetgen</a:t>
                      </a:r>
                      <a:r>
                        <a:rPr lang="en-US" altLang="zh-CN"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en-US" altLang="zh-CN" sz="1800" dirty="0" err="1"/>
                        <a:t>encoded_datasetgen</a:t>
                      </a:r>
                      <a:r>
                        <a:rPr lang="en-US" altLang="zh-CN" sz="1800" dirty="0"/>
                        <a:t>/</a:t>
                      </a:r>
                    </a:p>
                  </a:txBody>
                  <a:tcPr/>
                </a:tc>
                <a:tc>
                  <a:txBody>
                    <a:bodyPr/>
                    <a:lstStyle/>
                    <a:p>
                      <a:r>
                        <a:rPr lang="zh-CN" altLang="en-US" b="0" dirty="0">
                          <a:solidFill>
                            <a:schemeClr val="tx1"/>
                          </a:solidFill>
                        </a:rPr>
                        <a:t>将每首乐曲编码为字符串的形式后单独存入该目录。</a:t>
                      </a:r>
                    </a:p>
                  </a:txBody>
                  <a:tcPr/>
                </a:tc>
                <a:extLst>
                  <a:ext uri="{0D108BD9-81ED-4DB2-BD59-A6C34878D82A}">
                    <a16:rowId xmlns:a16="http://schemas.microsoft.com/office/drawing/2014/main" val="1595774307"/>
                  </a:ext>
                </a:extLst>
              </a:tr>
              <a:tr h="55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it-IT" altLang="zh-CN" sz="1800" dirty="0"/>
                        <a:t>single_file_dataset_gen.txt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ltLang="zh-CN" sz="1800" dirty="0"/>
                        <a:t>.</a:t>
                      </a:r>
                      <a:r>
                        <a:rPr lang="en-US" altLang="zh-CN" sz="1800" dirty="0"/>
                        <a:t> /</a:t>
                      </a:r>
                      <a:r>
                        <a:rPr lang="it-IT" altLang="zh-CN" sz="1800" dirty="0"/>
                        <a:t>single_file_dataset_chn.txt</a:t>
                      </a:r>
                      <a:endParaRPr lang="en-US" altLang="zh-C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将编码后的字符串整合进同一</a:t>
                      </a:r>
                      <a:r>
                        <a:rPr lang="en-US" altLang="zh-CN" sz="1800" dirty="0"/>
                        <a:t>txt</a:t>
                      </a:r>
                      <a:r>
                        <a:rPr lang="zh-CN" altLang="en-US" sz="1800" dirty="0"/>
                        <a:t>文件中。该文件包含了数据集内所有的歌曲编码为字符串的信息。</a:t>
                      </a:r>
                      <a:endParaRPr lang="en-US" altLang="zh-CN" sz="1800" dirty="0"/>
                    </a:p>
                  </a:txBody>
                  <a:tcPr/>
                </a:tc>
                <a:extLst>
                  <a:ext uri="{0D108BD9-81ED-4DB2-BD59-A6C34878D82A}">
                    <a16:rowId xmlns:a16="http://schemas.microsoft.com/office/drawing/2014/main" val="1091802424"/>
                  </a:ext>
                </a:extLst>
              </a:tr>
              <a:tr h="55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en-US" altLang="zh-CN" sz="1800" dirty="0" err="1"/>
                        <a:t>mapping_gen.json</a:t>
                      </a:r>
                      <a:endParaRPr lang="en-US" altLang="zh-C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en-US" altLang="zh-CN" sz="1800" dirty="0" err="1"/>
                        <a:t>mapping_chn.json</a:t>
                      </a:r>
                      <a:endParaRPr lang="en-US" altLang="zh-C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Mapping</a:t>
                      </a:r>
                      <a:r>
                        <a:rPr lang="zh-CN" altLang="en-US" sz="1800" dirty="0"/>
                        <a:t>文件，字符串编码和输入模型的数据相互转换的“查询表”。</a:t>
                      </a:r>
                      <a:endParaRPr lang="en-US" altLang="zh-CN" sz="1800" dirty="0"/>
                    </a:p>
                  </a:txBody>
                  <a:tcPr/>
                </a:tc>
                <a:extLst>
                  <a:ext uri="{0D108BD9-81ED-4DB2-BD59-A6C34878D82A}">
                    <a16:rowId xmlns:a16="http://schemas.microsoft.com/office/drawing/2014/main" val="29874706"/>
                  </a:ext>
                </a:extLst>
              </a:tr>
              <a:tr h="314659">
                <a:tc>
                  <a:txBody>
                    <a:bodyPr/>
                    <a:lstStyle/>
                    <a:p>
                      <a:r>
                        <a:rPr lang="en-US" altLang="zh-CN" b="0" dirty="0">
                          <a:solidFill>
                            <a:schemeClr val="tx1"/>
                          </a:solidFill>
                        </a:rPr>
                        <a:t>./preprocess.py</a:t>
                      </a:r>
                      <a:endParaRPr lang="zh-CN" altLang="en-US" b="0" dirty="0">
                        <a:solidFill>
                          <a:schemeClr val="tx1"/>
                        </a:solidFill>
                      </a:endParaRPr>
                    </a:p>
                  </a:txBody>
                  <a:tcPr/>
                </a:tc>
                <a:tc>
                  <a:txBody>
                    <a:bodyPr/>
                    <a:lstStyle/>
                    <a:p>
                      <a:r>
                        <a:rPr lang="zh-CN" altLang="en-US" b="0" dirty="0">
                          <a:solidFill>
                            <a:schemeClr val="tx1"/>
                          </a:solidFill>
                        </a:rPr>
                        <a:t>数据预处理过程的源码。</a:t>
                      </a:r>
                    </a:p>
                  </a:txBody>
                  <a:tcPr/>
                </a:tc>
                <a:extLst>
                  <a:ext uri="{0D108BD9-81ED-4DB2-BD59-A6C34878D82A}">
                    <a16:rowId xmlns:a16="http://schemas.microsoft.com/office/drawing/2014/main" val="2150905790"/>
                  </a:ext>
                </a:extLst>
              </a:tr>
              <a:tr h="323056">
                <a:tc>
                  <a:txBody>
                    <a:bodyPr/>
                    <a:lstStyle/>
                    <a:p>
                      <a:r>
                        <a:rPr lang="en-US" altLang="zh-CN" b="0" dirty="0">
                          <a:solidFill>
                            <a:schemeClr val="tx1"/>
                          </a:solidFill>
                        </a:rPr>
                        <a:t>./model.py</a:t>
                      </a:r>
                      <a:endParaRPr lang="zh-CN" altLang="en-US" b="0" dirty="0">
                        <a:solidFill>
                          <a:schemeClr val="tx1"/>
                        </a:solidFill>
                      </a:endParaRPr>
                    </a:p>
                  </a:txBody>
                  <a:tcPr/>
                </a:tc>
                <a:tc>
                  <a:txBody>
                    <a:bodyPr/>
                    <a:lstStyle/>
                    <a:p>
                      <a:r>
                        <a:rPr lang="zh-CN" altLang="en-US" b="0" dirty="0">
                          <a:solidFill>
                            <a:schemeClr val="tx1"/>
                          </a:solidFill>
                        </a:rPr>
                        <a:t>模型搭建过程的源码。</a:t>
                      </a:r>
                      <a:endParaRPr lang="en-US" altLang="zh-CN" b="0" dirty="0">
                        <a:solidFill>
                          <a:schemeClr val="tx1"/>
                        </a:solidFill>
                      </a:endParaRPr>
                    </a:p>
                  </a:txBody>
                  <a:tcPr/>
                </a:tc>
                <a:extLst>
                  <a:ext uri="{0D108BD9-81ED-4DB2-BD59-A6C34878D82A}">
                    <a16:rowId xmlns:a16="http://schemas.microsoft.com/office/drawing/2014/main" val="4265591442"/>
                  </a:ext>
                </a:extLst>
              </a:tr>
              <a:tr h="323056">
                <a:tc>
                  <a:txBody>
                    <a:bodyPr/>
                    <a:lstStyle/>
                    <a:p>
                      <a:r>
                        <a:rPr lang="en-US" altLang="zh-CN" b="0" dirty="0">
                          <a:solidFill>
                            <a:schemeClr val="tx1"/>
                          </a:solidFill>
                        </a:rPr>
                        <a:t>./train.py</a:t>
                      </a:r>
                      <a:endParaRPr lang="zh-CN" altLang="en-US" b="0" dirty="0">
                        <a:solidFill>
                          <a:schemeClr val="tx1"/>
                        </a:solidFill>
                      </a:endParaRPr>
                    </a:p>
                  </a:txBody>
                  <a:tcPr/>
                </a:tc>
                <a:tc>
                  <a:txBody>
                    <a:bodyPr/>
                    <a:lstStyle/>
                    <a:p>
                      <a:r>
                        <a:rPr lang="zh-CN" altLang="en-US" b="0" dirty="0">
                          <a:solidFill>
                            <a:schemeClr val="tx1"/>
                          </a:solidFill>
                        </a:rPr>
                        <a:t>模型训练过程的源码。</a:t>
                      </a:r>
                      <a:endParaRPr lang="en-US" altLang="zh-CN" b="0" dirty="0">
                        <a:solidFill>
                          <a:schemeClr val="tx1"/>
                        </a:solidFill>
                      </a:endParaRPr>
                    </a:p>
                  </a:txBody>
                  <a:tcPr/>
                </a:tc>
                <a:extLst>
                  <a:ext uri="{0D108BD9-81ED-4DB2-BD59-A6C34878D82A}">
                    <a16:rowId xmlns:a16="http://schemas.microsoft.com/office/drawing/2014/main" val="3708930101"/>
                  </a:ext>
                </a:extLst>
              </a:tr>
              <a:tr h="323056">
                <a:tc>
                  <a:txBody>
                    <a:bodyPr/>
                    <a:lstStyle/>
                    <a:p>
                      <a:r>
                        <a:rPr lang="en-US" altLang="zh-CN" b="0" dirty="0">
                          <a:solidFill>
                            <a:schemeClr val="tx1"/>
                          </a:solidFill>
                        </a:rPr>
                        <a:t>./melody_generator.py</a:t>
                      </a:r>
                      <a:endParaRPr lang="zh-CN" altLang="en-US" b="0" dirty="0">
                        <a:solidFill>
                          <a:schemeClr val="tx1"/>
                        </a:solidFill>
                      </a:endParaRPr>
                    </a:p>
                  </a:txBody>
                  <a:tcPr/>
                </a:tc>
                <a:tc>
                  <a:txBody>
                    <a:bodyPr/>
                    <a:lstStyle/>
                    <a:p>
                      <a:r>
                        <a:rPr lang="zh-CN" altLang="en-US" b="0" dirty="0">
                          <a:solidFill>
                            <a:schemeClr val="tx1"/>
                          </a:solidFill>
                        </a:rPr>
                        <a:t>用训练好的模型生成旋律功能的源码。</a:t>
                      </a:r>
                      <a:endParaRPr lang="en-US" altLang="zh-CN" b="0" dirty="0">
                        <a:solidFill>
                          <a:schemeClr val="tx1"/>
                        </a:solidFill>
                      </a:endParaRPr>
                    </a:p>
                  </a:txBody>
                  <a:tcPr/>
                </a:tc>
                <a:extLst>
                  <a:ext uri="{0D108BD9-81ED-4DB2-BD59-A6C34878D82A}">
                    <a16:rowId xmlns:a16="http://schemas.microsoft.com/office/drawing/2014/main" val="3959616284"/>
                  </a:ext>
                </a:extLst>
              </a:tr>
              <a:tr h="323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./utils.py</a:t>
                      </a:r>
                      <a:endParaRPr lang="zh-CN" altLang="en-US" b="0" dirty="0">
                        <a:solidFill>
                          <a:schemeClr val="tx1"/>
                        </a:solidFill>
                      </a:endParaRPr>
                    </a:p>
                  </a:txBody>
                  <a:tcPr/>
                </a:tc>
                <a:tc>
                  <a:txBody>
                    <a:bodyPr/>
                    <a:lstStyle/>
                    <a:p>
                      <a:r>
                        <a:rPr lang="zh-CN" altLang="en-US" b="0" dirty="0">
                          <a:solidFill>
                            <a:schemeClr val="tx1"/>
                          </a:solidFill>
                        </a:rPr>
                        <a:t>其他源码文件中用到的功能函数。</a:t>
                      </a:r>
                      <a:endParaRPr lang="en-US" altLang="zh-CN" b="0" dirty="0">
                        <a:solidFill>
                          <a:schemeClr val="tx1"/>
                        </a:solidFill>
                      </a:endParaRPr>
                    </a:p>
                  </a:txBody>
                  <a:tcPr/>
                </a:tc>
                <a:extLst>
                  <a:ext uri="{0D108BD9-81ED-4DB2-BD59-A6C34878D82A}">
                    <a16:rowId xmlns:a16="http://schemas.microsoft.com/office/drawing/2014/main" val="346661371"/>
                  </a:ext>
                </a:extLst>
              </a:tr>
              <a:tr h="323056">
                <a:tc>
                  <a:txBody>
                    <a:bodyPr/>
                    <a:lstStyle/>
                    <a:p>
                      <a:r>
                        <a:rPr lang="en-US" altLang="zh-CN" b="0" dirty="0">
                          <a:solidFill>
                            <a:schemeClr val="tx1"/>
                          </a:solidFill>
                        </a:rPr>
                        <a:t>./learning_curve.png</a:t>
                      </a:r>
                      <a:endParaRPr lang="zh-CN" alt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tx1"/>
                          </a:solidFill>
                        </a:rPr>
                        <a:t>模型训练过程的</a:t>
                      </a:r>
                      <a:r>
                        <a:rPr lang="en-US" altLang="zh-CN" b="0" dirty="0">
                          <a:solidFill>
                            <a:schemeClr val="tx1"/>
                          </a:solidFill>
                        </a:rPr>
                        <a:t>learning curve</a:t>
                      </a:r>
                      <a:r>
                        <a:rPr lang="zh-CN" altLang="en-US" b="0" dirty="0">
                          <a:solidFill>
                            <a:schemeClr val="tx1"/>
                          </a:solidFill>
                        </a:rPr>
                        <a:t>。</a:t>
                      </a:r>
                    </a:p>
                  </a:txBody>
                  <a:tcPr/>
                </a:tc>
                <a:extLst>
                  <a:ext uri="{0D108BD9-81ED-4DB2-BD59-A6C34878D82A}">
                    <a16:rowId xmlns:a16="http://schemas.microsoft.com/office/drawing/2014/main" val="2270814896"/>
                  </a:ext>
                </a:extLst>
              </a:tr>
              <a:tr h="323056">
                <a:tc>
                  <a:txBody>
                    <a:bodyPr/>
                    <a:lstStyle/>
                    <a:p>
                      <a:r>
                        <a:rPr lang="en-US" altLang="zh-CN" b="0" dirty="0">
                          <a:solidFill>
                            <a:schemeClr val="tx1"/>
                          </a:solidFill>
                        </a:rPr>
                        <a:t>./weights/</a:t>
                      </a:r>
                      <a:endParaRPr lang="zh-CN" altLang="en-US" b="0" dirty="0">
                        <a:solidFill>
                          <a:schemeClr val="tx1"/>
                        </a:solidFill>
                      </a:endParaRPr>
                    </a:p>
                  </a:txBody>
                  <a:tcPr/>
                </a:tc>
                <a:tc>
                  <a:txBody>
                    <a:bodyPr/>
                    <a:lstStyle/>
                    <a:p>
                      <a:r>
                        <a:rPr lang="zh-CN" altLang="en-US" b="0" dirty="0">
                          <a:solidFill>
                            <a:schemeClr val="tx1"/>
                          </a:solidFill>
                        </a:rPr>
                        <a:t>训练后的模型参数。</a:t>
                      </a:r>
                      <a:endParaRPr lang="en-US" altLang="zh-CN" b="0" dirty="0">
                        <a:solidFill>
                          <a:schemeClr val="tx1"/>
                        </a:solidFill>
                      </a:endParaRPr>
                    </a:p>
                  </a:txBody>
                  <a:tcPr/>
                </a:tc>
                <a:extLst>
                  <a:ext uri="{0D108BD9-81ED-4DB2-BD59-A6C34878D82A}">
                    <a16:rowId xmlns:a16="http://schemas.microsoft.com/office/drawing/2014/main" val="4210053740"/>
                  </a:ext>
                </a:extLst>
              </a:tr>
              <a:tr h="323056">
                <a:tc>
                  <a:txBody>
                    <a:bodyPr/>
                    <a:lstStyle/>
                    <a:p>
                      <a:r>
                        <a:rPr lang="en-US" altLang="zh-CN" b="0" dirty="0">
                          <a:solidFill>
                            <a:schemeClr val="tx1"/>
                          </a:solidFill>
                        </a:rPr>
                        <a:t>./melodies/</a:t>
                      </a:r>
                      <a:endParaRPr lang="zh-CN" altLang="en-US" b="0" dirty="0">
                        <a:solidFill>
                          <a:schemeClr val="tx1"/>
                        </a:solidFill>
                      </a:endParaRPr>
                    </a:p>
                  </a:txBody>
                  <a:tcPr/>
                </a:tc>
                <a:tc>
                  <a:txBody>
                    <a:bodyPr/>
                    <a:lstStyle/>
                    <a:p>
                      <a:r>
                        <a:rPr lang="zh-CN" altLang="en-US" b="0" dirty="0">
                          <a:solidFill>
                            <a:schemeClr val="tx1"/>
                          </a:solidFill>
                        </a:rPr>
                        <a:t>模型生成的音乐</a:t>
                      </a:r>
                      <a:r>
                        <a:rPr lang="zh-CN" altLang="en-US" b="0">
                          <a:solidFill>
                            <a:schemeClr val="tx1"/>
                          </a:solidFill>
                        </a:rPr>
                        <a:t>旋律实例。</a:t>
                      </a:r>
                      <a:endParaRPr lang="en-US" altLang="zh-CN" b="0" dirty="0">
                        <a:solidFill>
                          <a:schemeClr val="tx1"/>
                        </a:solidFill>
                      </a:endParaRPr>
                    </a:p>
                  </a:txBody>
                  <a:tcPr/>
                </a:tc>
                <a:extLst>
                  <a:ext uri="{0D108BD9-81ED-4DB2-BD59-A6C34878D82A}">
                    <a16:rowId xmlns:a16="http://schemas.microsoft.com/office/drawing/2014/main" val="4037006536"/>
                  </a:ext>
                </a:extLst>
              </a:tr>
            </a:tbl>
          </a:graphicData>
        </a:graphic>
      </p:graphicFrame>
    </p:spTree>
    <p:extLst>
      <p:ext uri="{BB962C8B-B14F-4D97-AF65-F5344CB8AC3E}">
        <p14:creationId xmlns:p14="http://schemas.microsoft.com/office/powerpoint/2010/main" val="8964288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TotalTime>
  <Words>1245</Words>
  <Application>Microsoft Office PowerPoint</Application>
  <PresentationFormat>宽屏</PresentationFormat>
  <Paragraphs>93</Paragraphs>
  <Slides>9</Slides>
  <Notes>0</Notes>
  <HiddenSlides>0</HiddenSlides>
  <MMClips>6</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楷体</vt:lpstr>
      <vt:lpstr>Arial</vt:lpstr>
      <vt:lpstr>Office 主题​​</vt:lpstr>
      <vt:lpstr>课程大作业：自选题目 Music Encoding and Melody Generation  </vt:lpstr>
      <vt:lpstr>模型说明：</vt:lpstr>
      <vt:lpstr>数据处理过程</vt:lpstr>
      <vt:lpstr>训练过程及训练方法（2）：</vt:lpstr>
      <vt:lpstr>训练过程及训练方法（3）：</vt:lpstr>
      <vt:lpstr>学习曲线：</vt:lpstr>
      <vt:lpstr>度量指标：</vt:lpstr>
      <vt:lpstr>PowerPoint 演示文稿</vt:lpstr>
      <vt:lpstr>文件提交说明：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课程大作业：自选题目 Music Encoding and Melody Generation  </dc:title>
  <dc:creator>奕同 金</dc:creator>
  <cp:lastModifiedBy>奕同 金</cp:lastModifiedBy>
  <cp:revision>13</cp:revision>
  <dcterms:created xsi:type="dcterms:W3CDTF">2022-06-25T09:15:10Z</dcterms:created>
  <dcterms:modified xsi:type="dcterms:W3CDTF">2022-06-26T10:12:21Z</dcterms:modified>
</cp:coreProperties>
</file>