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13" autoAdjust="0"/>
  </p:normalViewPr>
  <p:slideViewPr>
    <p:cSldViewPr snapToGrid="0">
      <p:cViewPr varScale="1">
        <p:scale>
          <a:sx n="92" d="100"/>
          <a:sy n="92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8D865-6FB8-4A1E-824F-C1FFF5BD01DA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088B-C0EA-420D-A433-9F8A510C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6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088B-C0EA-420D-A433-9F8A510CF4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2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90D5-771C-44DB-B995-B509BF3899A1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1CC8-5FB6-4C6D-BD71-CCFEF657F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4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AF93208-896B-3B83-0BEA-15F7BAC66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181" y="2131453"/>
            <a:ext cx="9144000" cy="4543023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平时作业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3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Street View House Number Recognition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Open Sans" panose="020B0604020202020204" pitchFamily="34" charset="0"/>
              </a:rPr>
              <a:t>金奕同</a:t>
            </a:r>
            <a:endParaRPr lang="en-US" altLang="zh-CN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Open Sans" panose="020B0604020202020204" pitchFamily="34" charset="0"/>
              </a:rPr>
              <a:t>学号：</a:t>
            </a:r>
            <a:r>
              <a:rPr lang="en-US" altLang="zh-CN" dirty="0">
                <a:solidFill>
                  <a:srgbClr val="000000"/>
                </a:solidFill>
                <a:latin typeface="Open Sans" panose="020B0604020202020204" pitchFamily="34" charset="0"/>
              </a:rPr>
              <a:t>2101990330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60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C113-23FD-AB72-953E-562D6E39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Open Sans" panose="020B0606030504020204" pitchFamily="34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）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网络相关信息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33E3-C5B9-5597-BE41-00FCE940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分析该任务为目标检测任务（</a:t>
            </a:r>
            <a:r>
              <a:rPr lang="en-US" altLang="zh-CN" sz="2000" dirty="0"/>
              <a:t>Object Detection</a:t>
            </a:r>
            <a:r>
              <a:rPr lang="zh-CN" altLang="en-US" sz="2000" dirty="0"/>
              <a:t>），我采用了以</a:t>
            </a:r>
            <a:r>
              <a:rPr lang="en-US" altLang="zh-CN" sz="2000" dirty="0"/>
              <a:t>YOLOv1</a:t>
            </a:r>
            <a:r>
              <a:rPr lang="zh-CN" altLang="en-US" sz="2000" dirty="0"/>
              <a:t>为参考的</a:t>
            </a:r>
            <a:r>
              <a:rPr lang="en-US" altLang="zh-CN" sz="2000" dirty="0"/>
              <a:t>One Stage</a:t>
            </a:r>
            <a:r>
              <a:rPr lang="zh-CN" altLang="en-US" sz="2000" dirty="0"/>
              <a:t>算法，在</a:t>
            </a:r>
            <a:r>
              <a:rPr lang="en-US" altLang="zh-CN" sz="2000" dirty="0"/>
              <a:t>YOLOv1</a:t>
            </a:r>
            <a:r>
              <a:rPr lang="zh-CN" altLang="en-US" sz="2000" dirty="0"/>
              <a:t>的基础上进行了修改。描述如下：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</a:t>
            </a:r>
            <a:r>
              <a:rPr lang="en-US" altLang="zh-CN" sz="2000" dirty="0"/>
              <a:t>SVHN</a:t>
            </a:r>
            <a:r>
              <a:rPr lang="zh-CN" altLang="en-US" sz="2000" dirty="0"/>
              <a:t>数据集</a:t>
            </a:r>
            <a:r>
              <a:rPr lang="en-US" altLang="zh-CN" sz="2000" dirty="0"/>
              <a:t>format1</a:t>
            </a:r>
            <a:r>
              <a:rPr lang="zh-CN" altLang="en-US" sz="2000" dirty="0"/>
              <a:t>中包含的图片较小，输入图片的尺寸从原始</a:t>
            </a:r>
            <a:r>
              <a:rPr lang="en-US" altLang="zh-CN" sz="2000" dirty="0"/>
              <a:t>YOLOv1</a:t>
            </a:r>
            <a:r>
              <a:rPr lang="zh-CN" altLang="en-US" sz="2000" dirty="0"/>
              <a:t>的（</a:t>
            </a:r>
            <a:r>
              <a:rPr lang="en-US" altLang="zh-CN" sz="2000" dirty="0"/>
              <a:t>448</a:t>
            </a:r>
            <a:r>
              <a:rPr lang="zh-CN" altLang="en-US" sz="2000" dirty="0"/>
              <a:t>，</a:t>
            </a:r>
            <a:r>
              <a:rPr lang="en-US" altLang="zh-CN" sz="2000" dirty="0"/>
              <a:t>448</a:t>
            </a:r>
            <a:r>
              <a:rPr lang="zh-CN" altLang="en-US" sz="2000" dirty="0"/>
              <a:t>）修改为（</a:t>
            </a:r>
            <a:r>
              <a:rPr lang="en-US" altLang="zh-CN" sz="2000" dirty="0"/>
              <a:t>224</a:t>
            </a:r>
            <a:r>
              <a:rPr lang="zh-CN" altLang="en-US" sz="2000" dirty="0"/>
              <a:t>，</a:t>
            </a:r>
            <a:r>
              <a:rPr lang="en-US" altLang="zh-CN" sz="2000" dirty="0"/>
              <a:t>224</a:t>
            </a:r>
            <a:r>
              <a:rPr lang="zh-CN" altLang="en-US" sz="2000" dirty="0"/>
              <a:t>）。由于最终输出的网格划分仍为（</a:t>
            </a:r>
            <a:r>
              <a:rPr lang="en-US" altLang="zh-CN" sz="2000" dirty="0"/>
              <a:t>7x7</a:t>
            </a:r>
            <a:r>
              <a:rPr lang="zh-CN" altLang="en-US" sz="2000" dirty="0"/>
              <a:t>），为匹配此输入输出大小，第一个</a:t>
            </a:r>
            <a:r>
              <a:rPr lang="en-US" altLang="zh-CN" sz="2000" dirty="0"/>
              <a:t>Conv</a:t>
            </a:r>
            <a:r>
              <a:rPr lang="zh-CN" altLang="en-US" sz="2000" dirty="0"/>
              <a:t>层的</a:t>
            </a:r>
            <a:r>
              <a:rPr lang="en-US" altLang="zh-CN" sz="2000" dirty="0"/>
              <a:t>stride</a:t>
            </a:r>
            <a:r>
              <a:rPr lang="zh-CN" altLang="en-US" sz="2000" dirty="0"/>
              <a:t>由</a:t>
            </a:r>
            <a:r>
              <a:rPr lang="en-US" altLang="zh-CN" sz="2000" dirty="0"/>
              <a:t>2</a:t>
            </a:r>
            <a:r>
              <a:rPr lang="zh-CN" altLang="en-US" sz="2000" dirty="0"/>
              <a:t>修改为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为避免过拟合，适度简化模型：</a:t>
            </a:r>
            <a:endParaRPr lang="en-US" altLang="zh-CN" sz="2000" dirty="0"/>
          </a:p>
          <a:p>
            <a:pPr lvl="2"/>
            <a:r>
              <a:rPr lang="zh-CN" altLang="en-US" dirty="0"/>
              <a:t>去除了原始</a:t>
            </a:r>
            <a:r>
              <a:rPr lang="en-US" altLang="zh-CN" dirty="0"/>
              <a:t>YOLOv1</a:t>
            </a:r>
            <a:r>
              <a:rPr lang="zh-CN" altLang="en-US" dirty="0"/>
              <a:t>模型中的两组（</a:t>
            </a:r>
            <a:r>
              <a:rPr lang="en-US" altLang="zh-CN" dirty="0"/>
              <a:t>1x1x256</a:t>
            </a:r>
            <a:r>
              <a:rPr lang="zh-CN" altLang="en-US" dirty="0"/>
              <a:t>，</a:t>
            </a:r>
            <a:r>
              <a:rPr lang="en-US" altLang="zh-CN" dirty="0"/>
              <a:t>3x3x512</a:t>
            </a:r>
            <a:r>
              <a:rPr lang="zh-CN" altLang="en-US" dirty="0"/>
              <a:t>）</a:t>
            </a:r>
            <a:r>
              <a:rPr lang="en-US" altLang="zh-CN" dirty="0"/>
              <a:t>Conv Chunk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去除了原始</a:t>
            </a:r>
            <a:r>
              <a:rPr lang="en-US" altLang="zh-CN" dirty="0"/>
              <a:t>YOLOv1</a:t>
            </a:r>
            <a:r>
              <a:rPr lang="zh-CN" altLang="en-US" dirty="0"/>
              <a:t>模型全连接层的前一层（</a:t>
            </a:r>
            <a:r>
              <a:rPr lang="en-US" altLang="zh-CN" dirty="0"/>
              <a:t>3x3x1024</a:t>
            </a:r>
            <a:r>
              <a:rPr lang="zh-CN" altLang="en-US" dirty="0"/>
              <a:t>）卷积层。</a:t>
            </a:r>
            <a:endParaRPr lang="en-US" altLang="zh-CN" dirty="0"/>
          </a:p>
          <a:p>
            <a:pPr lvl="2"/>
            <a:r>
              <a:rPr lang="zh-CN" altLang="en-US" dirty="0"/>
              <a:t>将最后全连接层的</a:t>
            </a:r>
            <a:r>
              <a:rPr lang="en-US" altLang="zh-CN" dirty="0"/>
              <a:t>node</a:t>
            </a:r>
            <a:r>
              <a:rPr lang="zh-CN" altLang="en-US" dirty="0"/>
              <a:t>数目由</a:t>
            </a:r>
            <a:r>
              <a:rPr lang="en-US" altLang="zh-CN" dirty="0"/>
              <a:t>4096</a:t>
            </a:r>
            <a:r>
              <a:rPr lang="zh-CN" altLang="en-US" dirty="0"/>
              <a:t>改为</a:t>
            </a:r>
            <a:r>
              <a:rPr lang="en-US" altLang="zh-CN" dirty="0"/>
              <a:t>496</a:t>
            </a:r>
            <a:r>
              <a:rPr lang="zh-CN" altLang="en-US" dirty="0"/>
              <a:t>，减少参数量。</a:t>
            </a:r>
            <a:endParaRPr lang="en-US" altLang="zh-CN" dirty="0"/>
          </a:p>
          <a:p>
            <a:pPr lvl="1"/>
            <a:r>
              <a:rPr lang="zh-CN" altLang="en-US" sz="2000" dirty="0"/>
              <a:t>在每个卷积层之后添加</a:t>
            </a:r>
            <a:r>
              <a:rPr lang="en-US" altLang="zh-CN" sz="2000" dirty="0"/>
              <a:t>Batch Normalization</a:t>
            </a:r>
            <a:r>
              <a:rPr lang="zh-CN" altLang="en-US" sz="2000" dirty="0"/>
              <a:t>，增加训练速度，避免梯度消失。</a:t>
            </a:r>
            <a:endParaRPr lang="en-US" altLang="zh-CN" sz="2000" dirty="0"/>
          </a:p>
          <a:p>
            <a:pPr lvl="1"/>
            <a:r>
              <a:rPr lang="zh-CN" altLang="en-US" sz="2000" dirty="0"/>
              <a:t>在全连接层后添加</a:t>
            </a:r>
            <a:r>
              <a:rPr lang="en-US" altLang="zh-CN" sz="2000" dirty="0" err="1"/>
              <a:t>DropOut</a:t>
            </a:r>
            <a:r>
              <a:rPr lang="zh-CN" altLang="en-US" sz="2000" dirty="0"/>
              <a:t>，避免过拟合。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87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0A8E790-2486-F7AE-3376-ECCA4CB42EEB}"/>
              </a:ext>
            </a:extLst>
          </p:cNvPr>
          <p:cNvCxnSpPr/>
          <p:nvPr/>
        </p:nvCxnSpPr>
        <p:spPr>
          <a:xfrm flipV="1">
            <a:off x="5950039" y="1378039"/>
            <a:ext cx="0" cy="517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73A87-D568-FAF8-569E-10E104AE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806"/>
            <a:ext cx="10515600" cy="5784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该网络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使用的特征提取主干网络类似于</a:t>
            </a: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DarkNet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，包含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19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Conv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层和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FC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层，将其称为</a:t>
            </a: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CourseworkNet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(CWN)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，其具体网络结构、及包含的超参数如下：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DFEA1-D153-279A-6941-19B6E894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1" y="1699274"/>
            <a:ext cx="5573132" cy="3960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D8C06-2712-9820-7C9E-85C01457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6940"/>
            <a:ext cx="6062279" cy="3805658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37EF288-8C94-BB39-7936-96947594DDD5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998797" y="4597664"/>
            <a:ext cx="875764" cy="300096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A0BD60C-6D0D-B8AF-782E-366A5E44A9CC}"/>
              </a:ext>
            </a:extLst>
          </p:cNvPr>
          <p:cNvCxnSpPr>
            <a:cxnSpLocks/>
          </p:cNvCxnSpPr>
          <p:nvPr/>
        </p:nvCxnSpPr>
        <p:spPr>
          <a:xfrm>
            <a:off x="5950039" y="1378039"/>
            <a:ext cx="31771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E9238A-97F4-23C0-890F-8B9357DBCF58}"/>
              </a:ext>
            </a:extLst>
          </p:cNvPr>
          <p:cNvCxnSpPr>
            <a:endCxn id="9" idx="0"/>
          </p:cNvCxnSpPr>
          <p:nvPr/>
        </p:nvCxnSpPr>
        <p:spPr>
          <a:xfrm>
            <a:off x="9127139" y="1378039"/>
            <a:ext cx="1" cy="3989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9E5D-9A4F-7FB3-4B5C-C636F82D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其他超参数信息：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B7E08E8-47BC-0D80-EAD8-5FE6CC6BF7DF}"/>
              </a:ext>
            </a:extLst>
          </p:cNvPr>
          <p:cNvSpPr txBox="1">
            <a:spLocks/>
          </p:cNvSpPr>
          <p:nvPr/>
        </p:nvSpPr>
        <p:spPr>
          <a:xfrm>
            <a:off x="962891" y="292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Loss Function</a:t>
            </a:r>
            <a:r>
              <a:rPr lang="zh-CN" altLang="en-US" sz="2000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53BF46-8D3F-FC4C-B1A2-41D0867E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0" y="1412903"/>
            <a:ext cx="9963662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F37FF8-47D0-A076-EFCE-2E7499D9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38" y="3208818"/>
            <a:ext cx="5531818" cy="364918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A7A381E-B65D-6F39-60E1-EF5D082048C0}"/>
              </a:ext>
            </a:extLst>
          </p:cNvPr>
          <p:cNvSpPr txBox="1">
            <a:spLocks/>
          </p:cNvSpPr>
          <p:nvPr/>
        </p:nvSpPr>
        <p:spPr>
          <a:xfrm>
            <a:off x="962891" y="1934713"/>
            <a:ext cx="10515600" cy="1518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卷积层：正态分布初始化，</a:t>
            </a:r>
            <a:r>
              <a:rPr lang="en-US" altLang="zh-CN" sz="2000" dirty="0"/>
              <a:t>mean=0</a:t>
            </a:r>
            <a:r>
              <a:rPr lang="zh-CN" altLang="en-US" sz="2000" dirty="0"/>
              <a:t>，</a:t>
            </a:r>
            <a:r>
              <a:rPr lang="en-US" altLang="zh-CN" sz="2000" dirty="0"/>
              <a:t>std=0.5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全连接层：</a:t>
            </a:r>
            <a:r>
              <a:rPr lang="en-US" altLang="zh-CN" sz="2000" dirty="0"/>
              <a:t> Xavier</a:t>
            </a:r>
            <a:r>
              <a:rPr lang="zh-CN" altLang="en-US" sz="2000" dirty="0"/>
              <a:t>正态分布初始化，</a:t>
            </a:r>
            <a:r>
              <a:rPr lang="en-US" altLang="zh-CN" sz="2000" dirty="0"/>
              <a:t>scaling factor=1.0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08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0DC87-4C3E-EC19-F0AC-E7D40634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455313"/>
            <a:ext cx="10909479" cy="47216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1800" dirty="0"/>
              <a:t>在使用</a:t>
            </a:r>
            <a:r>
              <a:rPr lang="en-US" altLang="zh-CN" sz="1800" dirty="0"/>
              <a:t>SVHN-format1</a:t>
            </a:r>
            <a:r>
              <a:rPr lang="zh-CN" altLang="en-US" sz="1800" dirty="0"/>
              <a:t>数据集训练模型，将整个</a:t>
            </a:r>
            <a:r>
              <a:rPr lang="en-US" altLang="zh-CN" sz="1800" dirty="0"/>
              <a:t>training set</a:t>
            </a:r>
            <a:r>
              <a:rPr lang="zh-CN" altLang="en-US" sz="1800" dirty="0"/>
              <a:t>以</a:t>
            </a:r>
            <a:r>
              <a:rPr lang="en-US" altLang="zh-CN" sz="1800" dirty="0"/>
              <a:t>9</a:t>
            </a:r>
            <a:r>
              <a:rPr lang="zh-CN" altLang="en-US" sz="1800" dirty="0"/>
              <a:t>：</a:t>
            </a:r>
            <a:r>
              <a:rPr lang="en-US" altLang="zh-CN" sz="1800" dirty="0"/>
              <a:t>1</a:t>
            </a:r>
            <a:r>
              <a:rPr lang="zh-CN" altLang="en-US" sz="1800" dirty="0"/>
              <a:t>的比例划分为</a:t>
            </a:r>
            <a:r>
              <a:rPr lang="en-US" altLang="zh-CN" sz="1800" dirty="0"/>
              <a:t>training set</a:t>
            </a:r>
            <a:r>
              <a:rPr lang="zh-CN" altLang="en-US" sz="1800" dirty="0"/>
              <a:t>和</a:t>
            </a:r>
            <a:r>
              <a:rPr lang="en-US" altLang="zh-CN" sz="1800" dirty="0"/>
              <a:t>validation set</a:t>
            </a:r>
            <a:r>
              <a:rPr lang="zh-CN" altLang="en-US" sz="1800" dirty="0"/>
              <a:t>。选用</a:t>
            </a:r>
            <a:r>
              <a:rPr lang="en-US" altLang="zh-CN" sz="1800" dirty="0"/>
              <a:t>minibatch</a:t>
            </a:r>
            <a:r>
              <a:rPr lang="zh-CN" altLang="en-US" sz="1800" dirty="0"/>
              <a:t>的方法进行训练，将整个</a:t>
            </a:r>
            <a:r>
              <a:rPr lang="en-US" altLang="zh-CN" sz="1800" dirty="0"/>
              <a:t>training set</a:t>
            </a:r>
            <a:r>
              <a:rPr lang="zh-CN" altLang="en-US" sz="1800" dirty="0"/>
              <a:t>乱序后，以</a:t>
            </a:r>
            <a:r>
              <a:rPr lang="en-US" altLang="zh-CN" sz="1800" dirty="0"/>
              <a:t>minibatch</a:t>
            </a:r>
            <a:r>
              <a:rPr lang="zh-CN" altLang="en-US" sz="1800" dirty="0"/>
              <a:t>为单位向模型投喂数据，再反向传播更新参数，</a:t>
            </a:r>
            <a:r>
              <a:rPr lang="en-US" altLang="zh-CN" sz="1800" dirty="0"/>
              <a:t>batch size</a:t>
            </a:r>
            <a:r>
              <a:rPr lang="zh-CN" altLang="en-US" sz="1800" dirty="0"/>
              <a:t>设定为</a:t>
            </a:r>
            <a:r>
              <a:rPr lang="en-US" altLang="zh-CN" sz="1800" dirty="0"/>
              <a:t>16</a:t>
            </a:r>
            <a:r>
              <a:rPr lang="zh-CN" altLang="en-US" sz="1800" dirty="0"/>
              <a:t>。采用了反向传播算法。采用</a:t>
            </a:r>
            <a:r>
              <a:rPr lang="en-US" altLang="zh-CN" sz="1800" dirty="0"/>
              <a:t>Adam</a:t>
            </a:r>
            <a:r>
              <a:rPr lang="zh-CN" altLang="en-US" sz="1800" dirty="0"/>
              <a:t>学习率优化算法更新学习率。在初始化参数时，对于卷积层，使用正态分布初始化，对于全连接层，使用</a:t>
            </a:r>
            <a:r>
              <a:rPr lang="en-US" altLang="zh-CN" sz="1800" dirty="0"/>
              <a:t>Xavier</a:t>
            </a:r>
            <a:r>
              <a:rPr lang="zh-CN" altLang="en-US" sz="1800" dirty="0"/>
              <a:t>正态分布初始化。在</a:t>
            </a:r>
            <a:r>
              <a:rPr lang="en-US" altLang="zh-CN" sz="1800" dirty="0"/>
              <a:t>training set</a:t>
            </a:r>
            <a:r>
              <a:rPr lang="zh-CN" altLang="en-US" sz="1800" dirty="0"/>
              <a:t>上运用了针对像素的数据增强方法，包括随机改变亮度、饱和度、转变为灰度图，扩大了训练数据集、使模型具有更好的泛化能力。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每次特征提取后得到的结果，在筛选预测的</a:t>
            </a:r>
            <a:r>
              <a:rPr lang="en-US" altLang="zh-CN" sz="1800" dirty="0"/>
              <a:t>bounding boxes</a:t>
            </a:r>
            <a:r>
              <a:rPr lang="zh-CN" altLang="en-US" sz="1800" dirty="0"/>
              <a:t>的过程中，选取</a:t>
            </a:r>
            <a:r>
              <a:rPr lang="en-US" altLang="zh-CN" sz="1800" dirty="0"/>
              <a:t>probability threshold</a:t>
            </a:r>
            <a:r>
              <a:rPr lang="zh-CN" altLang="en-US" sz="1800" dirty="0"/>
              <a:t>为</a:t>
            </a:r>
            <a:r>
              <a:rPr lang="en-US" altLang="zh-CN" sz="1800" dirty="0"/>
              <a:t>0.4</a:t>
            </a:r>
            <a:r>
              <a:rPr lang="zh-CN" altLang="en-US" sz="1800" dirty="0"/>
              <a:t>，在</a:t>
            </a:r>
            <a:r>
              <a:rPr lang="en-US" altLang="zh-CN" sz="1800" dirty="0"/>
              <a:t>Non-Maximum Suppression</a:t>
            </a:r>
            <a:r>
              <a:rPr lang="zh-CN" altLang="en-US" sz="1800" dirty="0"/>
              <a:t>算法中，选取</a:t>
            </a:r>
            <a:r>
              <a:rPr lang="en-US" altLang="zh-CN" sz="1800" dirty="0" err="1"/>
              <a:t>IoU</a:t>
            </a:r>
            <a:r>
              <a:rPr lang="en-US" altLang="zh-CN" sz="1800" dirty="0"/>
              <a:t> threshold</a:t>
            </a:r>
            <a:r>
              <a:rPr lang="zh-CN" altLang="en-US" sz="1800" dirty="0"/>
              <a:t>为</a:t>
            </a:r>
            <a:r>
              <a:rPr lang="en-US" altLang="zh-CN" sz="1800" dirty="0"/>
              <a:t>0.5</a:t>
            </a:r>
            <a:r>
              <a:rPr lang="zh-CN" altLang="en-US" sz="1800" dirty="0"/>
              <a:t>，对最终预测结果的进行保留，参与计算</a:t>
            </a:r>
            <a:r>
              <a:rPr lang="en-US" altLang="zh-CN" sz="1800" dirty="0"/>
              <a:t>Loss</a:t>
            </a:r>
            <a:r>
              <a:rPr lang="zh-CN" altLang="en-US" sz="1800" dirty="0"/>
              <a:t>。</a:t>
            </a:r>
            <a:r>
              <a:rPr lang="en-US" altLang="zh-CN" sz="1800" dirty="0"/>
              <a:t>Loss function</a:t>
            </a:r>
            <a:r>
              <a:rPr lang="zh-CN" altLang="en-US" sz="1800" dirty="0"/>
              <a:t>包含三个部分，分别为预测的</a:t>
            </a:r>
            <a:r>
              <a:rPr lang="en-US" altLang="zh-CN" sz="1800" dirty="0"/>
              <a:t>bounding boxes</a:t>
            </a:r>
            <a:r>
              <a:rPr lang="zh-CN" altLang="en-US" sz="1800" dirty="0"/>
              <a:t>坐标的</a:t>
            </a:r>
            <a:r>
              <a:rPr lang="en-US" altLang="zh-CN" sz="1800" dirty="0"/>
              <a:t>loss</a:t>
            </a:r>
            <a:r>
              <a:rPr lang="zh-CN" altLang="en-US" sz="1800" dirty="0"/>
              <a:t>、每个网格有无门牌号的置信度的</a:t>
            </a:r>
            <a:r>
              <a:rPr lang="en-US" altLang="zh-CN" sz="1800" dirty="0"/>
              <a:t>loss</a:t>
            </a:r>
            <a:r>
              <a:rPr lang="zh-CN" altLang="en-US" sz="1800" dirty="0"/>
              <a:t>和识别出的数字类别的</a:t>
            </a:r>
            <a:r>
              <a:rPr lang="en-US" altLang="zh-CN" sz="1800" dirty="0"/>
              <a:t>loss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另外，在网络中每个卷积层之后进行了</a:t>
            </a:r>
            <a:r>
              <a:rPr lang="en-US" altLang="zh-CN" sz="1800" dirty="0"/>
              <a:t>Batch Normalization</a:t>
            </a:r>
            <a:r>
              <a:rPr lang="zh-CN" altLang="en-US" sz="1800" dirty="0"/>
              <a:t>，以达到加速训练过程、避免梯度消失的作用。在全连接层之后添加了</a:t>
            </a:r>
            <a:r>
              <a:rPr lang="en-US" altLang="zh-CN" sz="1800" dirty="0" err="1"/>
              <a:t>DropOut</a:t>
            </a:r>
            <a:r>
              <a:rPr lang="zh-CN" altLang="en-US" sz="1800" dirty="0"/>
              <a:t>方法，以有效避免过拟合。也采用了</a:t>
            </a:r>
            <a:r>
              <a:rPr lang="en-US" altLang="zh-CN" sz="1800" dirty="0"/>
              <a:t>early-stopping</a:t>
            </a:r>
            <a:r>
              <a:rPr lang="zh-CN" altLang="en-US" sz="1800" dirty="0"/>
              <a:t>方法，保存了过拟合问题严重出现前的参数，来评估在</a:t>
            </a:r>
            <a:r>
              <a:rPr lang="en-US" altLang="zh-CN" sz="1800" dirty="0"/>
              <a:t>test set</a:t>
            </a:r>
            <a:r>
              <a:rPr lang="zh-CN" altLang="en-US" sz="1800" dirty="0"/>
              <a:t>上的表现。在超参数的选取上，使用了小范围网格搜索的方法，选取较优的超参数。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D0267D-DDD7-AF58-4CBC-5897DDE0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r>
              <a:rPr lang="zh-CN" alt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）网络训练方法和优化方法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66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8EB688-EB63-7794-DBFC-EA6ACB9EF4D7}"/>
              </a:ext>
            </a:extLst>
          </p:cNvPr>
          <p:cNvSpPr txBox="1">
            <a:spLocks/>
          </p:cNvSpPr>
          <p:nvPr/>
        </p:nvSpPr>
        <p:spPr>
          <a:xfrm>
            <a:off x="838200" y="184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Open Sans" panose="020B0606030504020204" pitchFamily="34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）训练曲线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EA60CE-DE5E-F55C-8376-91A88E11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29" y="0"/>
            <a:ext cx="5735197" cy="64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CF873-CA11-DE72-6737-6CE067F2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55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200" dirty="0"/>
              <a:t>采用两种</a:t>
            </a:r>
            <a:r>
              <a:rPr lang="en-US" altLang="zh-CN" sz="4200" dirty="0"/>
              <a:t>metrics</a:t>
            </a:r>
            <a:r>
              <a:rPr lang="zh-CN" altLang="en-US" sz="4200" dirty="0"/>
              <a:t>来评估训练后的模型的表现，分别为</a:t>
            </a:r>
            <a:r>
              <a:rPr lang="en-US" altLang="zh-CN" sz="4200" dirty="0" err="1"/>
              <a:t>mAP</a:t>
            </a:r>
            <a:r>
              <a:rPr lang="zh-CN" altLang="en-US" sz="4200" dirty="0"/>
              <a:t>，</a:t>
            </a:r>
            <a:r>
              <a:rPr lang="en-US" altLang="zh-CN" sz="4200" dirty="0"/>
              <a:t>Accuracy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4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err="1"/>
              <a:t>mAP</a:t>
            </a:r>
            <a:r>
              <a:rPr lang="zh-CN" altLang="en-US" sz="4200" dirty="0"/>
              <a:t>：</a:t>
            </a:r>
            <a:endParaRPr lang="en-US" altLang="zh-CN" sz="4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4200" dirty="0" err="1"/>
              <a:t>mAP</a:t>
            </a:r>
            <a:r>
              <a:rPr lang="zh-CN" altLang="en-US" sz="4200" dirty="0"/>
              <a:t>为目标检测任务中常用的评价标准，设定</a:t>
            </a:r>
            <a:r>
              <a:rPr lang="en-US" altLang="zh-CN" sz="4200" dirty="0" err="1"/>
              <a:t>IoU</a:t>
            </a:r>
            <a:r>
              <a:rPr lang="en-US" altLang="zh-CN" sz="4200" dirty="0"/>
              <a:t> threshold</a:t>
            </a:r>
            <a:r>
              <a:rPr lang="zh-CN" altLang="en-US" sz="4200" dirty="0"/>
              <a:t>为</a:t>
            </a:r>
            <a:r>
              <a:rPr lang="en-US" altLang="zh-CN" sz="4200" dirty="0"/>
              <a:t>0.5</a:t>
            </a:r>
            <a:r>
              <a:rPr lang="zh-CN" altLang="en-US" sz="4200" dirty="0"/>
              <a:t>（常见标准）。</a:t>
            </a:r>
            <a:endParaRPr lang="en-US" altLang="zh-CN" sz="4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200" dirty="0"/>
              <a:t>我的模型在</a:t>
            </a:r>
            <a:r>
              <a:rPr lang="en-US" altLang="zh-CN" sz="4200" dirty="0"/>
              <a:t>test set</a:t>
            </a:r>
            <a:r>
              <a:rPr lang="zh-CN" altLang="en-US" sz="4200" dirty="0"/>
              <a:t>上进行评估得到 </a:t>
            </a:r>
            <a:r>
              <a:rPr lang="en-US" altLang="zh-CN" sz="4200" dirty="0">
                <a:solidFill>
                  <a:srgbClr val="FF0000"/>
                </a:solidFill>
              </a:rPr>
              <a:t>mAP@0.5 = 0.5510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4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/>
              <a:t>Accuracy: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200" dirty="0"/>
              <a:t>针对</a:t>
            </a:r>
            <a:r>
              <a:rPr lang="en-US" altLang="zh-CN" sz="4200" dirty="0"/>
              <a:t>SVHN</a:t>
            </a:r>
            <a:r>
              <a:rPr lang="zh-CN" altLang="en-US" sz="4200" dirty="0"/>
              <a:t>数据集，识别街景门牌号任务。设定了符合实际意义的</a:t>
            </a:r>
            <a:r>
              <a:rPr lang="en-US" altLang="zh-CN" sz="4200" dirty="0"/>
              <a:t>Accuracy</a:t>
            </a:r>
            <a:r>
              <a:rPr lang="zh-CN" altLang="en-US" sz="4200" dirty="0"/>
              <a:t>。即模型在预测每张图片时，需准确定位图片中</a:t>
            </a:r>
            <a:r>
              <a:rPr lang="zh-CN" altLang="en-US" sz="4200" b="1" dirty="0"/>
              <a:t>每个数字</a:t>
            </a:r>
            <a:r>
              <a:rPr lang="zh-CN" altLang="en-US" sz="4200" dirty="0"/>
              <a:t>的位置（与真实</a:t>
            </a:r>
            <a:r>
              <a:rPr lang="en-US" altLang="zh-CN" sz="4200" dirty="0"/>
              <a:t>bounding box</a:t>
            </a:r>
            <a:r>
              <a:rPr lang="zh-CN" altLang="en-US" sz="4200" dirty="0"/>
              <a:t>的</a:t>
            </a:r>
            <a:r>
              <a:rPr lang="en-US" altLang="zh-CN" sz="4200" dirty="0" err="1"/>
              <a:t>IoU</a:t>
            </a:r>
            <a:r>
              <a:rPr lang="zh-CN" altLang="en-US" sz="4200" dirty="0"/>
              <a:t>大于</a:t>
            </a:r>
            <a:r>
              <a:rPr lang="en-US" altLang="zh-CN" sz="4200" dirty="0"/>
              <a:t>0.5</a:t>
            </a:r>
            <a:r>
              <a:rPr lang="zh-CN" altLang="en-US" sz="4200" dirty="0"/>
              <a:t>时），且不可多预测或漏预测，且需针对每个预测的</a:t>
            </a:r>
            <a:r>
              <a:rPr lang="en-US" altLang="zh-CN" sz="4200" dirty="0"/>
              <a:t>bounding box</a:t>
            </a:r>
            <a:r>
              <a:rPr lang="zh-CN" altLang="en-US" sz="4200" dirty="0"/>
              <a:t>给出准确的数字预测，才判定该张图片预测正确。</a:t>
            </a:r>
            <a:r>
              <a:rPr lang="en-US" altLang="zh-CN" sz="4200" dirty="0"/>
              <a:t>Accuracy = </a:t>
            </a:r>
            <a:r>
              <a:rPr lang="zh-CN" altLang="en-US" sz="4200" dirty="0"/>
              <a:t>预测正确的图片数</a:t>
            </a:r>
            <a:r>
              <a:rPr lang="en-US" altLang="zh-CN" sz="4200" dirty="0"/>
              <a:t> / </a:t>
            </a:r>
            <a:r>
              <a:rPr lang="zh-CN" altLang="en-US" sz="4200" dirty="0"/>
              <a:t>总预测图片数。</a:t>
            </a:r>
            <a:endParaRPr lang="en-US" altLang="zh-CN" sz="4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200" dirty="0"/>
              <a:t>我的模型在</a:t>
            </a:r>
            <a:r>
              <a:rPr lang="en-US" altLang="zh-CN" sz="4200" dirty="0"/>
              <a:t>test set</a:t>
            </a:r>
            <a:r>
              <a:rPr lang="zh-CN" altLang="en-US" sz="4200" dirty="0"/>
              <a:t>上进行评估得到 </a:t>
            </a:r>
            <a:r>
              <a:rPr lang="en-US" altLang="zh-CN" sz="4200" dirty="0">
                <a:solidFill>
                  <a:srgbClr val="FF0000"/>
                </a:solidFill>
              </a:rPr>
              <a:t>Accuracy = 62.40%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A6FDE9-1E40-BEBD-FA00-C001B87064B9}"/>
              </a:ext>
            </a:extLst>
          </p:cNvPr>
          <p:cNvSpPr txBox="1">
            <a:spLocks/>
          </p:cNvSpPr>
          <p:nvPr/>
        </p:nvSpPr>
        <p:spPr>
          <a:xfrm>
            <a:off x="838200" y="184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Open Sans" panose="020B0606030504020204" pitchFamily="34" charset="0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）识别准确率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76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6F8813-E254-4277-DBE6-974D5B1BDEB1}"/>
              </a:ext>
            </a:extLst>
          </p:cNvPr>
          <p:cNvSpPr txBox="1">
            <a:spLocks/>
          </p:cNvSpPr>
          <p:nvPr/>
        </p:nvSpPr>
        <p:spPr>
          <a:xfrm>
            <a:off x="838200" y="184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Open Sans" panose="020B0606030504020204" pitchFamily="34" charset="0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）预测结果展示</a:t>
            </a: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：</a:t>
            </a:r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1298CA47-160A-D15E-CD9D-D30FF4C7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6" t="25961" r="9848" b="24210"/>
          <a:stretch/>
        </p:blipFill>
        <p:spPr>
          <a:xfrm>
            <a:off x="838200" y="1268510"/>
            <a:ext cx="2168238" cy="103851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FFC42C-C54B-D249-4256-D88FB9E94D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1" t="30805" r="9375" b="29422"/>
          <a:stretch/>
        </p:blipFill>
        <p:spPr>
          <a:xfrm>
            <a:off x="4522717" y="2302120"/>
            <a:ext cx="2766759" cy="1055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1DFBB9-DD71-FC53-7157-F2C7341503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26515" r="9792" b="25462"/>
          <a:stretch/>
        </p:blipFill>
        <p:spPr>
          <a:xfrm>
            <a:off x="7339124" y="3506974"/>
            <a:ext cx="2366412" cy="1090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C8C4F2-B8B8-015E-18F6-A1272EB0D3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t="31687" r="9685" b="31224"/>
          <a:stretch/>
        </p:blipFill>
        <p:spPr>
          <a:xfrm>
            <a:off x="838200" y="4640512"/>
            <a:ext cx="3177262" cy="11304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F2D5EE-EE4E-74E9-423E-D781118714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32182" r="10134" b="30246"/>
          <a:stretch/>
        </p:blipFill>
        <p:spPr>
          <a:xfrm>
            <a:off x="794457" y="3502948"/>
            <a:ext cx="3016492" cy="10982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E4AEB8-4730-460D-3583-A0ECD3F9CC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30569" r="9281" b="28545"/>
          <a:stretch/>
        </p:blipFill>
        <p:spPr>
          <a:xfrm>
            <a:off x="3028163" y="1280778"/>
            <a:ext cx="2639814" cy="102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523B3F-E0B9-79B1-BA42-28CA0CC7EFE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t="28693" r="9454" b="26800"/>
          <a:stretch/>
        </p:blipFill>
        <p:spPr>
          <a:xfrm>
            <a:off x="7294418" y="2302121"/>
            <a:ext cx="2706191" cy="1142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2AE340-0286-1B16-A82A-DD1AD46048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23354" r="9647" b="22669"/>
          <a:stretch/>
        </p:blipFill>
        <p:spPr>
          <a:xfrm>
            <a:off x="7864133" y="1224295"/>
            <a:ext cx="1995299" cy="10331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8B6F87-C7C2-497B-E820-F03DA05E484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t="28004" r="9506" b="27490"/>
          <a:stretch/>
        </p:blipFill>
        <p:spPr>
          <a:xfrm>
            <a:off x="7043202" y="4643886"/>
            <a:ext cx="2639815" cy="11270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26D6427-547A-10E3-2C1B-605424B1254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6" t="32296" r="9162" b="31403"/>
          <a:stretch/>
        </p:blipFill>
        <p:spPr>
          <a:xfrm>
            <a:off x="3865940" y="3463589"/>
            <a:ext cx="3418193" cy="11769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0A9A96-D18F-2706-5567-22F43511817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0" t="24161" r="9298" b="23599"/>
          <a:stretch/>
        </p:blipFill>
        <p:spPr>
          <a:xfrm>
            <a:off x="5701817" y="1202758"/>
            <a:ext cx="2128476" cy="10546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EB6C46-561C-7FA7-CD49-B84BA10E870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37653" r="9043" b="36153"/>
          <a:stretch/>
        </p:blipFill>
        <p:spPr>
          <a:xfrm>
            <a:off x="838200" y="2412901"/>
            <a:ext cx="3684517" cy="9154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9A32EA-CFFD-EBA8-3E0C-9FF99A20C2E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t="28021" r="9116" b="26682"/>
          <a:stretch/>
        </p:blipFill>
        <p:spPr>
          <a:xfrm>
            <a:off x="4140052" y="4640512"/>
            <a:ext cx="2780294" cy="11945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F02418B-D7EA-04EF-AB87-11C03636D791}"/>
              </a:ext>
            </a:extLst>
          </p:cNvPr>
          <p:cNvSpPr txBox="1"/>
          <p:nvPr/>
        </p:nvSpPr>
        <p:spPr>
          <a:xfrm>
            <a:off x="10367625" y="4931732"/>
            <a:ext cx="4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B51590-BBBA-9170-D94B-C3347F5645D9}"/>
              </a:ext>
            </a:extLst>
          </p:cNvPr>
          <p:cNvSpPr txBox="1"/>
          <p:nvPr/>
        </p:nvSpPr>
        <p:spPr>
          <a:xfrm>
            <a:off x="10367625" y="1556936"/>
            <a:ext cx="47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✔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1BD612-E93D-8363-B8CC-7594CEA92674}"/>
              </a:ext>
            </a:extLst>
          </p:cNvPr>
          <p:cNvSpPr txBox="1"/>
          <p:nvPr/>
        </p:nvSpPr>
        <p:spPr>
          <a:xfrm>
            <a:off x="10367625" y="2829918"/>
            <a:ext cx="47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6D6C7D-8ECC-5080-F3E1-A02FAE04BFF1}"/>
              </a:ext>
            </a:extLst>
          </p:cNvPr>
          <p:cNvSpPr txBox="1"/>
          <p:nvPr/>
        </p:nvSpPr>
        <p:spPr>
          <a:xfrm>
            <a:off x="10367625" y="3821216"/>
            <a:ext cx="47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5479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210A1CF-F545-50BA-10B9-3AD045D86EF6}"/>
              </a:ext>
            </a:extLst>
          </p:cNvPr>
          <p:cNvSpPr txBox="1">
            <a:spLocks/>
          </p:cNvSpPr>
          <p:nvPr/>
        </p:nvSpPr>
        <p:spPr>
          <a:xfrm>
            <a:off x="838200" y="184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Open Sans" panose="020B0606030504020204" pitchFamily="34" charset="0"/>
              </a:rPr>
              <a:t>6</a:t>
            </a:r>
            <a:r>
              <a:rPr lang="zh-CN" altLang="en-US" sz="3200" dirty="0">
                <a:solidFill>
                  <a:srgbClr val="000000"/>
                </a:solidFill>
                <a:latin typeface="Open Sans" panose="020B0606030504020204" pitchFamily="34" charset="0"/>
              </a:rPr>
              <a:t>）简要文件说明</a:t>
            </a:r>
            <a:endParaRPr lang="zh-CN" altLang="en-US" dirty="0"/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102CFA04-D952-A12B-BCC4-08F88809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510383"/>
            <a:ext cx="10515600" cy="5162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“</a:t>
            </a:r>
            <a:r>
              <a:rPr lang="en-US" altLang="zh-CN" sz="1800" dirty="0" err="1"/>
              <a:t>data_SVHN</a:t>
            </a:r>
            <a:r>
              <a:rPr lang="en-US" altLang="zh-CN" sz="1800" dirty="0"/>
              <a:t>/”</a:t>
            </a:r>
            <a:r>
              <a:rPr lang="zh-CN" altLang="en-US" sz="1800" dirty="0"/>
              <a:t>目录下包含了数据集文件及数据集预处理相关的文件。运行</a:t>
            </a:r>
            <a:r>
              <a:rPr lang="en-US" altLang="zh-CN" sz="1800" dirty="0"/>
              <a:t>”preprocess.py”</a:t>
            </a:r>
            <a:r>
              <a:rPr lang="zh-CN" altLang="en-US" sz="1800" dirty="0"/>
              <a:t>集成了数据预处理</a:t>
            </a:r>
            <a:r>
              <a:rPr lang="en-US" altLang="zh-CN" sz="1800" dirty="0"/>
              <a:t>pipeline</a:t>
            </a:r>
            <a:r>
              <a:rPr lang="zh-CN" altLang="en-US" sz="1800" dirty="0"/>
              <a:t>，运行该文件即可完成一系列数据预处理，包括：读取</a:t>
            </a:r>
            <a:r>
              <a:rPr lang="en-US" altLang="zh-CN" sz="1800" dirty="0"/>
              <a:t>.mat</a:t>
            </a:r>
            <a:r>
              <a:rPr lang="zh-CN" altLang="en-US" sz="1800" dirty="0"/>
              <a:t>文件，生成记录</a:t>
            </a:r>
            <a:r>
              <a:rPr lang="en-US" altLang="zh-CN" sz="1800" dirty="0"/>
              <a:t>label</a:t>
            </a:r>
            <a:r>
              <a:rPr lang="zh-CN" altLang="en-US" sz="1800" dirty="0"/>
              <a:t>的</a:t>
            </a:r>
            <a:r>
              <a:rPr lang="en-US" altLang="zh-CN" sz="1800" dirty="0"/>
              <a:t>txt</a:t>
            </a:r>
            <a:r>
              <a:rPr lang="zh-CN" altLang="en-US" sz="1800" dirty="0"/>
              <a:t>文件，</a:t>
            </a:r>
            <a:r>
              <a:rPr lang="en-US" altLang="zh-CN" sz="1800" dirty="0"/>
              <a:t>label</a:t>
            </a:r>
            <a:r>
              <a:rPr lang="zh-CN" altLang="en-US" sz="1800" dirty="0"/>
              <a:t>格式的转换，分割验证集等。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运行“</a:t>
            </a:r>
            <a:r>
              <a:rPr lang="en-US" altLang="zh-CN" sz="1800" dirty="0"/>
              <a:t>train.py”</a:t>
            </a:r>
            <a:r>
              <a:rPr lang="zh-CN" altLang="en-US" sz="1800" dirty="0"/>
              <a:t>文件即可对模型进行训练，得到的参数保存在“</a:t>
            </a:r>
            <a:r>
              <a:rPr lang="en-US" altLang="zh-CN" sz="1800" dirty="0"/>
              <a:t>weights/”</a:t>
            </a:r>
            <a:r>
              <a:rPr lang="zh-CN" altLang="en-US" sz="1800" dirty="0"/>
              <a:t>目录下。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运行“</a:t>
            </a:r>
            <a:r>
              <a:rPr lang="en-US" altLang="zh-CN" sz="1800" dirty="0"/>
              <a:t>evaluate.py</a:t>
            </a:r>
            <a:r>
              <a:rPr lang="zh-CN" altLang="en-US" sz="1800" dirty="0"/>
              <a:t>”文件即可加载已训练好的模型，在</a:t>
            </a:r>
            <a:r>
              <a:rPr lang="en-US" altLang="zh-CN" sz="1800" dirty="0"/>
              <a:t>test set</a:t>
            </a:r>
            <a:r>
              <a:rPr lang="zh-CN" altLang="en-US" sz="1800" dirty="0"/>
              <a:t>上对模型进行评估。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用于展示对一张或多张图片进行预测的</a:t>
            </a:r>
            <a:r>
              <a:rPr lang="en-US" altLang="zh-CN" sz="1800" dirty="0"/>
              <a:t>demo</a:t>
            </a:r>
            <a:r>
              <a:rPr lang="zh-CN" altLang="en-US" sz="1800" dirty="0"/>
              <a:t>，将待预测图片放入“</a:t>
            </a:r>
            <a:r>
              <a:rPr lang="en-US" altLang="zh-CN" sz="1800" dirty="0" err="1"/>
              <a:t>predict_examples</a:t>
            </a:r>
            <a:r>
              <a:rPr lang="en-US" altLang="zh-CN" sz="1800" dirty="0"/>
              <a:t>/</a:t>
            </a:r>
            <a:r>
              <a:rPr lang="zh-CN" altLang="en-US" sz="1800" dirty="0"/>
              <a:t>”目录下，运行“</a:t>
            </a:r>
            <a:r>
              <a:rPr lang="en-US" altLang="zh-CN" sz="1800" dirty="0"/>
              <a:t>make_predictions.py</a:t>
            </a:r>
            <a:r>
              <a:rPr lang="zh-CN" altLang="en-US" sz="1800" dirty="0"/>
              <a:t>”文件即可。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模型结构存于“</a:t>
            </a:r>
            <a:r>
              <a:rPr lang="en-US" altLang="zh-CN" sz="1800" dirty="0"/>
              <a:t>model.py</a:t>
            </a:r>
            <a:r>
              <a:rPr lang="zh-CN" altLang="en-US" sz="1800" dirty="0"/>
              <a:t>”</a:t>
            </a:r>
            <a:r>
              <a:rPr lang="en-US" altLang="zh-CN" sz="1800" dirty="0"/>
              <a:t>,</a:t>
            </a:r>
            <a:r>
              <a:rPr lang="zh-CN" altLang="en-US" sz="1800" dirty="0"/>
              <a:t>若需对模型结构进行配置，修改其中的</a:t>
            </a:r>
            <a:r>
              <a:rPr lang="en-US" altLang="zh-CN" sz="1800" dirty="0" err="1"/>
              <a:t>architecture_config</a:t>
            </a:r>
            <a:r>
              <a:rPr lang="zh-CN" altLang="en-US" sz="1800" dirty="0"/>
              <a:t>即可。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为便于作业上传和下载，未将</a:t>
            </a:r>
            <a:r>
              <a:rPr lang="en-US" altLang="zh-CN" sz="1800" dirty="0">
                <a:solidFill>
                  <a:srgbClr val="FF0000"/>
                </a:solidFill>
              </a:rPr>
              <a:t>SVHN</a:t>
            </a:r>
            <a:r>
              <a:rPr lang="zh-CN" altLang="en-US" sz="1800" dirty="0">
                <a:solidFill>
                  <a:srgbClr val="FF0000"/>
                </a:solidFill>
              </a:rPr>
              <a:t>数据集和训练后的参数添加至上传文件中。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若需测试代码，需将训练集</a:t>
            </a:r>
            <a:r>
              <a:rPr lang="en-US" altLang="zh-CN" sz="1800" dirty="0">
                <a:solidFill>
                  <a:srgbClr val="FF0000"/>
                </a:solidFill>
              </a:rPr>
              <a:t>(train/)</a:t>
            </a:r>
            <a:r>
              <a:rPr lang="zh-CN" altLang="en-US" sz="1800" dirty="0">
                <a:solidFill>
                  <a:srgbClr val="FF0000"/>
                </a:solidFill>
              </a:rPr>
              <a:t>和测试集</a:t>
            </a:r>
            <a:r>
              <a:rPr lang="en-US" altLang="zh-CN" sz="1800" dirty="0">
                <a:solidFill>
                  <a:srgbClr val="FF0000"/>
                </a:solidFill>
              </a:rPr>
              <a:t>(test/)</a:t>
            </a:r>
            <a:r>
              <a:rPr lang="zh-CN" altLang="en-US" sz="1800" dirty="0">
                <a:solidFill>
                  <a:srgbClr val="FF0000"/>
                </a:solidFill>
              </a:rPr>
              <a:t>放在”</a:t>
            </a:r>
            <a:r>
              <a:rPr lang="en-US" altLang="zh-CN" sz="1800" dirty="0" err="1">
                <a:solidFill>
                  <a:srgbClr val="FF0000"/>
                </a:solidFill>
              </a:rPr>
              <a:t>data_SVHN</a:t>
            </a:r>
            <a:r>
              <a:rPr lang="en-US" altLang="zh-CN" sz="1800" dirty="0">
                <a:solidFill>
                  <a:srgbClr val="FF0000"/>
                </a:solidFill>
              </a:rPr>
              <a:t>/dataset/”</a:t>
            </a:r>
            <a:r>
              <a:rPr lang="zh-CN" altLang="en-US" sz="1800" dirty="0">
                <a:solidFill>
                  <a:srgbClr val="FF0000"/>
                </a:solidFill>
              </a:rPr>
              <a:t>目录下，且需从 </a:t>
            </a:r>
            <a:r>
              <a:rPr lang="en-US" altLang="zh-CN" sz="1800" dirty="0">
                <a:solidFill>
                  <a:srgbClr val="FF0000"/>
                </a:solidFill>
              </a:rPr>
              <a:t>https://drive.google.com/file/d/1M7X0i-yfbHkN1fr12V0cXz6-FGViqOOp/view?usp=sharing</a:t>
            </a:r>
            <a:r>
              <a:rPr lang="zh-CN" altLang="en-US" sz="1800" dirty="0">
                <a:solidFill>
                  <a:srgbClr val="FF0000"/>
                </a:solidFill>
              </a:rPr>
              <a:t>下载训练参数，放入”</a:t>
            </a:r>
            <a:r>
              <a:rPr lang="en-US" altLang="zh-CN" sz="1800" dirty="0">
                <a:solidFill>
                  <a:srgbClr val="FF0000"/>
                </a:solidFill>
              </a:rPr>
              <a:t>weights/“</a:t>
            </a:r>
            <a:r>
              <a:rPr lang="zh-CN" altLang="en-US" sz="1800" dirty="0">
                <a:solidFill>
                  <a:srgbClr val="FF0000"/>
                </a:solidFill>
              </a:rPr>
              <a:t>目录下。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874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1054</Words>
  <Application>Microsoft Office PowerPoint</Application>
  <PresentationFormat>宽屏</PresentationFormat>
  <Paragraphs>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Arial</vt:lpstr>
      <vt:lpstr>Calibri</vt:lpstr>
      <vt:lpstr>Calibri Light</vt:lpstr>
      <vt:lpstr>Open Sans</vt:lpstr>
      <vt:lpstr>Office Theme</vt:lpstr>
      <vt:lpstr>PowerPoint 演示文稿</vt:lpstr>
      <vt:lpstr>（1）网络相关信息</vt:lpstr>
      <vt:lpstr>PowerPoint 演示文稿</vt:lpstr>
      <vt:lpstr>其他超参数信息：</vt:lpstr>
      <vt:lpstr>（2）网络训练方法和优化方法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奕同 金</dc:creator>
  <cp:lastModifiedBy>奕同 金</cp:lastModifiedBy>
  <cp:revision>27</cp:revision>
  <dcterms:created xsi:type="dcterms:W3CDTF">2022-05-14T17:01:46Z</dcterms:created>
  <dcterms:modified xsi:type="dcterms:W3CDTF">2022-05-15T18:22:29Z</dcterms:modified>
</cp:coreProperties>
</file>