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6" r:id="rId5"/>
    <p:sldId id="267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6B3F-DDC2-48AE-844D-D3747DFA301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27371-6957-4CA8-A570-401498CA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9900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9838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0417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4554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5300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C045-9834-4E41-B16A-40C1C0BBD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97DF4-F3CA-490B-BFAB-9852F8F0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8017-2A49-4F8B-AE98-EFC3CC7F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F546-12F2-470D-A538-82D8A84C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5A3A-20A5-47F4-95B0-4E8F0687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06DB-D209-46D5-9532-76668AB8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6EF4-443F-428C-BFC7-599A3D6C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EA32-72ED-4C96-94FA-495849F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5512-3126-422B-8BDF-728D7CD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FAFD-7FC5-49D8-89FD-F0920200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634E5-CAA4-46B2-90EA-6410202D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2CA31-95DE-4CD4-8048-67E1FD12E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56E3-079B-443D-8CA9-95BF3743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8AC2-4080-497A-878E-06C4B897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485E-DA2C-46EB-B8C2-9AB8635C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0140-D74C-429D-835D-94557DBC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90D7-B2F4-412F-B3DD-85605300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91EB-3C09-4ADC-962C-7F478B4D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26DA-B5CC-4231-9A4D-994FC5CA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44DA-2E57-4412-B096-2C8DB262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CB17-6846-4799-BD73-B9F7F7BB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B2821-0899-4828-B825-5F9BBD2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644F-78B2-4A56-901D-D33DF263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B854-0DEC-4FDF-9D9E-2B66560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7DB7-51EF-489A-A4EA-7C841A8F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4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FB9-BD70-472F-9EA6-782DE00D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4C0B-17E8-4C93-8077-4054E02CA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E75B6-963E-46ED-9A9C-ABDFACDF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F02C-C610-4DD9-8F32-7607CD13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B92E-4351-403B-9650-9F4A925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70CBB-6F2A-49FB-B6DA-11403D6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F770-BBAE-4634-AD03-89D7119E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BC259-F50F-4EE2-A8FA-483ADBA8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60706-FC02-4354-B4AE-F52A1D1FC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5BF71-F16B-45D1-938E-20FE6F28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4732B-AE2C-4EB6-BB15-71F08EEC1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CC8C2-F847-47F6-A256-93137F41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15D71-A6E1-415E-8E4F-76178A3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EFB88-9B9B-45D4-A9C2-806325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A443-C098-42CB-B5A8-F698D22F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71E74-43F0-4453-B943-B8A2700C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F7050-CDF2-4310-AD3B-D187B4E8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1782C-EBF2-45D2-9DCF-D63D70B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F418B-F3EE-4391-B1ED-D33CC9BC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CD9A4-E283-4E23-861A-E973E6C2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C2C04-D01B-4D50-9317-66DE7B28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4C7C-ED8C-4133-AB2E-2D1863DA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35C1-E2E4-4C01-A434-24EF582D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FAAF6-ED80-4BCB-A1F2-6CB2AC5F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191C4-B913-42BF-85A1-112763A9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F5CDA-00AC-4FB4-8775-BEE02839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668D-9EC4-4455-8865-C4903BA5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069-387D-4EAB-B7A4-CAC6E90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C45FE-1EC9-4463-8C35-BE01209CF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0FA2D-2094-4026-82CF-56B2F2C87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E266-55EF-47AE-94D8-3DD32385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BFB49-C011-4840-A165-0DB1B624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CD85A-3149-454E-9015-AA9C6D15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265D8-5BBB-43F1-984C-D7EC4050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EEB6-6E04-471A-A956-6CD63F481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D2B2-BE78-439D-B738-7236F3E2A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1A63-4441-4CD6-92D2-525BFF05026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9386-B8E0-4411-91CE-0B7C86149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E262-9ED4-4656-B230-C6499095F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eignlaborcert.doleta.gov/pdf/PerformanceData/2018/H-1B_Disclosure_Data_FY2018_EOY.xlsx" TargetMode="External"/><Relationship Id="rId2" Type="http://schemas.openxmlformats.org/officeDocument/2006/relationships/hyperlink" Target="https://www.foreignlaborcert.doleta.gov/pdf/PerformanceData/2019/H-1B_Disclosure_Data_FY2019.xls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oreignlaborcert.doleta.gov/docs/py2015q4/H-1B_Disclosure_Data_FY15_Q4.xlsx" TargetMode="External"/><Relationship Id="rId5" Type="http://schemas.openxmlformats.org/officeDocument/2006/relationships/hyperlink" Target="https://www.foreignlaborcert.doleta.gov/docs/Performance_Data/Disclosure/FY15-FY16/H-1B_Disclosure_Data_FY16.xlsx" TargetMode="External"/><Relationship Id="rId4" Type="http://schemas.openxmlformats.org/officeDocument/2006/relationships/hyperlink" Target="https://www.foreignlaborcert.doleta.gov/pdf/PerformanceData/2017/H-1B_Disclosure_Data_FY17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23891" y="1861203"/>
            <a:ext cx="5441343" cy="32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1"/>
          <p:cNvSpPr/>
          <p:nvPr/>
        </p:nvSpPr>
        <p:spPr>
          <a:xfrm>
            <a:off x="954188" y="2437453"/>
            <a:ext cx="3931319" cy="228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</a:t>
            </a:r>
            <a:r>
              <a:rPr lang="zh-CN" altLang="en-US" sz="4805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4805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H-1B</a:t>
            </a:r>
          </a:p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PERM</a:t>
            </a:r>
          </a:p>
          <a:p>
            <a:pPr>
              <a:buClr>
                <a:srgbClr val="FF0000"/>
              </a:buClr>
              <a:buSzPts val="5445"/>
            </a:pPr>
            <a:endParaRPr sz="123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954188" y="2068121"/>
            <a:ext cx="41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2 Update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8BF46-3CCF-DD49-8C6D-21AD2254C4A3}"/>
              </a:ext>
            </a:extLst>
          </p:cNvPr>
          <p:cNvSpPr txBox="1"/>
          <p:nvPr/>
        </p:nvSpPr>
        <p:spPr>
          <a:xfrm>
            <a:off x="1054549" y="4907362"/>
            <a:ext cx="41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Liang Xue, </a:t>
            </a:r>
            <a:r>
              <a:rPr lang="en-US" dirty="0" err="1"/>
              <a:t>Yichun</a:t>
            </a:r>
            <a:r>
              <a:rPr lang="en-US" dirty="0"/>
              <a:t> Sun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6251382" y="44406"/>
            <a:ext cx="5899837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Context of the Project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547644" y="2022066"/>
            <a:ext cx="5703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</a:t>
            </a:r>
            <a:r>
              <a:rPr lang="en-US" sz="2800" dirty="0"/>
              <a:t>Immigration Services has been closed for months and applications for both h1b and green card are affected.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6263A-1181-46E9-B39C-F151AA00B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80" y="2295939"/>
            <a:ext cx="4504442" cy="254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549997-DEBC-43EE-9047-46FCD3594888}"/>
              </a:ext>
            </a:extLst>
          </p:cNvPr>
          <p:cNvSpPr txBox="1"/>
          <p:nvPr/>
        </p:nvSpPr>
        <p:spPr>
          <a:xfrm>
            <a:off x="434522" y="4457133"/>
            <a:ext cx="566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 Help applicants to predict the results.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E1C36-6B62-47CE-A1EF-93AFB800EFAF}"/>
              </a:ext>
            </a:extLst>
          </p:cNvPr>
          <p:cNvSpPr txBox="1"/>
          <p:nvPr/>
        </p:nvSpPr>
        <p:spPr>
          <a:xfrm>
            <a:off x="547644" y="3815814"/>
            <a:ext cx="705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Overall Goal?</a:t>
            </a:r>
          </a:p>
        </p:txBody>
      </p:sp>
    </p:spTree>
    <p:extLst>
      <p:ext uri="{BB962C8B-B14F-4D97-AF65-F5344CB8AC3E}">
        <p14:creationId xmlns:p14="http://schemas.microsoft.com/office/powerpoint/2010/main" val="10892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6826417" y="44406"/>
            <a:ext cx="5899837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we will use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530984" y="1953980"/>
            <a:ext cx="48935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Source: Public data from US Department of Labor in past 5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Over Two Hundreds columns (state, job, wage, violation, employer and other personal information.)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A962C-841C-446D-9FCA-F8CC8334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87" y="1972078"/>
            <a:ext cx="6112006" cy="26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1E6BA1-42D6-F642-9505-69374B00AA41}"/>
              </a:ext>
            </a:extLst>
          </p:cNvPr>
          <p:cNvSpPr txBox="1"/>
          <p:nvPr/>
        </p:nvSpPr>
        <p:spPr>
          <a:xfrm>
            <a:off x="911891" y="3925711"/>
            <a:ext cx="10368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excel to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568s for reading </a:t>
            </a:r>
            <a:r>
              <a:rPr lang="en-US" sz="2800" dirty="0" err="1"/>
              <a:t>xlsx</a:t>
            </a:r>
            <a:r>
              <a:rPr lang="en-US" sz="2800" dirty="0"/>
              <a:t> to </a:t>
            </a:r>
            <a:r>
              <a:rPr lang="en-US" sz="2800" dirty="0" err="1"/>
              <a:t>dataframe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Transform excel to csv, then read to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475s for excel to csv (one-off process)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30s to read csv to </a:t>
            </a:r>
            <a:r>
              <a:rPr lang="en-US" sz="2800" dirty="0" err="1"/>
              <a:t>dataframe</a:t>
            </a:r>
            <a:r>
              <a:rPr lang="en-US" sz="2800" dirty="0"/>
              <a:t> (iteratively)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A7A58-50EC-964D-B0F2-A68D2B141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03697"/>
              </p:ext>
            </p:extLst>
          </p:nvPr>
        </p:nvGraphicFramePr>
        <p:xfrm>
          <a:off x="2449689" y="1471225"/>
          <a:ext cx="7292622" cy="2217420"/>
        </p:xfrm>
        <a:graphic>
          <a:graphicData uri="http://schemas.openxmlformats.org/drawingml/2006/table">
            <a:tbl>
              <a:tblPr/>
              <a:tblGrid>
                <a:gridCol w="2430874">
                  <a:extLst>
                    <a:ext uri="{9D8B030D-6E8A-4147-A177-3AD203B41FA5}">
                      <a16:colId xmlns:a16="http://schemas.microsoft.com/office/drawing/2014/main" val="603441614"/>
                    </a:ext>
                  </a:extLst>
                </a:gridCol>
                <a:gridCol w="2430874">
                  <a:extLst>
                    <a:ext uri="{9D8B030D-6E8A-4147-A177-3AD203B41FA5}">
                      <a16:colId xmlns:a16="http://schemas.microsoft.com/office/drawing/2014/main" val="2739641900"/>
                    </a:ext>
                  </a:extLst>
                </a:gridCol>
                <a:gridCol w="2430874">
                  <a:extLst>
                    <a:ext uri="{9D8B030D-6E8A-4147-A177-3AD203B41FA5}">
                      <a16:colId xmlns:a16="http://schemas.microsoft.com/office/drawing/2014/main" val="295915635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213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H-1B FY2019.xlsx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751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H-1B FY2018.xlsx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5273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H1B FY2017.xlsx</a:t>
                      </a:r>
                      <a:endParaRPr lang="en-US" sz="1800" u="non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883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H1B FY2016.xlsx</a:t>
                      </a:r>
                      <a:endParaRPr lang="en-US" sz="1800" u="non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90348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H1B FY2015.xlsx</a:t>
                      </a:r>
                      <a:endParaRPr lang="en-US" sz="1800" u="non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52518"/>
                  </a:ext>
                </a:extLst>
              </a:tr>
            </a:tbl>
          </a:graphicData>
        </a:graphic>
      </p:graphicFrame>
      <p:sp>
        <p:nvSpPr>
          <p:cNvPr id="11" name="Google Shape;160;p41">
            <a:extLst>
              <a:ext uri="{FF2B5EF4-FFF2-40B4-BE49-F238E27FC236}">
                <a16:creationId xmlns:a16="http://schemas.microsoft.com/office/drawing/2014/main" id="{561791E3-57CF-DC4B-930F-1212834E8762}"/>
              </a:ext>
            </a:extLst>
          </p:cNvPr>
          <p:cNvSpPr/>
          <p:nvPr/>
        </p:nvSpPr>
        <p:spPr>
          <a:xfrm>
            <a:off x="6826417" y="44406"/>
            <a:ext cx="5899837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we will use</a:t>
            </a:r>
          </a:p>
        </p:txBody>
      </p:sp>
      <p:sp>
        <p:nvSpPr>
          <p:cNvPr id="12" name="Google Shape;162;p41">
            <a:extLst>
              <a:ext uri="{FF2B5EF4-FFF2-40B4-BE49-F238E27FC236}">
                <a16:creationId xmlns:a16="http://schemas.microsoft.com/office/drawing/2014/main" id="{E3C3A364-2326-B546-A260-71ACCD0CDEE4}"/>
              </a:ext>
            </a:extLst>
          </p:cNvPr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544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75E4A-1693-7A46-95E7-E121C294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71" y="2185200"/>
            <a:ext cx="4609622" cy="3664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7AA7A8-7B80-B441-B9B8-D3E09E7B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08" y="2185199"/>
            <a:ext cx="4516443" cy="3664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B2D881-8AE7-D544-AD42-23498B12C8BB}"/>
              </a:ext>
            </a:extLst>
          </p:cNvPr>
          <p:cNvSpPr txBox="1"/>
          <p:nvPr/>
        </p:nvSpPr>
        <p:spPr>
          <a:xfrm>
            <a:off x="1154671" y="1066029"/>
            <a:ext cx="1036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Different Data structure for each year (2015-2019)</a:t>
            </a:r>
          </a:p>
        </p:txBody>
      </p:sp>
      <p:sp>
        <p:nvSpPr>
          <p:cNvPr id="5" name="Google Shape;160;p41">
            <a:extLst>
              <a:ext uri="{FF2B5EF4-FFF2-40B4-BE49-F238E27FC236}">
                <a16:creationId xmlns:a16="http://schemas.microsoft.com/office/drawing/2014/main" id="{ADB7C68D-9D79-0E42-8489-D731C68226D3}"/>
              </a:ext>
            </a:extLst>
          </p:cNvPr>
          <p:cNvSpPr/>
          <p:nvPr/>
        </p:nvSpPr>
        <p:spPr>
          <a:xfrm>
            <a:off x="6095999" y="44406"/>
            <a:ext cx="5899837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we will use</a:t>
            </a:r>
          </a:p>
        </p:txBody>
      </p:sp>
      <p:sp>
        <p:nvSpPr>
          <p:cNvPr id="6" name="Google Shape;162;p41">
            <a:extLst>
              <a:ext uri="{FF2B5EF4-FFF2-40B4-BE49-F238E27FC236}">
                <a16:creationId xmlns:a16="http://schemas.microsoft.com/office/drawing/2014/main" id="{A488556D-D5E4-3241-A545-601C8DE34F9F}"/>
              </a:ext>
            </a:extLst>
          </p:cNvPr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E366B-8D38-1347-9BB3-26A2B138F2B3}"/>
              </a:ext>
            </a:extLst>
          </p:cNvPr>
          <p:cNvSpPr txBox="1"/>
          <p:nvPr/>
        </p:nvSpPr>
        <p:spPr>
          <a:xfrm>
            <a:off x="3107462" y="1785089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DDB0E-F4E4-AF43-98B5-65109499B892}"/>
              </a:ext>
            </a:extLst>
          </p:cNvPr>
          <p:cNvSpPr txBox="1"/>
          <p:nvPr/>
        </p:nvSpPr>
        <p:spPr>
          <a:xfrm>
            <a:off x="8333909" y="1785089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5165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5450102" y="115795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Challenge on the datasets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627160" y="1675096"/>
            <a:ext cx="7083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Large number of features after data cleaning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EDA and feature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Highly imbalanced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Sampling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SMOTE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Most of features are categorical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Modeling choices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C4BE5-C6DD-8A49-86E4-AEEFB35A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688" y="1481877"/>
            <a:ext cx="3760865" cy="34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5450102" y="115795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 engineering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63305-0501-4EAD-A321-66F12AA2687F}"/>
              </a:ext>
            </a:extLst>
          </p:cNvPr>
          <p:cNvSpPr txBox="1"/>
          <p:nvPr/>
        </p:nvSpPr>
        <p:spPr>
          <a:xfrm>
            <a:off x="372985" y="1995543"/>
            <a:ext cx="3462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First we group the features with high correlations. Then do </a:t>
            </a:r>
          </a:p>
          <a:p>
            <a:r>
              <a:rPr lang="en-US" altLang="zh-CN" sz="2800" dirty="0"/>
              <a:t>feature engineering separately.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More interpretability. But also more time-consuming.</a:t>
            </a:r>
            <a:endParaRPr lang="en-US" sz="2800" dirty="0"/>
          </a:p>
        </p:txBody>
      </p:sp>
      <p:sp>
        <p:nvSpPr>
          <p:cNvPr id="7" name="Google Shape;199;p43">
            <a:extLst>
              <a:ext uri="{FF2B5EF4-FFF2-40B4-BE49-F238E27FC236}">
                <a16:creationId xmlns:a16="http://schemas.microsoft.com/office/drawing/2014/main" id="{1D0C8DCA-4970-4C59-9FC9-D216D82AF276}"/>
              </a:ext>
            </a:extLst>
          </p:cNvPr>
          <p:cNvSpPr/>
          <p:nvPr/>
        </p:nvSpPr>
        <p:spPr>
          <a:xfrm>
            <a:off x="9091200" y="2357851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200;p43">
            <a:extLst>
              <a:ext uri="{FF2B5EF4-FFF2-40B4-BE49-F238E27FC236}">
                <a16:creationId xmlns:a16="http://schemas.microsoft.com/office/drawing/2014/main" id="{C4AF4676-94D4-4D09-934B-1B2811F5A26F}"/>
              </a:ext>
            </a:extLst>
          </p:cNvPr>
          <p:cNvSpPr/>
          <p:nvPr/>
        </p:nvSpPr>
        <p:spPr>
          <a:xfrm>
            <a:off x="6453507" y="2425317"/>
            <a:ext cx="3157537" cy="2558924"/>
          </a:xfrm>
          <a:custGeom>
            <a:avLst/>
            <a:gdLst/>
            <a:ahLst/>
            <a:cxnLst/>
            <a:rect l="l" t="t" r="r" b="b"/>
            <a:pathLst>
              <a:path w="1976" h="1701" extrusionOk="0">
                <a:moveTo>
                  <a:pt x="1882" y="1550"/>
                </a:moveTo>
                <a:lnTo>
                  <a:pt x="1882" y="1550"/>
                </a:lnTo>
                <a:lnTo>
                  <a:pt x="1854" y="1512"/>
                </a:lnTo>
                <a:lnTo>
                  <a:pt x="1823" y="1475"/>
                </a:lnTo>
                <a:lnTo>
                  <a:pt x="1791" y="1441"/>
                </a:lnTo>
                <a:lnTo>
                  <a:pt x="1755" y="1410"/>
                </a:lnTo>
                <a:lnTo>
                  <a:pt x="1755" y="1410"/>
                </a:lnTo>
                <a:lnTo>
                  <a:pt x="1714" y="1382"/>
                </a:lnTo>
                <a:lnTo>
                  <a:pt x="1672" y="1357"/>
                </a:lnTo>
                <a:lnTo>
                  <a:pt x="1630" y="1334"/>
                </a:lnTo>
                <a:lnTo>
                  <a:pt x="1585" y="1311"/>
                </a:lnTo>
                <a:lnTo>
                  <a:pt x="1585" y="1311"/>
                </a:lnTo>
                <a:lnTo>
                  <a:pt x="1497" y="1267"/>
                </a:lnTo>
                <a:lnTo>
                  <a:pt x="1453" y="1244"/>
                </a:lnTo>
                <a:lnTo>
                  <a:pt x="1407" y="1225"/>
                </a:lnTo>
                <a:lnTo>
                  <a:pt x="1407" y="1225"/>
                </a:lnTo>
                <a:lnTo>
                  <a:pt x="1405" y="1219"/>
                </a:lnTo>
                <a:lnTo>
                  <a:pt x="1403" y="1216"/>
                </a:lnTo>
                <a:lnTo>
                  <a:pt x="1401" y="1202"/>
                </a:lnTo>
                <a:lnTo>
                  <a:pt x="1401" y="1202"/>
                </a:lnTo>
                <a:lnTo>
                  <a:pt x="1384" y="1185"/>
                </a:lnTo>
                <a:lnTo>
                  <a:pt x="1371" y="1164"/>
                </a:lnTo>
                <a:lnTo>
                  <a:pt x="1346" y="1120"/>
                </a:lnTo>
                <a:lnTo>
                  <a:pt x="1333" y="1101"/>
                </a:lnTo>
                <a:lnTo>
                  <a:pt x="1325" y="1091"/>
                </a:lnTo>
                <a:lnTo>
                  <a:pt x="1317" y="1084"/>
                </a:lnTo>
                <a:lnTo>
                  <a:pt x="1306" y="1076"/>
                </a:lnTo>
                <a:lnTo>
                  <a:pt x="1296" y="1070"/>
                </a:lnTo>
                <a:lnTo>
                  <a:pt x="1283" y="1065"/>
                </a:lnTo>
                <a:lnTo>
                  <a:pt x="1270" y="1061"/>
                </a:lnTo>
                <a:lnTo>
                  <a:pt x="1270" y="1061"/>
                </a:lnTo>
                <a:lnTo>
                  <a:pt x="1273" y="1040"/>
                </a:lnTo>
                <a:lnTo>
                  <a:pt x="1275" y="1026"/>
                </a:lnTo>
                <a:lnTo>
                  <a:pt x="1275" y="1011"/>
                </a:lnTo>
                <a:lnTo>
                  <a:pt x="1275" y="1011"/>
                </a:lnTo>
                <a:lnTo>
                  <a:pt x="1283" y="1009"/>
                </a:lnTo>
                <a:lnTo>
                  <a:pt x="1289" y="1005"/>
                </a:lnTo>
                <a:lnTo>
                  <a:pt x="1296" y="1003"/>
                </a:lnTo>
                <a:lnTo>
                  <a:pt x="1298" y="1000"/>
                </a:lnTo>
                <a:lnTo>
                  <a:pt x="1300" y="998"/>
                </a:lnTo>
                <a:lnTo>
                  <a:pt x="1300" y="998"/>
                </a:lnTo>
                <a:lnTo>
                  <a:pt x="1294" y="984"/>
                </a:lnTo>
                <a:lnTo>
                  <a:pt x="1289" y="969"/>
                </a:lnTo>
                <a:lnTo>
                  <a:pt x="1287" y="961"/>
                </a:lnTo>
                <a:lnTo>
                  <a:pt x="1287" y="956"/>
                </a:lnTo>
                <a:lnTo>
                  <a:pt x="1289" y="948"/>
                </a:lnTo>
                <a:lnTo>
                  <a:pt x="1296" y="944"/>
                </a:lnTo>
                <a:lnTo>
                  <a:pt x="1296" y="944"/>
                </a:lnTo>
                <a:lnTo>
                  <a:pt x="1289" y="935"/>
                </a:lnTo>
                <a:lnTo>
                  <a:pt x="1287" y="929"/>
                </a:lnTo>
                <a:lnTo>
                  <a:pt x="1289" y="921"/>
                </a:lnTo>
                <a:lnTo>
                  <a:pt x="1289" y="921"/>
                </a:lnTo>
                <a:lnTo>
                  <a:pt x="1294" y="923"/>
                </a:lnTo>
                <a:lnTo>
                  <a:pt x="1294" y="925"/>
                </a:lnTo>
                <a:lnTo>
                  <a:pt x="1294" y="929"/>
                </a:lnTo>
                <a:lnTo>
                  <a:pt x="1296" y="933"/>
                </a:lnTo>
                <a:lnTo>
                  <a:pt x="1296" y="933"/>
                </a:lnTo>
                <a:lnTo>
                  <a:pt x="1302" y="929"/>
                </a:lnTo>
                <a:lnTo>
                  <a:pt x="1308" y="923"/>
                </a:lnTo>
                <a:lnTo>
                  <a:pt x="1315" y="910"/>
                </a:lnTo>
                <a:lnTo>
                  <a:pt x="1319" y="902"/>
                </a:lnTo>
                <a:lnTo>
                  <a:pt x="1321" y="894"/>
                </a:lnTo>
                <a:lnTo>
                  <a:pt x="1321" y="887"/>
                </a:lnTo>
                <a:lnTo>
                  <a:pt x="1319" y="879"/>
                </a:lnTo>
                <a:lnTo>
                  <a:pt x="1319" y="879"/>
                </a:lnTo>
                <a:lnTo>
                  <a:pt x="1327" y="877"/>
                </a:lnTo>
                <a:lnTo>
                  <a:pt x="1335" y="872"/>
                </a:lnTo>
                <a:lnTo>
                  <a:pt x="1348" y="858"/>
                </a:lnTo>
                <a:lnTo>
                  <a:pt x="1348" y="858"/>
                </a:lnTo>
                <a:lnTo>
                  <a:pt x="1348" y="835"/>
                </a:lnTo>
                <a:lnTo>
                  <a:pt x="1346" y="812"/>
                </a:lnTo>
                <a:lnTo>
                  <a:pt x="1344" y="770"/>
                </a:lnTo>
                <a:lnTo>
                  <a:pt x="1344" y="770"/>
                </a:lnTo>
                <a:lnTo>
                  <a:pt x="1344" y="759"/>
                </a:lnTo>
                <a:lnTo>
                  <a:pt x="1346" y="755"/>
                </a:lnTo>
                <a:lnTo>
                  <a:pt x="1346" y="749"/>
                </a:lnTo>
                <a:lnTo>
                  <a:pt x="1346" y="749"/>
                </a:lnTo>
                <a:lnTo>
                  <a:pt x="1344" y="743"/>
                </a:lnTo>
                <a:lnTo>
                  <a:pt x="1340" y="738"/>
                </a:lnTo>
                <a:lnTo>
                  <a:pt x="1336" y="726"/>
                </a:lnTo>
                <a:lnTo>
                  <a:pt x="1336" y="726"/>
                </a:lnTo>
                <a:lnTo>
                  <a:pt x="1333" y="696"/>
                </a:lnTo>
                <a:lnTo>
                  <a:pt x="1331" y="678"/>
                </a:lnTo>
                <a:lnTo>
                  <a:pt x="1333" y="665"/>
                </a:lnTo>
                <a:lnTo>
                  <a:pt x="1333" y="665"/>
                </a:lnTo>
                <a:lnTo>
                  <a:pt x="1335" y="659"/>
                </a:lnTo>
                <a:lnTo>
                  <a:pt x="1340" y="654"/>
                </a:lnTo>
                <a:lnTo>
                  <a:pt x="1352" y="642"/>
                </a:lnTo>
                <a:lnTo>
                  <a:pt x="1352" y="642"/>
                </a:lnTo>
                <a:lnTo>
                  <a:pt x="1365" y="623"/>
                </a:lnTo>
                <a:lnTo>
                  <a:pt x="1378" y="598"/>
                </a:lnTo>
                <a:lnTo>
                  <a:pt x="1378" y="598"/>
                </a:lnTo>
                <a:lnTo>
                  <a:pt x="1384" y="585"/>
                </a:lnTo>
                <a:lnTo>
                  <a:pt x="1388" y="571"/>
                </a:lnTo>
                <a:lnTo>
                  <a:pt x="1388" y="571"/>
                </a:lnTo>
                <a:lnTo>
                  <a:pt x="1388" y="558"/>
                </a:lnTo>
                <a:lnTo>
                  <a:pt x="1386" y="547"/>
                </a:lnTo>
                <a:lnTo>
                  <a:pt x="1382" y="535"/>
                </a:lnTo>
                <a:lnTo>
                  <a:pt x="1382" y="520"/>
                </a:lnTo>
                <a:lnTo>
                  <a:pt x="1382" y="520"/>
                </a:lnTo>
                <a:lnTo>
                  <a:pt x="1384" y="512"/>
                </a:lnTo>
                <a:lnTo>
                  <a:pt x="1386" y="503"/>
                </a:lnTo>
                <a:lnTo>
                  <a:pt x="1390" y="495"/>
                </a:lnTo>
                <a:lnTo>
                  <a:pt x="1392" y="485"/>
                </a:lnTo>
                <a:lnTo>
                  <a:pt x="1392" y="485"/>
                </a:lnTo>
                <a:lnTo>
                  <a:pt x="1390" y="474"/>
                </a:lnTo>
                <a:lnTo>
                  <a:pt x="1388" y="468"/>
                </a:lnTo>
                <a:lnTo>
                  <a:pt x="1388" y="463"/>
                </a:lnTo>
                <a:lnTo>
                  <a:pt x="1388" y="463"/>
                </a:lnTo>
                <a:lnTo>
                  <a:pt x="1390" y="445"/>
                </a:lnTo>
                <a:lnTo>
                  <a:pt x="1392" y="426"/>
                </a:lnTo>
                <a:lnTo>
                  <a:pt x="1394" y="407"/>
                </a:lnTo>
                <a:lnTo>
                  <a:pt x="1394" y="392"/>
                </a:lnTo>
                <a:lnTo>
                  <a:pt x="1394" y="392"/>
                </a:lnTo>
                <a:lnTo>
                  <a:pt x="1388" y="378"/>
                </a:lnTo>
                <a:lnTo>
                  <a:pt x="1382" y="367"/>
                </a:lnTo>
                <a:lnTo>
                  <a:pt x="1375" y="355"/>
                </a:lnTo>
                <a:lnTo>
                  <a:pt x="1367" y="340"/>
                </a:lnTo>
                <a:lnTo>
                  <a:pt x="1367" y="340"/>
                </a:lnTo>
                <a:lnTo>
                  <a:pt x="1367" y="336"/>
                </a:lnTo>
                <a:lnTo>
                  <a:pt x="1369" y="334"/>
                </a:lnTo>
                <a:lnTo>
                  <a:pt x="1371" y="331"/>
                </a:lnTo>
                <a:lnTo>
                  <a:pt x="1371" y="327"/>
                </a:lnTo>
                <a:lnTo>
                  <a:pt x="1371" y="327"/>
                </a:lnTo>
                <a:lnTo>
                  <a:pt x="1367" y="310"/>
                </a:lnTo>
                <a:lnTo>
                  <a:pt x="1361" y="291"/>
                </a:lnTo>
                <a:lnTo>
                  <a:pt x="1361" y="291"/>
                </a:lnTo>
                <a:lnTo>
                  <a:pt x="1356" y="283"/>
                </a:lnTo>
                <a:lnTo>
                  <a:pt x="1350" y="273"/>
                </a:lnTo>
                <a:lnTo>
                  <a:pt x="1346" y="269"/>
                </a:lnTo>
                <a:lnTo>
                  <a:pt x="1346" y="264"/>
                </a:lnTo>
                <a:lnTo>
                  <a:pt x="1346" y="260"/>
                </a:lnTo>
                <a:lnTo>
                  <a:pt x="1350" y="256"/>
                </a:lnTo>
                <a:lnTo>
                  <a:pt x="1350" y="256"/>
                </a:lnTo>
                <a:lnTo>
                  <a:pt x="1354" y="248"/>
                </a:lnTo>
                <a:lnTo>
                  <a:pt x="1357" y="239"/>
                </a:lnTo>
                <a:lnTo>
                  <a:pt x="1361" y="218"/>
                </a:lnTo>
                <a:lnTo>
                  <a:pt x="1361" y="218"/>
                </a:lnTo>
                <a:lnTo>
                  <a:pt x="1363" y="214"/>
                </a:lnTo>
                <a:lnTo>
                  <a:pt x="1365" y="212"/>
                </a:lnTo>
                <a:lnTo>
                  <a:pt x="1365" y="212"/>
                </a:lnTo>
                <a:lnTo>
                  <a:pt x="1365" y="212"/>
                </a:lnTo>
                <a:lnTo>
                  <a:pt x="1363" y="208"/>
                </a:lnTo>
                <a:lnTo>
                  <a:pt x="1359" y="206"/>
                </a:lnTo>
                <a:lnTo>
                  <a:pt x="1348" y="203"/>
                </a:lnTo>
                <a:lnTo>
                  <a:pt x="1338" y="197"/>
                </a:lnTo>
                <a:lnTo>
                  <a:pt x="1336" y="195"/>
                </a:lnTo>
                <a:lnTo>
                  <a:pt x="1335" y="189"/>
                </a:lnTo>
                <a:lnTo>
                  <a:pt x="1335" y="189"/>
                </a:lnTo>
                <a:lnTo>
                  <a:pt x="1329" y="187"/>
                </a:lnTo>
                <a:lnTo>
                  <a:pt x="1321" y="187"/>
                </a:lnTo>
                <a:lnTo>
                  <a:pt x="1306" y="187"/>
                </a:lnTo>
                <a:lnTo>
                  <a:pt x="1289" y="187"/>
                </a:lnTo>
                <a:lnTo>
                  <a:pt x="1281" y="185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2"/>
                </a:lnTo>
                <a:lnTo>
                  <a:pt x="1266" y="180"/>
                </a:lnTo>
                <a:lnTo>
                  <a:pt x="1262" y="172"/>
                </a:lnTo>
                <a:lnTo>
                  <a:pt x="1258" y="164"/>
                </a:lnTo>
                <a:lnTo>
                  <a:pt x="1254" y="157"/>
                </a:lnTo>
                <a:lnTo>
                  <a:pt x="1254" y="157"/>
                </a:lnTo>
                <a:lnTo>
                  <a:pt x="1245" y="157"/>
                </a:lnTo>
                <a:lnTo>
                  <a:pt x="1235" y="157"/>
                </a:lnTo>
                <a:lnTo>
                  <a:pt x="1228" y="153"/>
                </a:lnTo>
                <a:lnTo>
                  <a:pt x="1222" y="151"/>
                </a:lnTo>
                <a:lnTo>
                  <a:pt x="1210" y="143"/>
                </a:lnTo>
                <a:lnTo>
                  <a:pt x="1199" y="136"/>
                </a:lnTo>
                <a:lnTo>
                  <a:pt x="1199" y="136"/>
                </a:lnTo>
                <a:lnTo>
                  <a:pt x="1195" y="120"/>
                </a:lnTo>
                <a:lnTo>
                  <a:pt x="1189" y="107"/>
                </a:lnTo>
                <a:lnTo>
                  <a:pt x="1180" y="96"/>
                </a:lnTo>
                <a:lnTo>
                  <a:pt x="1170" y="86"/>
                </a:lnTo>
                <a:lnTo>
                  <a:pt x="1170" y="86"/>
                </a:lnTo>
                <a:lnTo>
                  <a:pt x="1157" y="73"/>
                </a:lnTo>
                <a:lnTo>
                  <a:pt x="1146" y="65"/>
                </a:lnTo>
                <a:lnTo>
                  <a:pt x="1138" y="61"/>
                </a:lnTo>
                <a:lnTo>
                  <a:pt x="1130" y="59"/>
                </a:lnTo>
                <a:lnTo>
                  <a:pt x="1109" y="57"/>
                </a:lnTo>
                <a:lnTo>
                  <a:pt x="1109" y="57"/>
                </a:lnTo>
                <a:lnTo>
                  <a:pt x="1104" y="54"/>
                </a:lnTo>
                <a:lnTo>
                  <a:pt x="1102" y="46"/>
                </a:lnTo>
                <a:lnTo>
                  <a:pt x="1100" y="34"/>
                </a:lnTo>
                <a:lnTo>
                  <a:pt x="1100" y="34"/>
                </a:lnTo>
                <a:lnTo>
                  <a:pt x="1094" y="38"/>
                </a:lnTo>
                <a:lnTo>
                  <a:pt x="1088" y="42"/>
                </a:lnTo>
                <a:lnTo>
                  <a:pt x="1081" y="52"/>
                </a:lnTo>
                <a:lnTo>
                  <a:pt x="1081" y="52"/>
                </a:lnTo>
                <a:lnTo>
                  <a:pt x="1063" y="38"/>
                </a:lnTo>
                <a:lnTo>
                  <a:pt x="1042" y="23"/>
                </a:lnTo>
                <a:lnTo>
                  <a:pt x="1033" y="17"/>
                </a:lnTo>
                <a:lnTo>
                  <a:pt x="1021" y="13"/>
                </a:lnTo>
                <a:lnTo>
                  <a:pt x="1008" y="11"/>
                </a:lnTo>
                <a:lnTo>
                  <a:pt x="995" y="10"/>
                </a:lnTo>
                <a:lnTo>
                  <a:pt x="995" y="10"/>
                </a:lnTo>
                <a:lnTo>
                  <a:pt x="987" y="11"/>
                </a:lnTo>
                <a:lnTo>
                  <a:pt x="979" y="13"/>
                </a:lnTo>
                <a:lnTo>
                  <a:pt x="966" y="19"/>
                </a:lnTo>
                <a:lnTo>
                  <a:pt x="958" y="21"/>
                </a:lnTo>
                <a:lnTo>
                  <a:pt x="953" y="19"/>
                </a:lnTo>
                <a:lnTo>
                  <a:pt x="945" y="17"/>
                </a:lnTo>
                <a:lnTo>
                  <a:pt x="939" y="10"/>
                </a:lnTo>
                <a:lnTo>
                  <a:pt x="939" y="10"/>
                </a:lnTo>
                <a:lnTo>
                  <a:pt x="928" y="11"/>
                </a:lnTo>
                <a:lnTo>
                  <a:pt x="914" y="15"/>
                </a:lnTo>
                <a:lnTo>
                  <a:pt x="903" y="19"/>
                </a:lnTo>
                <a:lnTo>
                  <a:pt x="888" y="19"/>
                </a:lnTo>
                <a:lnTo>
                  <a:pt x="888" y="19"/>
                </a:lnTo>
                <a:lnTo>
                  <a:pt x="884" y="15"/>
                </a:lnTo>
                <a:lnTo>
                  <a:pt x="886" y="11"/>
                </a:lnTo>
                <a:lnTo>
                  <a:pt x="888" y="10"/>
                </a:lnTo>
                <a:lnTo>
                  <a:pt x="888" y="6"/>
                </a:lnTo>
                <a:lnTo>
                  <a:pt x="888" y="6"/>
                </a:lnTo>
                <a:lnTo>
                  <a:pt x="872" y="10"/>
                </a:lnTo>
                <a:lnTo>
                  <a:pt x="863" y="10"/>
                </a:lnTo>
                <a:lnTo>
                  <a:pt x="855" y="6"/>
                </a:lnTo>
                <a:lnTo>
                  <a:pt x="848" y="0"/>
                </a:lnTo>
                <a:lnTo>
                  <a:pt x="848" y="0"/>
                </a:lnTo>
                <a:lnTo>
                  <a:pt x="846" y="4"/>
                </a:lnTo>
                <a:lnTo>
                  <a:pt x="846" y="10"/>
                </a:lnTo>
                <a:lnTo>
                  <a:pt x="846" y="17"/>
                </a:lnTo>
                <a:lnTo>
                  <a:pt x="846" y="25"/>
                </a:lnTo>
                <a:lnTo>
                  <a:pt x="844" y="27"/>
                </a:lnTo>
                <a:lnTo>
                  <a:pt x="840" y="31"/>
                </a:lnTo>
                <a:lnTo>
                  <a:pt x="840" y="31"/>
                </a:lnTo>
                <a:lnTo>
                  <a:pt x="836" y="31"/>
                </a:lnTo>
                <a:lnTo>
                  <a:pt x="830" y="31"/>
                </a:lnTo>
                <a:lnTo>
                  <a:pt x="823" y="27"/>
                </a:lnTo>
                <a:lnTo>
                  <a:pt x="813" y="21"/>
                </a:lnTo>
                <a:lnTo>
                  <a:pt x="808" y="19"/>
                </a:lnTo>
                <a:lnTo>
                  <a:pt x="802" y="17"/>
                </a:lnTo>
                <a:lnTo>
                  <a:pt x="802" y="17"/>
                </a:lnTo>
                <a:lnTo>
                  <a:pt x="792" y="19"/>
                </a:lnTo>
                <a:lnTo>
                  <a:pt x="785" y="21"/>
                </a:lnTo>
                <a:lnTo>
                  <a:pt x="769" y="32"/>
                </a:lnTo>
                <a:lnTo>
                  <a:pt x="769" y="32"/>
                </a:lnTo>
                <a:lnTo>
                  <a:pt x="769" y="38"/>
                </a:lnTo>
                <a:lnTo>
                  <a:pt x="771" y="40"/>
                </a:lnTo>
                <a:lnTo>
                  <a:pt x="775" y="46"/>
                </a:lnTo>
                <a:lnTo>
                  <a:pt x="779" y="48"/>
                </a:lnTo>
                <a:lnTo>
                  <a:pt x="781" y="52"/>
                </a:lnTo>
                <a:lnTo>
                  <a:pt x="781" y="54"/>
                </a:lnTo>
                <a:lnTo>
                  <a:pt x="781" y="54"/>
                </a:lnTo>
                <a:lnTo>
                  <a:pt x="779" y="61"/>
                </a:lnTo>
                <a:lnTo>
                  <a:pt x="775" y="67"/>
                </a:lnTo>
                <a:lnTo>
                  <a:pt x="767" y="73"/>
                </a:lnTo>
                <a:lnTo>
                  <a:pt x="760" y="76"/>
                </a:lnTo>
                <a:lnTo>
                  <a:pt x="743" y="88"/>
                </a:lnTo>
                <a:lnTo>
                  <a:pt x="737" y="94"/>
                </a:lnTo>
                <a:lnTo>
                  <a:pt x="731" y="101"/>
                </a:lnTo>
                <a:lnTo>
                  <a:pt x="731" y="101"/>
                </a:lnTo>
                <a:lnTo>
                  <a:pt x="729" y="109"/>
                </a:lnTo>
                <a:lnTo>
                  <a:pt x="729" y="113"/>
                </a:lnTo>
                <a:lnTo>
                  <a:pt x="729" y="120"/>
                </a:lnTo>
                <a:lnTo>
                  <a:pt x="725" y="128"/>
                </a:lnTo>
                <a:lnTo>
                  <a:pt x="725" y="128"/>
                </a:lnTo>
                <a:lnTo>
                  <a:pt x="718" y="134"/>
                </a:lnTo>
                <a:lnTo>
                  <a:pt x="708" y="138"/>
                </a:lnTo>
                <a:lnTo>
                  <a:pt x="697" y="140"/>
                </a:lnTo>
                <a:lnTo>
                  <a:pt x="683" y="138"/>
                </a:lnTo>
                <a:lnTo>
                  <a:pt x="683" y="138"/>
                </a:lnTo>
                <a:lnTo>
                  <a:pt x="678" y="141"/>
                </a:lnTo>
                <a:lnTo>
                  <a:pt x="674" y="145"/>
                </a:lnTo>
                <a:lnTo>
                  <a:pt x="666" y="153"/>
                </a:lnTo>
                <a:lnTo>
                  <a:pt x="662" y="162"/>
                </a:lnTo>
                <a:lnTo>
                  <a:pt x="659" y="168"/>
                </a:lnTo>
                <a:lnTo>
                  <a:pt x="655" y="172"/>
                </a:lnTo>
                <a:lnTo>
                  <a:pt x="655" y="172"/>
                </a:lnTo>
                <a:lnTo>
                  <a:pt x="649" y="174"/>
                </a:lnTo>
                <a:lnTo>
                  <a:pt x="641" y="176"/>
                </a:lnTo>
                <a:lnTo>
                  <a:pt x="626" y="176"/>
                </a:lnTo>
                <a:lnTo>
                  <a:pt x="617" y="176"/>
                </a:lnTo>
                <a:lnTo>
                  <a:pt x="611" y="178"/>
                </a:lnTo>
                <a:lnTo>
                  <a:pt x="603" y="183"/>
                </a:lnTo>
                <a:lnTo>
                  <a:pt x="598" y="189"/>
                </a:lnTo>
                <a:lnTo>
                  <a:pt x="598" y="189"/>
                </a:lnTo>
                <a:lnTo>
                  <a:pt x="598" y="197"/>
                </a:lnTo>
                <a:lnTo>
                  <a:pt x="599" y="201"/>
                </a:lnTo>
                <a:lnTo>
                  <a:pt x="601" y="206"/>
                </a:lnTo>
                <a:lnTo>
                  <a:pt x="603" y="214"/>
                </a:lnTo>
                <a:lnTo>
                  <a:pt x="603" y="214"/>
                </a:lnTo>
                <a:lnTo>
                  <a:pt x="603" y="218"/>
                </a:lnTo>
                <a:lnTo>
                  <a:pt x="601" y="222"/>
                </a:lnTo>
                <a:lnTo>
                  <a:pt x="598" y="224"/>
                </a:lnTo>
                <a:lnTo>
                  <a:pt x="594" y="226"/>
                </a:lnTo>
                <a:lnTo>
                  <a:pt x="594" y="226"/>
                </a:lnTo>
                <a:lnTo>
                  <a:pt x="594" y="226"/>
                </a:lnTo>
                <a:lnTo>
                  <a:pt x="594" y="227"/>
                </a:lnTo>
                <a:lnTo>
                  <a:pt x="596" y="229"/>
                </a:lnTo>
                <a:lnTo>
                  <a:pt x="598" y="233"/>
                </a:lnTo>
                <a:lnTo>
                  <a:pt x="598" y="237"/>
                </a:lnTo>
                <a:lnTo>
                  <a:pt x="598" y="237"/>
                </a:lnTo>
                <a:lnTo>
                  <a:pt x="588" y="250"/>
                </a:lnTo>
                <a:lnTo>
                  <a:pt x="575" y="264"/>
                </a:lnTo>
                <a:lnTo>
                  <a:pt x="561" y="277"/>
                </a:lnTo>
                <a:lnTo>
                  <a:pt x="550" y="291"/>
                </a:lnTo>
                <a:lnTo>
                  <a:pt x="550" y="291"/>
                </a:lnTo>
                <a:lnTo>
                  <a:pt x="546" y="302"/>
                </a:lnTo>
                <a:lnTo>
                  <a:pt x="540" y="313"/>
                </a:lnTo>
                <a:lnTo>
                  <a:pt x="540" y="313"/>
                </a:lnTo>
                <a:lnTo>
                  <a:pt x="535" y="325"/>
                </a:lnTo>
                <a:lnTo>
                  <a:pt x="529" y="334"/>
                </a:lnTo>
                <a:lnTo>
                  <a:pt x="529" y="334"/>
                </a:lnTo>
                <a:lnTo>
                  <a:pt x="527" y="342"/>
                </a:lnTo>
                <a:lnTo>
                  <a:pt x="525" y="350"/>
                </a:lnTo>
                <a:lnTo>
                  <a:pt x="525" y="365"/>
                </a:lnTo>
                <a:lnTo>
                  <a:pt x="525" y="365"/>
                </a:lnTo>
                <a:lnTo>
                  <a:pt x="521" y="373"/>
                </a:lnTo>
                <a:lnTo>
                  <a:pt x="517" y="380"/>
                </a:lnTo>
                <a:lnTo>
                  <a:pt x="514" y="388"/>
                </a:lnTo>
                <a:lnTo>
                  <a:pt x="510" y="396"/>
                </a:lnTo>
                <a:lnTo>
                  <a:pt x="510" y="396"/>
                </a:lnTo>
                <a:lnTo>
                  <a:pt x="508" y="405"/>
                </a:lnTo>
                <a:lnTo>
                  <a:pt x="508" y="417"/>
                </a:lnTo>
                <a:lnTo>
                  <a:pt x="510" y="440"/>
                </a:lnTo>
                <a:lnTo>
                  <a:pt x="510" y="440"/>
                </a:lnTo>
                <a:lnTo>
                  <a:pt x="512" y="453"/>
                </a:lnTo>
                <a:lnTo>
                  <a:pt x="517" y="468"/>
                </a:lnTo>
                <a:lnTo>
                  <a:pt x="531" y="495"/>
                </a:lnTo>
                <a:lnTo>
                  <a:pt x="531" y="495"/>
                </a:lnTo>
                <a:lnTo>
                  <a:pt x="527" y="514"/>
                </a:lnTo>
                <a:lnTo>
                  <a:pt x="521" y="535"/>
                </a:lnTo>
                <a:lnTo>
                  <a:pt x="517" y="554"/>
                </a:lnTo>
                <a:lnTo>
                  <a:pt x="517" y="566"/>
                </a:lnTo>
                <a:lnTo>
                  <a:pt x="519" y="575"/>
                </a:lnTo>
                <a:lnTo>
                  <a:pt x="519" y="575"/>
                </a:lnTo>
                <a:lnTo>
                  <a:pt x="521" y="581"/>
                </a:lnTo>
                <a:lnTo>
                  <a:pt x="525" y="587"/>
                </a:lnTo>
                <a:lnTo>
                  <a:pt x="529" y="592"/>
                </a:lnTo>
                <a:lnTo>
                  <a:pt x="531" y="598"/>
                </a:lnTo>
                <a:lnTo>
                  <a:pt x="531" y="598"/>
                </a:lnTo>
                <a:lnTo>
                  <a:pt x="533" y="608"/>
                </a:lnTo>
                <a:lnTo>
                  <a:pt x="535" y="617"/>
                </a:lnTo>
                <a:lnTo>
                  <a:pt x="535" y="635"/>
                </a:lnTo>
                <a:lnTo>
                  <a:pt x="535" y="644"/>
                </a:lnTo>
                <a:lnTo>
                  <a:pt x="536" y="650"/>
                </a:lnTo>
                <a:lnTo>
                  <a:pt x="540" y="657"/>
                </a:lnTo>
                <a:lnTo>
                  <a:pt x="546" y="661"/>
                </a:lnTo>
                <a:lnTo>
                  <a:pt x="546" y="661"/>
                </a:lnTo>
                <a:lnTo>
                  <a:pt x="546" y="667"/>
                </a:lnTo>
                <a:lnTo>
                  <a:pt x="546" y="671"/>
                </a:lnTo>
                <a:lnTo>
                  <a:pt x="544" y="675"/>
                </a:lnTo>
                <a:lnTo>
                  <a:pt x="544" y="680"/>
                </a:lnTo>
                <a:lnTo>
                  <a:pt x="544" y="680"/>
                </a:lnTo>
                <a:lnTo>
                  <a:pt x="546" y="688"/>
                </a:lnTo>
                <a:lnTo>
                  <a:pt x="550" y="694"/>
                </a:lnTo>
                <a:lnTo>
                  <a:pt x="561" y="705"/>
                </a:lnTo>
                <a:lnTo>
                  <a:pt x="571" y="717"/>
                </a:lnTo>
                <a:lnTo>
                  <a:pt x="573" y="722"/>
                </a:lnTo>
                <a:lnTo>
                  <a:pt x="575" y="730"/>
                </a:lnTo>
                <a:lnTo>
                  <a:pt x="575" y="730"/>
                </a:lnTo>
                <a:lnTo>
                  <a:pt x="577" y="730"/>
                </a:lnTo>
                <a:lnTo>
                  <a:pt x="580" y="730"/>
                </a:lnTo>
                <a:lnTo>
                  <a:pt x="586" y="730"/>
                </a:lnTo>
                <a:lnTo>
                  <a:pt x="588" y="732"/>
                </a:lnTo>
                <a:lnTo>
                  <a:pt x="588" y="732"/>
                </a:lnTo>
                <a:lnTo>
                  <a:pt x="588" y="738"/>
                </a:lnTo>
                <a:lnTo>
                  <a:pt x="590" y="743"/>
                </a:lnTo>
                <a:lnTo>
                  <a:pt x="598" y="749"/>
                </a:lnTo>
                <a:lnTo>
                  <a:pt x="598" y="749"/>
                </a:lnTo>
                <a:lnTo>
                  <a:pt x="596" y="757"/>
                </a:lnTo>
                <a:lnTo>
                  <a:pt x="598" y="764"/>
                </a:lnTo>
                <a:lnTo>
                  <a:pt x="599" y="774"/>
                </a:lnTo>
                <a:lnTo>
                  <a:pt x="603" y="780"/>
                </a:lnTo>
                <a:lnTo>
                  <a:pt x="611" y="795"/>
                </a:lnTo>
                <a:lnTo>
                  <a:pt x="611" y="803"/>
                </a:lnTo>
                <a:lnTo>
                  <a:pt x="611" y="808"/>
                </a:lnTo>
                <a:lnTo>
                  <a:pt x="611" y="808"/>
                </a:lnTo>
                <a:lnTo>
                  <a:pt x="609" y="814"/>
                </a:lnTo>
                <a:lnTo>
                  <a:pt x="611" y="820"/>
                </a:lnTo>
                <a:lnTo>
                  <a:pt x="615" y="826"/>
                </a:lnTo>
                <a:lnTo>
                  <a:pt x="617" y="833"/>
                </a:lnTo>
                <a:lnTo>
                  <a:pt x="617" y="833"/>
                </a:lnTo>
                <a:lnTo>
                  <a:pt x="615" y="843"/>
                </a:lnTo>
                <a:lnTo>
                  <a:pt x="613" y="852"/>
                </a:lnTo>
                <a:lnTo>
                  <a:pt x="613" y="860"/>
                </a:lnTo>
                <a:lnTo>
                  <a:pt x="615" y="864"/>
                </a:lnTo>
                <a:lnTo>
                  <a:pt x="619" y="870"/>
                </a:lnTo>
                <a:lnTo>
                  <a:pt x="619" y="870"/>
                </a:lnTo>
                <a:lnTo>
                  <a:pt x="613" y="877"/>
                </a:lnTo>
                <a:lnTo>
                  <a:pt x="609" y="883"/>
                </a:lnTo>
                <a:lnTo>
                  <a:pt x="609" y="887"/>
                </a:lnTo>
                <a:lnTo>
                  <a:pt x="609" y="887"/>
                </a:lnTo>
                <a:lnTo>
                  <a:pt x="611" y="894"/>
                </a:lnTo>
                <a:lnTo>
                  <a:pt x="617" y="900"/>
                </a:lnTo>
                <a:lnTo>
                  <a:pt x="622" y="906"/>
                </a:lnTo>
                <a:lnTo>
                  <a:pt x="626" y="914"/>
                </a:lnTo>
                <a:lnTo>
                  <a:pt x="626" y="914"/>
                </a:lnTo>
                <a:lnTo>
                  <a:pt x="630" y="923"/>
                </a:lnTo>
                <a:lnTo>
                  <a:pt x="630" y="933"/>
                </a:lnTo>
                <a:lnTo>
                  <a:pt x="630" y="956"/>
                </a:lnTo>
                <a:lnTo>
                  <a:pt x="630" y="956"/>
                </a:lnTo>
                <a:lnTo>
                  <a:pt x="632" y="958"/>
                </a:lnTo>
                <a:lnTo>
                  <a:pt x="634" y="961"/>
                </a:lnTo>
                <a:lnTo>
                  <a:pt x="634" y="961"/>
                </a:lnTo>
                <a:lnTo>
                  <a:pt x="634" y="967"/>
                </a:lnTo>
                <a:lnTo>
                  <a:pt x="638" y="977"/>
                </a:lnTo>
                <a:lnTo>
                  <a:pt x="638" y="977"/>
                </a:lnTo>
                <a:lnTo>
                  <a:pt x="649" y="992"/>
                </a:lnTo>
                <a:lnTo>
                  <a:pt x="655" y="1001"/>
                </a:lnTo>
                <a:lnTo>
                  <a:pt x="662" y="1011"/>
                </a:lnTo>
                <a:lnTo>
                  <a:pt x="662" y="1011"/>
                </a:lnTo>
                <a:lnTo>
                  <a:pt x="664" y="1023"/>
                </a:lnTo>
                <a:lnTo>
                  <a:pt x="664" y="1023"/>
                </a:lnTo>
                <a:lnTo>
                  <a:pt x="666" y="1026"/>
                </a:lnTo>
                <a:lnTo>
                  <a:pt x="668" y="1026"/>
                </a:lnTo>
                <a:lnTo>
                  <a:pt x="672" y="1026"/>
                </a:lnTo>
                <a:lnTo>
                  <a:pt x="672" y="1028"/>
                </a:lnTo>
                <a:lnTo>
                  <a:pt x="672" y="1028"/>
                </a:lnTo>
                <a:lnTo>
                  <a:pt x="674" y="1036"/>
                </a:lnTo>
                <a:lnTo>
                  <a:pt x="674" y="1047"/>
                </a:lnTo>
                <a:lnTo>
                  <a:pt x="674" y="1047"/>
                </a:lnTo>
                <a:lnTo>
                  <a:pt x="680" y="1057"/>
                </a:lnTo>
                <a:lnTo>
                  <a:pt x="682" y="1061"/>
                </a:lnTo>
                <a:lnTo>
                  <a:pt x="682" y="1065"/>
                </a:lnTo>
                <a:lnTo>
                  <a:pt x="682" y="1065"/>
                </a:lnTo>
                <a:lnTo>
                  <a:pt x="680" y="1070"/>
                </a:lnTo>
                <a:lnTo>
                  <a:pt x="678" y="1076"/>
                </a:lnTo>
                <a:lnTo>
                  <a:pt x="668" y="1084"/>
                </a:lnTo>
                <a:lnTo>
                  <a:pt x="657" y="1093"/>
                </a:lnTo>
                <a:lnTo>
                  <a:pt x="647" y="1101"/>
                </a:lnTo>
                <a:lnTo>
                  <a:pt x="647" y="1101"/>
                </a:lnTo>
                <a:lnTo>
                  <a:pt x="640" y="1112"/>
                </a:lnTo>
                <a:lnTo>
                  <a:pt x="634" y="1124"/>
                </a:lnTo>
                <a:lnTo>
                  <a:pt x="628" y="1137"/>
                </a:lnTo>
                <a:lnTo>
                  <a:pt x="620" y="1147"/>
                </a:lnTo>
                <a:lnTo>
                  <a:pt x="620" y="1147"/>
                </a:lnTo>
                <a:lnTo>
                  <a:pt x="615" y="1152"/>
                </a:lnTo>
                <a:lnTo>
                  <a:pt x="609" y="1156"/>
                </a:lnTo>
                <a:lnTo>
                  <a:pt x="603" y="1160"/>
                </a:lnTo>
                <a:lnTo>
                  <a:pt x="598" y="1164"/>
                </a:lnTo>
                <a:lnTo>
                  <a:pt x="598" y="1164"/>
                </a:lnTo>
                <a:lnTo>
                  <a:pt x="592" y="1172"/>
                </a:lnTo>
                <a:lnTo>
                  <a:pt x="588" y="1179"/>
                </a:lnTo>
                <a:lnTo>
                  <a:pt x="582" y="1196"/>
                </a:lnTo>
                <a:lnTo>
                  <a:pt x="573" y="1231"/>
                </a:lnTo>
                <a:lnTo>
                  <a:pt x="573" y="1231"/>
                </a:lnTo>
                <a:lnTo>
                  <a:pt x="466" y="1277"/>
                </a:lnTo>
                <a:lnTo>
                  <a:pt x="359" y="1324"/>
                </a:lnTo>
                <a:lnTo>
                  <a:pt x="307" y="1349"/>
                </a:lnTo>
                <a:lnTo>
                  <a:pt x="258" y="1376"/>
                </a:lnTo>
                <a:lnTo>
                  <a:pt x="208" y="1405"/>
                </a:lnTo>
                <a:lnTo>
                  <a:pt x="162" y="1433"/>
                </a:lnTo>
                <a:lnTo>
                  <a:pt x="162" y="1433"/>
                </a:lnTo>
                <a:lnTo>
                  <a:pt x="139" y="1460"/>
                </a:lnTo>
                <a:lnTo>
                  <a:pt x="126" y="1474"/>
                </a:lnTo>
                <a:lnTo>
                  <a:pt x="113" y="1485"/>
                </a:lnTo>
                <a:lnTo>
                  <a:pt x="113" y="1485"/>
                </a:lnTo>
                <a:lnTo>
                  <a:pt x="109" y="1496"/>
                </a:lnTo>
                <a:lnTo>
                  <a:pt x="103" y="1508"/>
                </a:lnTo>
                <a:lnTo>
                  <a:pt x="95" y="1516"/>
                </a:lnTo>
                <a:lnTo>
                  <a:pt x="86" y="1521"/>
                </a:lnTo>
                <a:lnTo>
                  <a:pt x="86" y="1521"/>
                </a:lnTo>
                <a:lnTo>
                  <a:pt x="82" y="1540"/>
                </a:lnTo>
                <a:lnTo>
                  <a:pt x="76" y="1560"/>
                </a:lnTo>
                <a:lnTo>
                  <a:pt x="67" y="1577"/>
                </a:lnTo>
                <a:lnTo>
                  <a:pt x="57" y="1596"/>
                </a:lnTo>
                <a:lnTo>
                  <a:pt x="57" y="1596"/>
                </a:lnTo>
                <a:lnTo>
                  <a:pt x="53" y="1600"/>
                </a:lnTo>
                <a:lnTo>
                  <a:pt x="48" y="1605"/>
                </a:lnTo>
                <a:lnTo>
                  <a:pt x="44" y="1609"/>
                </a:lnTo>
                <a:lnTo>
                  <a:pt x="40" y="1613"/>
                </a:lnTo>
                <a:lnTo>
                  <a:pt x="40" y="1613"/>
                </a:lnTo>
                <a:lnTo>
                  <a:pt x="38" y="1619"/>
                </a:lnTo>
                <a:lnTo>
                  <a:pt x="36" y="1626"/>
                </a:lnTo>
                <a:lnTo>
                  <a:pt x="31" y="1642"/>
                </a:lnTo>
                <a:lnTo>
                  <a:pt x="31" y="1642"/>
                </a:lnTo>
                <a:lnTo>
                  <a:pt x="15" y="1672"/>
                </a:lnTo>
                <a:lnTo>
                  <a:pt x="0" y="1701"/>
                </a:lnTo>
                <a:lnTo>
                  <a:pt x="1976" y="1701"/>
                </a:lnTo>
                <a:lnTo>
                  <a:pt x="1976" y="1701"/>
                </a:lnTo>
                <a:lnTo>
                  <a:pt x="1955" y="1661"/>
                </a:lnTo>
                <a:lnTo>
                  <a:pt x="1932" y="1623"/>
                </a:lnTo>
                <a:lnTo>
                  <a:pt x="1907" y="1586"/>
                </a:lnTo>
                <a:lnTo>
                  <a:pt x="1882" y="1550"/>
                </a:lnTo>
                <a:lnTo>
                  <a:pt x="1882" y="1550"/>
                </a:lnTo>
                <a:close/>
                <a:moveTo>
                  <a:pt x="1315" y="864"/>
                </a:moveTo>
                <a:lnTo>
                  <a:pt x="1315" y="864"/>
                </a:lnTo>
                <a:lnTo>
                  <a:pt x="1321" y="864"/>
                </a:lnTo>
                <a:lnTo>
                  <a:pt x="1321" y="864"/>
                </a:lnTo>
                <a:lnTo>
                  <a:pt x="1321" y="866"/>
                </a:lnTo>
                <a:lnTo>
                  <a:pt x="1321" y="870"/>
                </a:lnTo>
                <a:lnTo>
                  <a:pt x="1317" y="872"/>
                </a:lnTo>
                <a:lnTo>
                  <a:pt x="1317" y="872"/>
                </a:lnTo>
                <a:lnTo>
                  <a:pt x="1315" y="872"/>
                </a:lnTo>
                <a:lnTo>
                  <a:pt x="1315" y="870"/>
                </a:lnTo>
                <a:lnTo>
                  <a:pt x="1315" y="864"/>
                </a:lnTo>
                <a:lnTo>
                  <a:pt x="1315" y="8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201;p43">
            <a:extLst>
              <a:ext uri="{FF2B5EF4-FFF2-40B4-BE49-F238E27FC236}">
                <a16:creationId xmlns:a16="http://schemas.microsoft.com/office/drawing/2014/main" id="{B2179269-15F3-4351-8336-BF27561FE302}"/>
              </a:ext>
            </a:extLst>
          </p:cNvPr>
          <p:cNvSpPr txBox="1"/>
          <p:nvPr/>
        </p:nvSpPr>
        <p:spPr>
          <a:xfrm>
            <a:off x="7668951" y="2850975"/>
            <a:ext cx="821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202;p43">
            <a:extLst>
              <a:ext uri="{FF2B5EF4-FFF2-40B4-BE49-F238E27FC236}">
                <a16:creationId xmlns:a16="http://schemas.microsoft.com/office/drawing/2014/main" id="{47A2B600-547B-4630-AB3B-40BD0A2AACE8}"/>
              </a:ext>
            </a:extLst>
          </p:cNvPr>
          <p:cNvSpPr txBox="1"/>
          <p:nvPr/>
        </p:nvSpPr>
        <p:spPr>
          <a:xfrm>
            <a:off x="7049988" y="4284036"/>
            <a:ext cx="211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zh-CN" sz="2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Applicants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203;p43">
            <a:extLst>
              <a:ext uri="{FF2B5EF4-FFF2-40B4-BE49-F238E27FC236}">
                <a16:creationId xmlns:a16="http://schemas.microsoft.com/office/drawing/2014/main" id="{EFD1EE33-BDEE-4BF6-9FFC-720011350686}"/>
              </a:ext>
            </a:extLst>
          </p:cNvPr>
          <p:cNvSpPr/>
          <p:nvPr/>
        </p:nvSpPr>
        <p:spPr>
          <a:xfrm>
            <a:off x="10190466" y="4337911"/>
            <a:ext cx="1421394" cy="61789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204;p43">
            <a:extLst>
              <a:ext uri="{FF2B5EF4-FFF2-40B4-BE49-F238E27FC236}">
                <a16:creationId xmlns:a16="http://schemas.microsoft.com/office/drawing/2014/main" id="{F5AE550B-F5B7-443A-96E0-D8083F342421}"/>
              </a:ext>
            </a:extLst>
          </p:cNvPr>
          <p:cNvSpPr txBox="1"/>
          <p:nvPr/>
        </p:nvSpPr>
        <p:spPr>
          <a:xfrm>
            <a:off x="10190467" y="4463956"/>
            <a:ext cx="1644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Wage level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205;p43">
            <a:extLst>
              <a:ext uri="{FF2B5EF4-FFF2-40B4-BE49-F238E27FC236}">
                <a16:creationId xmlns:a16="http://schemas.microsoft.com/office/drawing/2014/main" id="{F052983C-4B1B-46DB-A5B8-C9E4EE144D45}"/>
              </a:ext>
            </a:extLst>
          </p:cNvPr>
          <p:cNvSpPr/>
          <p:nvPr/>
        </p:nvSpPr>
        <p:spPr>
          <a:xfrm>
            <a:off x="10190466" y="4971474"/>
            <a:ext cx="1421394" cy="61789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206;p43">
            <a:extLst>
              <a:ext uri="{FF2B5EF4-FFF2-40B4-BE49-F238E27FC236}">
                <a16:creationId xmlns:a16="http://schemas.microsoft.com/office/drawing/2014/main" id="{DA049C3E-4CA0-457F-BED6-1FB4E8F2D066}"/>
              </a:ext>
            </a:extLst>
          </p:cNvPr>
          <p:cNvSpPr txBox="1"/>
          <p:nvPr/>
        </p:nvSpPr>
        <p:spPr>
          <a:xfrm>
            <a:off x="10215062" y="4926486"/>
            <a:ext cx="142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Prevailing    wage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207;p43">
            <a:extLst>
              <a:ext uri="{FF2B5EF4-FFF2-40B4-BE49-F238E27FC236}">
                <a16:creationId xmlns:a16="http://schemas.microsoft.com/office/drawing/2014/main" id="{4E98C85F-11AC-4FF1-8971-E6378668097D}"/>
              </a:ext>
            </a:extLst>
          </p:cNvPr>
          <p:cNvSpPr/>
          <p:nvPr/>
        </p:nvSpPr>
        <p:spPr>
          <a:xfrm>
            <a:off x="10190466" y="5605037"/>
            <a:ext cx="1421394" cy="61789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208;p43">
            <a:extLst>
              <a:ext uri="{FF2B5EF4-FFF2-40B4-BE49-F238E27FC236}">
                <a16:creationId xmlns:a16="http://schemas.microsoft.com/office/drawing/2014/main" id="{CE581DCC-7321-4494-A806-C15CFE896B9E}"/>
              </a:ext>
            </a:extLst>
          </p:cNvPr>
          <p:cNvSpPr txBox="1"/>
          <p:nvPr/>
        </p:nvSpPr>
        <p:spPr>
          <a:xfrm>
            <a:off x="10089898" y="5541413"/>
            <a:ext cx="16487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Wage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source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209;p43">
            <a:extLst>
              <a:ext uri="{FF2B5EF4-FFF2-40B4-BE49-F238E27FC236}">
                <a16:creationId xmlns:a16="http://schemas.microsoft.com/office/drawing/2014/main" id="{169B7D49-D792-4C38-93B2-EDBBD684AEA2}"/>
              </a:ext>
            </a:extLst>
          </p:cNvPr>
          <p:cNvSpPr txBox="1"/>
          <p:nvPr/>
        </p:nvSpPr>
        <p:spPr>
          <a:xfrm>
            <a:off x="9281653" y="2571283"/>
            <a:ext cx="1013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WAGE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210;p43">
            <a:extLst>
              <a:ext uri="{FF2B5EF4-FFF2-40B4-BE49-F238E27FC236}">
                <a16:creationId xmlns:a16="http://schemas.microsoft.com/office/drawing/2014/main" id="{A099B4FC-7F45-475F-B851-4612346B02F6}"/>
              </a:ext>
            </a:extLst>
          </p:cNvPr>
          <p:cNvSpPr/>
          <p:nvPr/>
        </p:nvSpPr>
        <p:spPr>
          <a:xfrm>
            <a:off x="9579852" y="3190147"/>
            <a:ext cx="611674" cy="1484768"/>
          </a:xfrm>
          <a:custGeom>
            <a:avLst/>
            <a:gdLst/>
            <a:ahLst/>
            <a:cxnLst/>
            <a:rect l="l" t="t" r="r" b="b"/>
            <a:pathLst>
              <a:path w="611674" h="1484768" extrusionOk="0">
                <a:moveTo>
                  <a:pt x="611674" y="1484768"/>
                </a:moveTo>
                <a:cubicBezTo>
                  <a:pt x="366476" y="1187512"/>
                  <a:pt x="121278" y="890257"/>
                  <a:pt x="32252" y="642796"/>
                </a:cubicBezTo>
                <a:cubicBezTo>
                  <a:pt x="-56774" y="395335"/>
                  <a:pt x="65448" y="105624"/>
                  <a:pt x="7751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11;p43">
            <a:extLst>
              <a:ext uri="{FF2B5EF4-FFF2-40B4-BE49-F238E27FC236}">
                <a16:creationId xmlns:a16="http://schemas.microsoft.com/office/drawing/2014/main" id="{3AB58B18-139C-4162-921C-D5265768CB65}"/>
              </a:ext>
            </a:extLst>
          </p:cNvPr>
          <p:cNvSpPr/>
          <p:nvPr/>
        </p:nvSpPr>
        <p:spPr>
          <a:xfrm>
            <a:off x="9540803" y="3401945"/>
            <a:ext cx="611674" cy="2070918"/>
          </a:xfrm>
          <a:custGeom>
            <a:avLst/>
            <a:gdLst/>
            <a:ahLst/>
            <a:cxnLst/>
            <a:rect l="l" t="t" r="r" b="b"/>
            <a:pathLst>
              <a:path w="611674" h="1484768" extrusionOk="0">
                <a:moveTo>
                  <a:pt x="611674" y="1484768"/>
                </a:moveTo>
                <a:cubicBezTo>
                  <a:pt x="366476" y="1187512"/>
                  <a:pt x="121278" y="890257"/>
                  <a:pt x="32252" y="642796"/>
                </a:cubicBezTo>
                <a:cubicBezTo>
                  <a:pt x="-56774" y="395335"/>
                  <a:pt x="65448" y="105624"/>
                  <a:pt x="7751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2;p43">
            <a:extLst>
              <a:ext uri="{FF2B5EF4-FFF2-40B4-BE49-F238E27FC236}">
                <a16:creationId xmlns:a16="http://schemas.microsoft.com/office/drawing/2014/main" id="{EE540751-1FC4-4370-B289-18AB9357CEF9}"/>
              </a:ext>
            </a:extLst>
          </p:cNvPr>
          <p:cNvSpPr/>
          <p:nvPr/>
        </p:nvSpPr>
        <p:spPr>
          <a:xfrm>
            <a:off x="9547503" y="3184825"/>
            <a:ext cx="611674" cy="2802413"/>
          </a:xfrm>
          <a:custGeom>
            <a:avLst/>
            <a:gdLst/>
            <a:ahLst/>
            <a:cxnLst/>
            <a:rect l="l" t="t" r="r" b="b"/>
            <a:pathLst>
              <a:path w="611674" h="1484768" extrusionOk="0">
                <a:moveTo>
                  <a:pt x="611674" y="1484768"/>
                </a:moveTo>
                <a:cubicBezTo>
                  <a:pt x="366476" y="1187512"/>
                  <a:pt x="121278" y="890257"/>
                  <a:pt x="32252" y="642796"/>
                </a:cubicBezTo>
                <a:cubicBezTo>
                  <a:pt x="-56774" y="395335"/>
                  <a:pt x="65448" y="105624"/>
                  <a:pt x="7751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" name="Google Shape;213;p43">
            <a:extLst>
              <a:ext uri="{FF2B5EF4-FFF2-40B4-BE49-F238E27FC236}">
                <a16:creationId xmlns:a16="http://schemas.microsoft.com/office/drawing/2014/main" id="{7CCD97FB-532B-4D22-BE0D-CCA318F15FFD}"/>
              </a:ext>
            </a:extLst>
          </p:cNvPr>
          <p:cNvCxnSpPr>
            <a:endCxn id="8" idx="13"/>
          </p:cNvCxnSpPr>
          <p:nvPr/>
        </p:nvCxnSpPr>
        <p:spPr>
          <a:xfrm flipH="1">
            <a:off x="8681100" y="2891383"/>
            <a:ext cx="410100" cy="14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Google Shape;214;p43">
            <a:extLst>
              <a:ext uri="{FF2B5EF4-FFF2-40B4-BE49-F238E27FC236}">
                <a16:creationId xmlns:a16="http://schemas.microsoft.com/office/drawing/2014/main" id="{A734D039-7AA1-43A7-BB4B-65D372AEC02E}"/>
              </a:ext>
            </a:extLst>
          </p:cNvPr>
          <p:cNvSpPr/>
          <p:nvPr/>
        </p:nvSpPr>
        <p:spPr>
          <a:xfrm>
            <a:off x="7591279" y="5174042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15;p43">
            <a:extLst>
              <a:ext uri="{FF2B5EF4-FFF2-40B4-BE49-F238E27FC236}">
                <a16:creationId xmlns:a16="http://schemas.microsoft.com/office/drawing/2014/main" id="{B7C9C00A-4343-43B1-9C88-A36D1CE9256F}"/>
              </a:ext>
            </a:extLst>
          </p:cNvPr>
          <p:cNvSpPr txBox="1"/>
          <p:nvPr/>
        </p:nvSpPr>
        <p:spPr>
          <a:xfrm>
            <a:off x="7627187" y="5419261"/>
            <a:ext cx="134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zh-CN" sz="16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VIOLATION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" name="Google Shape;216;p43">
            <a:extLst>
              <a:ext uri="{FF2B5EF4-FFF2-40B4-BE49-F238E27FC236}">
                <a16:creationId xmlns:a16="http://schemas.microsoft.com/office/drawing/2014/main" id="{15B8B65D-51B6-4068-BFCC-5E74A2A7503B}"/>
              </a:ext>
            </a:extLst>
          </p:cNvPr>
          <p:cNvCxnSpPr/>
          <p:nvPr/>
        </p:nvCxnSpPr>
        <p:spPr>
          <a:xfrm rot="10800000" flipH="1">
            <a:off x="8245602" y="4971474"/>
            <a:ext cx="18061" cy="1929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" name="Google Shape;217;p43">
            <a:extLst>
              <a:ext uri="{FF2B5EF4-FFF2-40B4-BE49-F238E27FC236}">
                <a16:creationId xmlns:a16="http://schemas.microsoft.com/office/drawing/2014/main" id="{A569CC0A-C46D-435F-ABDE-C8383CD0D7A3}"/>
              </a:ext>
            </a:extLst>
          </p:cNvPr>
          <p:cNvSpPr/>
          <p:nvPr/>
        </p:nvSpPr>
        <p:spPr>
          <a:xfrm>
            <a:off x="6080375" y="1820185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18;p43">
            <a:extLst>
              <a:ext uri="{FF2B5EF4-FFF2-40B4-BE49-F238E27FC236}">
                <a16:creationId xmlns:a16="http://schemas.microsoft.com/office/drawing/2014/main" id="{4500D7D0-1960-40A4-9EEC-F9CE5C615AED}"/>
              </a:ext>
            </a:extLst>
          </p:cNvPr>
          <p:cNvSpPr txBox="1"/>
          <p:nvPr/>
        </p:nvSpPr>
        <p:spPr>
          <a:xfrm>
            <a:off x="6080388" y="2076220"/>
            <a:ext cx="156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zh-CN" sz="16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8" name="Google Shape;219;p43">
            <a:extLst>
              <a:ext uri="{FF2B5EF4-FFF2-40B4-BE49-F238E27FC236}">
                <a16:creationId xmlns:a16="http://schemas.microsoft.com/office/drawing/2014/main" id="{8FDA4D30-1D88-4DB7-AE6E-B00F9A0AC118}"/>
              </a:ext>
            </a:extLst>
          </p:cNvPr>
          <p:cNvCxnSpPr/>
          <p:nvPr/>
        </p:nvCxnSpPr>
        <p:spPr>
          <a:xfrm>
            <a:off x="7226217" y="2165498"/>
            <a:ext cx="498102" cy="2682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220;p43">
            <a:extLst>
              <a:ext uri="{FF2B5EF4-FFF2-40B4-BE49-F238E27FC236}">
                <a16:creationId xmlns:a16="http://schemas.microsoft.com/office/drawing/2014/main" id="{7F1D22B9-2EEC-485B-9CD4-394998F5BB14}"/>
              </a:ext>
            </a:extLst>
          </p:cNvPr>
          <p:cNvSpPr/>
          <p:nvPr/>
        </p:nvSpPr>
        <p:spPr>
          <a:xfrm>
            <a:off x="5874277" y="3490335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221;p43">
            <a:extLst>
              <a:ext uri="{FF2B5EF4-FFF2-40B4-BE49-F238E27FC236}">
                <a16:creationId xmlns:a16="http://schemas.microsoft.com/office/drawing/2014/main" id="{A9889720-037C-4222-9CE4-D20798646D61}"/>
              </a:ext>
            </a:extLst>
          </p:cNvPr>
          <p:cNvSpPr txBox="1"/>
          <p:nvPr/>
        </p:nvSpPr>
        <p:spPr>
          <a:xfrm>
            <a:off x="6164144" y="3704779"/>
            <a:ext cx="1013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" name="Google Shape;222;p43">
            <a:extLst>
              <a:ext uri="{FF2B5EF4-FFF2-40B4-BE49-F238E27FC236}">
                <a16:creationId xmlns:a16="http://schemas.microsoft.com/office/drawing/2014/main" id="{0A7C4BF9-C534-4782-8352-26E0780A5FE1}"/>
              </a:ext>
            </a:extLst>
          </p:cNvPr>
          <p:cNvCxnSpPr>
            <a:endCxn id="8" idx="54"/>
          </p:cNvCxnSpPr>
          <p:nvPr/>
        </p:nvCxnSpPr>
        <p:spPr>
          <a:xfrm>
            <a:off x="6582615" y="4292439"/>
            <a:ext cx="361500" cy="16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" name="Google Shape;223;p43">
            <a:extLst>
              <a:ext uri="{FF2B5EF4-FFF2-40B4-BE49-F238E27FC236}">
                <a16:creationId xmlns:a16="http://schemas.microsoft.com/office/drawing/2014/main" id="{BB00781C-F27D-4F96-99F0-67E19054D0E1}"/>
              </a:ext>
            </a:extLst>
          </p:cNvPr>
          <p:cNvSpPr/>
          <p:nvPr/>
        </p:nvSpPr>
        <p:spPr>
          <a:xfrm>
            <a:off x="4454472" y="4412381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Google Shape;224;p43">
            <a:extLst>
              <a:ext uri="{FF2B5EF4-FFF2-40B4-BE49-F238E27FC236}">
                <a16:creationId xmlns:a16="http://schemas.microsoft.com/office/drawing/2014/main" id="{D7B9E4FA-F1F0-4A3D-9BB9-E513F1CB8207}"/>
              </a:ext>
            </a:extLst>
          </p:cNvPr>
          <p:cNvSpPr txBox="1"/>
          <p:nvPr/>
        </p:nvSpPr>
        <p:spPr>
          <a:xfrm>
            <a:off x="4555830" y="4519671"/>
            <a:ext cx="14938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Job title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" name="Google Shape;225;p43">
            <a:extLst>
              <a:ext uri="{FF2B5EF4-FFF2-40B4-BE49-F238E27FC236}">
                <a16:creationId xmlns:a16="http://schemas.microsoft.com/office/drawing/2014/main" id="{314D59F1-BA3E-4E8F-BDCB-1BC6467E3A96}"/>
              </a:ext>
            </a:extLst>
          </p:cNvPr>
          <p:cNvSpPr/>
          <p:nvPr/>
        </p:nvSpPr>
        <p:spPr>
          <a:xfrm>
            <a:off x="4454472" y="5045944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226;p43">
            <a:extLst>
              <a:ext uri="{FF2B5EF4-FFF2-40B4-BE49-F238E27FC236}">
                <a16:creationId xmlns:a16="http://schemas.microsoft.com/office/drawing/2014/main" id="{2783C25D-937B-44EE-8FEE-222CA091C3D0}"/>
              </a:ext>
            </a:extLst>
          </p:cNvPr>
          <p:cNvSpPr txBox="1"/>
          <p:nvPr/>
        </p:nvSpPr>
        <p:spPr>
          <a:xfrm>
            <a:off x="4446088" y="5150279"/>
            <a:ext cx="13500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Soc code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227;p43">
            <a:extLst>
              <a:ext uri="{FF2B5EF4-FFF2-40B4-BE49-F238E27FC236}">
                <a16:creationId xmlns:a16="http://schemas.microsoft.com/office/drawing/2014/main" id="{64F8B763-4BD5-48CA-B0EE-C99AE8990737}"/>
              </a:ext>
            </a:extLst>
          </p:cNvPr>
          <p:cNvSpPr/>
          <p:nvPr/>
        </p:nvSpPr>
        <p:spPr>
          <a:xfrm>
            <a:off x="4454472" y="5679507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228;p43">
            <a:extLst>
              <a:ext uri="{FF2B5EF4-FFF2-40B4-BE49-F238E27FC236}">
                <a16:creationId xmlns:a16="http://schemas.microsoft.com/office/drawing/2014/main" id="{04AC7209-580F-448D-9FF4-5411FEE852C2}"/>
              </a:ext>
            </a:extLst>
          </p:cNvPr>
          <p:cNvSpPr txBox="1"/>
          <p:nvPr/>
        </p:nvSpPr>
        <p:spPr>
          <a:xfrm>
            <a:off x="4340774" y="5765806"/>
            <a:ext cx="16487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zh-CN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Full time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229;p43">
            <a:extLst>
              <a:ext uri="{FF2B5EF4-FFF2-40B4-BE49-F238E27FC236}">
                <a16:creationId xmlns:a16="http://schemas.microsoft.com/office/drawing/2014/main" id="{3492F802-50A2-4235-9915-9AA71848693E}"/>
              </a:ext>
            </a:extLst>
          </p:cNvPr>
          <p:cNvSpPr/>
          <p:nvPr/>
        </p:nvSpPr>
        <p:spPr>
          <a:xfrm>
            <a:off x="5900183" y="4312777"/>
            <a:ext cx="497941" cy="1131684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230;p43">
            <a:extLst>
              <a:ext uri="{FF2B5EF4-FFF2-40B4-BE49-F238E27FC236}">
                <a16:creationId xmlns:a16="http://schemas.microsoft.com/office/drawing/2014/main" id="{A3253A18-ED7E-43D7-AE47-453884C05B31}"/>
              </a:ext>
            </a:extLst>
          </p:cNvPr>
          <p:cNvSpPr/>
          <p:nvPr/>
        </p:nvSpPr>
        <p:spPr>
          <a:xfrm>
            <a:off x="5890009" y="4292438"/>
            <a:ext cx="497941" cy="614161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231;p43">
            <a:extLst>
              <a:ext uri="{FF2B5EF4-FFF2-40B4-BE49-F238E27FC236}">
                <a16:creationId xmlns:a16="http://schemas.microsoft.com/office/drawing/2014/main" id="{FFF42F97-9654-478E-A80C-14D62E8308EA}"/>
              </a:ext>
            </a:extLst>
          </p:cNvPr>
          <p:cNvSpPr/>
          <p:nvPr/>
        </p:nvSpPr>
        <p:spPr>
          <a:xfrm>
            <a:off x="5826069" y="4779863"/>
            <a:ext cx="497941" cy="1131684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232;p43">
            <a:extLst>
              <a:ext uri="{FF2B5EF4-FFF2-40B4-BE49-F238E27FC236}">
                <a16:creationId xmlns:a16="http://schemas.microsoft.com/office/drawing/2014/main" id="{33558765-7FC9-4CF3-B044-C92A80390444}"/>
              </a:ext>
            </a:extLst>
          </p:cNvPr>
          <p:cNvSpPr/>
          <p:nvPr/>
        </p:nvSpPr>
        <p:spPr>
          <a:xfrm>
            <a:off x="3845274" y="1697822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233;p43">
            <a:extLst>
              <a:ext uri="{FF2B5EF4-FFF2-40B4-BE49-F238E27FC236}">
                <a16:creationId xmlns:a16="http://schemas.microsoft.com/office/drawing/2014/main" id="{836C7FD9-D285-4AF1-93C9-15ADCBBF9B05}"/>
              </a:ext>
            </a:extLst>
          </p:cNvPr>
          <p:cNvSpPr txBox="1"/>
          <p:nvPr/>
        </p:nvSpPr>
        <p:spPr>
          <a:xfrm>
            <a:off x="3751005" y="1658669"/>
            <a:ext cx="14938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Employer name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234;p43">
            <a:extLst>
              <a:ext uri="{FF2B5EF4-FFF2-40B4-BE49-F238E27FC236}">
                <a16:creationId xmlns:a16="http://schemas.microsoft.com/office/drawing/2014/main" id="{293E009A-5850-4360-B916-1B20909DFC26}"/>
              </a:ext>
            </a:extLst>
          </p:cNvPr>
          <p:cNvSpPr/>
          <p:nvPr/>
        </p:nvSpPr>
        <p:spPr>
          <a:xfrm>
            <a:off x="3845274" y="2331385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" name="Google Shape;235;p43">
            <a:extLst>
              <a:ext uri="{FF2B5EF4-FFF2-40B4-BE49-F238E27FC236}">
                <a16:creationId xmlns:a16="http://schemas.microsoft.com/office/drawing/2014/main" id="{34936718-43E3-4A48-BE3B-994C4AF3D9C6}"/>
              </a:ext>
            </a:extLst>
          </p:cNvPr>
          <p:cNvSpPr txBox="1"/>
          <p:nvPr/>
        </p:nvSpPr>
        <p:spPr>
          <a:xfrm>
            <a:off x="3876786" y="2280732"/>
            <a:ext cx="1350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236;p43">
            <a:extLst>
              <a:ext uri="{FF2B5EF4-FFF2-40B4-BE49-F238E27FC236}">
                <a16:creationId xmlns:a16="http://schemas.microsoft.com/office/drawing/2014/main" id="{3835D5A4-9D00-4625-A0C3-ED4D98EDDEAE}"/>
              </a:ext>
            </a:extLst>
          </p:cNvPr>
          <p:cNvSpPr/>
          <p:nvPr/>
        </p:nvSpPr>
        <p:spPr>
          <a:xfrm>
            <a:off x="5266668" y="2269815"/>
            <a:ext cx="992056" cy="552543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237;p43">
            <a:extLst>
              <a:ext uri="{FF2B5EF4-FFF2-40B4-BE49-F238E27FC236}">
                <a16:creationId xmlns:a16="http://schemas.microsoft.com/office/drawing/2014/main" id="{7459AF93-BCF7-4CFD-A5D1-6333F15FBA61}"/>
              </a:ext>
            </a:extLst>
          </p:cNvPr>
          <p:cNvSpPr/>
          <p:nvPr/>
        </p:nvSpPr>
        <p:spPr>
          <a:xfrm rot="10800000" flipH="1">
            <a:off x="5264755" y="2153883"/>
            <a:ext cx="929550" cy="294267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238;p43">
            <a:extLst>
              <a:ext uri="{FF2B5EF4-FFF2-40B4-BE49-F238E27FC236}">
                <a16:creationId xmlns:a16="http://schemas.microsoft.com/office/drawing/2014/main" id="{CCF22B5C-4B55-4CAD-9137-FD4651DFA22B}"/>
              </a:ext>
            </a:extLst>
          </p:cNvPr>
          <p:cNvSpPr/>
          <p:nvPr/>
        </p:nvSpPr>
        <p:spPr>
          <a:xfrm>
            <a:off x="8114803" y="1167039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8" name="Google Shape;239;p43">
            <a:extLst>
              <a:ext uri="{FF2B5EF4-FFF2-40B4-BE49-F238E27FC236}">
                <a16:creationId xmlns:a16="http://schemas.microsoft.com/office/drawing/2014/main" id="{FA67732A-9256-42D8-9E95-1EB56578713A}"/>
              </a:ext>
            </a:extLst>
          </p:cNvPr>
          <p:cNvCxnSpPr/>
          <p:nvPr/>
        </p:nvCxnSpPr>
        <p:spPr>
          <a:xfrm flipH="1">
            <a:off x="8186435" y="1955881"/>
            <a:ext cx="363332" cy="5438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" name="Google Shape;240;p43">
            <a:extLst>
              <a:ext uri="{FF2B5EF4-FFF2-40B4-BE49-F238E27FC236}">
                <a16:creationId xmlns:a16="http://schemas.microsoft.com/office/drawing/2014/main" id="{1A3E837E-D33E-45CC-8D36-B3E6BFC6B762}"/>
              </a:ext>
            </a:extLst>
          </p:cNvPr>
          <p:cNvSpPr txBox="1"/>
          <p:nvPr/>
        </p:nvSpPr>
        <p:spPr>
          <a:xfrm>
            <a:off x="8186435" y="1401931"/>
            <a:ext cx="12731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altLang="zh-CN" sz="16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Education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5888607" y="44406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to validate our answers 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973B-D9FB-4ED9-9CCF-B382A1B00528}"/>
              </a:ext>
            </a:extLst>
          </p:cNvPr>
          <p:cNvSpPr txBox="1"/>
          <p:nvPr/>
        </p:nvSpPr>
        <p:spPr>
          <a:xfrm>
            <a:off x="1372240" y="1653785"/>
            <a:ext cx="96457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Modeling using 2019 data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Validation on unseen recent data 2020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ROC-AUC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Precision-recall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Utility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What requirements are more important for applicants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Mainly offer a predictive answer with a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119186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6152558" y="73368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roadmap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D868BB-DA21-C54A-B7FB-94671BD2B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25972"/>
              </p:ext>
            </p:extLst>
          </p:nvPr>
        </p:nvGraphicFramePr>
        <p:xfrm>
          <a:off x="2000142" y="2082800"/>
          <a:ext cx="489406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091">
                  <a:extLst>
                    <a:ext uri="{9D8B030D-6E8A-4147-A177-3AD203B41FA5}">
                      <a16:colId xmlns:a16="http://schemas.microsoft.com/office/drawing/2014/main" val="3650783159"/>
                    </a:ext>
                  </a:extLst>
                </a:gridCol>
                <a:gridCol w="3291970">
                  <a:extLst>
                    <a:ext uri="{9D8B030D-6E8A-4147-A177-3AD203B41FA5}">
                      <a16:colId xmlns:a16="http://schemas.microsoft.com/office/drawing/2014/main" val="58787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7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H1B EDA &amp; Features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8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 </a:t>
                      </a:r>
                      <a:r>
                        <a:rPr lang="en-US" altLang="zh-CN" sz="2400" dirty="0"/>
                        <a:t>EDA &amp; Features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2315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E318C9E-82ED-B343-BD7A-884F1DBB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632" y="21542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309</Words>
  <Application>Microsoft Macintosh PowerPoint</Application>
  <PresentationFormat>Widescreen</PresentationFormat>
  <Paragraphs>94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Yichun Sun</dc:creator>
  <cp:lastModifiedBy>Xue, Liang</cp:lastModifiedBy>
  <cp:revision>14</cp:revision>
  <dcterms:created xsi:type="dcterms:W3CDTF">2020-06-16T02:22:37Z</dcterms:created>
  <dcterms:modified xsi:type="dcterms:W3CDTF">2020-06-30T22:14:09Z</dcterms:modified>
</cp:coreProperties>
</file>