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17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Lst>
  <p:sldSz cx="9144000" cy="5143500" type="screen16x9"/>
  <p:notesSz cx="6858000" cy="9144000"/>
  <p:embeddedFontLst>
    <p:embeddedFont>
      <p:font typeface="Average" panose="020B0604020202020204" charset="0"/>
      <p:regular r:id="rId180"/>
    </p:embeddedFont>
    <p:embeddedFont>
      <p:font typeface="Open Sans" panose="020B0606030504020204" pitchFamily="34" charset="0"/>
      <p:regular r:id="rId181"/>
      <p:bold r:id="rId182"/>
      <p:italic r:id="rId183"/>
      <p:boldItalic r:id="rId184"/>
    </p:embeddedFont>
    <p:embeddedFont>
      <p:font typeface="Oswald" panose="00000500000000000000" pitchFamily="2" charset="0"/>
      <p:regular r:id="rId185"/>
      <p:bold r:id="rId186"/>
    </p:embeddedFont>
    <p:embeddedFont>
      <p:font typeface="Oswald Light" panose="00000400000000000000" pitchFamily="2" charset="0"/>
      <p:regular r:id="rId187"/>
      <p:bold r:id="rId188"/>
    </p:embeddedFont>
    <p:embeddedFont>
      <p:font typeface="Ubuntu" panose="020B0504030602030204" pitchFamily="34" charset="0"/>
      <p:regular r:id="rId189"/>
      <p:bold r:id="rId190"/>
      <p:italic r:id="rId191"/>
      <p:boldItalic r:id="rId192"/>
    </p:embeddedFont>
    <p:embeddedFont>
      <p:font typeface="Ubuntu Light" panose="020B0304030602030204" pitchFamily="34" charset="0"/>
      <p:regular r:id="rId193"/>
      <p:bold r:id="rId194"/>
      <p:italic r:id="rId195"/>
      <p:boldItalic r:id="rId1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15" autoAdjust="0"/>
  </p:normalViewPr>
  <p:slideViewPr>
    <p:cSldViewPr snapToGrid="0">
      <p:cViewPr varScale="1">
        <p:scale>
          <a:sx n="86" d="100"/>
          <a:sy n="86" d="100"/>
        </p:scale>
        <p:origin x="135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font" Target="fonts/font12.fntdata"/><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font" Target="fonts/font2.fntdata"/><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font" Target="fonts/font13.fntdata"/><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font" Target="fonts/font3.fntdata"/><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font" Target="fonts/font14.fntdata"/><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font" Target="fonts/font15.fntdata"/><Relationship Id="rId199"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font" Target="fonts/font5.fntdata"/><Relationship Id="rId189" Type="http://schemas.openxmlformats.org/officeDocument/2006/relationships/font" Target="fonts/font10.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notesMaster" Target="notesMasters/notesMaster1.xml"/><Relationship Id="rId195" Type="http://schemas.openxmlformats.org/officeDocument/2006/relationships/font" Target="fonts/font16.fntdata"/><Relationship Id="rId190" Type="http://schemas.openxmlformats.org/officeDocument/2006/relationships/font" Target="fonts/font11.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font" Target="fonts/font1.fntdata"/><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font" Target="fonts/font17.fntdata"/><Relationship Id="rId200" Type="http://schemas.openxmlformats.org/officeDocument/2006/relationships/tableStyles" Target="tableStyles.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font" Target="fonts/font7.fntdata"/><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presProps" Target="presProps.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font" Target="fonts/font8.fntdata"/><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viewProps" Target="viewProps.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r" rtl="1">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a973722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a973722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3fb53479d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3fb53479d_0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583baeb0dd_1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583baeb0dd_10_9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2583baeb0dd_10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2583baeb0dd_10_9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2583baeb0dd_10_9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2583baeb0dd_10_9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2583baeb0dd_10_10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2583baeb0dd_10_10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2583baeb0dd_10_10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2583baeb0dd_10_10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583baeb0dd_10_1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583baeb0dd_10_10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583baeb0dd_10_1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583baeb0dd_10_10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2583baeb0dd_10_1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2583baeb0dd_10_10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2583baeb0dd_10_1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2583baeb0dd_10_10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583baeb0dd_10_1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583baeb0dd_10_10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3fb53479d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3fb53479d_0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2583baeb0dd_10_10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2583baeb0dd_10_10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583baeb0dd_1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583baeb0dd_10_10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583baeb0dd_10_1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583baeb0dd_10_10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583baeb0dd_1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583baeb0dd_10_10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583baeb0dd_10_10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583baeb0dd_10_10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2583baeb0dd_10_1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2583baeb0dd_10_10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583baeb0dd_10_10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583baeb0dd_10_10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2583baeb0dd_10_1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2583baeb0dd_10_1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2583baeb0dd_1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2583baeb0dd_10_1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2583baeb0dd_10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2583baeb0dd_10_1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3fb53479d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3fb53479d_0_3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2583baeb0dd_10_1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2583baeb0dd_10_1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2583baeb0dd_10_1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2583baeb0dd_10_1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583baeb0dd_10_1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583baeb0dd_10_1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2583baeb0dd_10_1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2583baeb0dd_10_1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2583baeb0dd_10_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583baeb0dd_10_1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2583baeb0dd_10_1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2583baeb0dd_10_1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2583baeb0dd_10_1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2583baeb0dd_10_1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2583baeb0dd_10_1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2583baeb0dd_10_1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2583baeb0dd_10_1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2583baeb0dd_10_1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2583baeb0dd_1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2583baeb0dd_10_1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3fb53479d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3fb53479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2583baeb0dd_10_1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2583baeb0dd_10_1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2583baeb0dd_10_1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2583baeb0dd_10_1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2583baeb0dd_10_1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2583baeb0dd_10_12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2583baeb0dd_1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2583baeb0dd_10_1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2583baeb0dd_10_1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2583baeb0dd_10_1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2583baeb0dd_10_1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2583baeb0dd_10_1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2583baeb0dd_10_1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2583baeb0dd_10_1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2583baeb0dd_10_1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2583baeb0dd_10_1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2583baeb0dd_10_1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2583baeb0dd_10_13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2583baeb0dd_10_1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2583baeb0dd_10_13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fb53479d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3fb53479d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2583baeb0dd_10_1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2583baeb0dd_10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2583baeb0dd_10_1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2583baeb0dd_10_1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2583baeb0dd_10_1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2583baeb0dd_10_1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2583baeb0dd_10_1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2583baeb0dd_10_1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583baeb0dd_10_1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583baeb0dd_10_13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2583baeb0dd_10_1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2583baeb0dd_10_1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2583baeb0dd_10_1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2583baeb0dd_10_13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2583baeb0dd_10_1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2583baeb0dd_10_1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2583baeb0dd_10_1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2583baeb0dd_10_13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2583baeb0dd_10_1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2583baeb0dd_10_1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3fb53479d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3fb53479d_0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2583baeb0dd_10_1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583baeb0dd_10_1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2583baeb0dd_10_1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2583baeb0dd_10_14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2583baeb0dd_10_1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2583baeb0dd_10_1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2583baeb0dd_10_1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2583baeb0dd_10_1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2583baeb0dd_10_1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2583baeb0dd_10_14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2583baeb0dd_10_1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2583baeb0dd_10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2583baeb0dd_10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2583baeb0dd_10_14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2583baeb0dd_10_1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2583baeb0dd_10_14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8"/>
        <p:cNvGrpSpPr/>
        <p:nvPr/>
      </p:nvGrpSpPr>
      <p:grpSpPr>
        <a:xfrm>
          <a:off x="0" y="0"/>
          <a:ext cx="0" cy="0"/>
          <a:chOff x="0" y="0"/>
          <a:chExt cx="0" cy="0"/>
        </a:xfrm>
      </p:grpSpPr>
      <p:sp>
        <p:nvSpPr>
          <p:cNvPr id="1709" name="Google Shape;1709;g2583baeb0dd_1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0" name="Google Shape;1710;g2583baeb0dd_10_14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2583baeb0dd_10_1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2583baeb0dd_10_14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3fb53479d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3fb53479d_0_3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he-IL" dirty="0" err="1"/>
              <a:t>הקובנקטיס</a:t>
            </a:r>
            <a:r>
              <a:rPr lang="he-IL" dirty="0"/>
              <a:t> מורכב משני רכיבים שלרוב נמצאים על שרתים שונים:</a:t>
            </a:r>
            <a:br>
              <a:rPr lang="en-US" dirty="0"/>
            </a:br>
            <a:r>
              <a:rPr lang="en-US" dirty="0"/>
              <a:t>master </a:t>
            </a:r>
            <a:r>
              <a:rPr lang="he-IL" dirty="0"/>
              <a:t>תמיד מספר אי זוגי, לרוב יותר מאחד עבור יתירות. המאסטר מקבל את ההוראות מהמשתמש ומקצה עבורו </a:t>
            </a:r>
            <a:r>
              <a:rPr lang="en-US" dirty="0"/>
              <a:t>worker</a:t>
            </a:r>
          </a:p>
          <a:p>
            <a:pPr marL="0" lvl="0" indent="0" algn="l" rtl="0">
              <a:spcBef>
                <a:spcPts val="0"/>
              </a:spcBef>
              <a:spcAft>
                <a:spcPts val="0"/>
              </a:spcAft>
              <a:buNone/>
            </a:pPr>
            <a:r>
              <a:rPr lang="en-US" dirty="0"/>
              <a:t>Worker </a:t>
            </a:r>
            <a:r>
              <a:rPr lang="he-IL" dirty="0"/>
              <a:t>מקבל את הפקודות מהמאסטר ומבצע (לדוג' להריץ דוקר)</a:t>
            </a:r>
            <a:endParaRPr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2583baeb0dd_10_1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2583baeb0dd_10_15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83baeb0dd_10_1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83baeb0dd_10_15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2583baeb0dd_10_1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2583baeb0dd_10_15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2583baeb0dd_10_1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2583baeb0dd_10_15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2583baeb0dd_10_1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2583baeb0dd_10_15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2583baeb0dd_10_1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2583baeb0dd_10_1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2583baeb0dd_10_1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2583baeb0dd_10_16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2583baeb0dd_10_1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2583baeb0dd_10_16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2583baeb0dd_10_1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2583baeb0dd_10_16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2583baeb0dd_10_16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2583baeb0dd_10_16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3fb53479d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3fb53479d_0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he-IL" dirty="0"/>
              <a:t>רכיבים ב-</a:t>
            </a:r>
            <a:r>
              <a:rPr lang="en-US" dirty="0"/>
              <a:t>master:</a:t>
            </a:r>
          </a:p>
          <a:p>
            <a:pPr marL="0" lvl="0" indent="0" algn="r" rtl="1">
              <a:spcBef>
                <a:spcPts val="0"/>
              </a:spcBef>
              <a:spcAft>
                <a:spcPts val="0"/>
              </a:spcAft>
              <a:buNone/>
            </a:pPr>
            <a:r>
              <a:rPr lang="en-US" dirty="0"/>
              <a:t>ETCD</a:t>
            </a:r>
            <a:r>
              <a:rPr lang="he-IL" dirty="0"/>
              <a:t> מסד נתונים קל משקל, מצוין בשמירת </a:t>
            </a:r>
            <a:r>
              <a:rPr lang="he-IL" dirty="0" err="1"/>
              <a:t>קונפיגורציות</a:t>
            </a:r>
            <a:r>
              <a:rPr lang="he-IL" dirty="0"/>
              <a:t>.</a:t>
            </a:r>
          </a:p>
          <a:p>
            <a:pPr marL="0" lvl="0" indent="0" algn="r" rtl="1">
              <a:spcBef>
                <a:spcPts val="0"/>
              </a:spcBef>
              <a:spcAft>
                <a:spcPts val="0"/>
              </a:spcAft>
              <a:buNone/>
            </a:pPr>
            <a:r>
              <a:rPr lang="he-IL" dirty="0"/>
              <a:t>  אם הרכיב תקול – כלום לא יעבוד.</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en-GB" dirty="0">
                <a:latin typeface="Oswald"/>
                <a:ea typeface="Oswald"/>
                <a:cs typeface="Oswald"/>
                <a:sym typeface="Oswald"/>
              </a:rPr>
              <a:t>APISERVER</a:t>
            </a:r>
            <a:r>
              <a:rPr lang="he-IL" dirty="0">
                <a:latin typeface="Oswald"/>
                <a:ea typeface="Oswald"/>
                <a:cs typeface="Oswald"/>
                <a:sym typeface="Oswald"/>
              </a:rPr>
              <a:t> שכבת</a:t>
            </a:r>
            <a:r>
              <a:rPr lang="en-US" dirty="0">
                <a:latin typeface="Oswald"/>
                <a:ea typeface="Oswald"/>
                <a:cs typeface="Oswald"/>
                <a:sym typeface="Oswald"/>
              </a:rPr>
              <a:t> </a:t>
            </a:r>
            <a:r>
              <a:rPr lang="en-US" dirty="0" err="1">
                <a:latin typeface="Oswald"/>
                <a:ea typeface="Oswald"/>
                <a:cs typeface="Oswald"/>
                <a:sym typeface="Oswald"/>
              </a:rPr>
              <a:t>api</a:t>
            </a:r>
            <a:r>
              <a:rPr lang="en-US" dirty="0">
                <a:latin typeface="Oswald"/>
                <a:ea typeface="Oswald"/>
                <a:cs typeface="Oswald"/>
                <a:sym typeface="Oswald"/>
              </a:rPr>
              <a:t> </a:t>
            </a:r>
            <a:r>
              <a:rPr lang="he-IL" dirty="0">
                <a:latin typeface="Oswald"/>
                <a:ea typeface="Oswald"/>
                <a:cs typeface="Oswald"/>
                <a:sym typeface="Oswald"/>
              </a:rPr>
              <a:t>שעוטפת את מסד הנתונים. אף רכיב של </a:t>
            </a:r>
            <a:r>
              <a:rPr lang="he-IL" dirty="0" err="1">
                <a:latin typeface="Oswald"/>
                <a:ea typeface="Oswald"/>
                <a:cs typeface="Oswald"/>
                <a:sym typeface="Oswald"/>
              </a:rPr>
              <a:t>קוברנטיס</a:t>
            </a:r>
            <a:r>
              <a:rPr lang="he-IL" dirty="0">
                <a:latin typeface="Oswald"/>
                <a:ea typeface="Oswald"/>
                <a:cs typeface="Oswald"/>
                <a:sym typeface="Oswald"/>
              </a:rPr>
              <a:t> לא מתקשר ישירות עם ה-</a:t>
            </a:r>
            <a:r>
              <a:rPr lang="en-US" dirty="0">
                <a:latin typeface="Oswald"/>
                <a:ea typeface="Oswald"/>
                <a:cs typeface="Oswald"/>
                <a:sym typeface="Oswald"/>
              </a:rPr>
              <a:t>ETCD</a:t>
            </a:r>
            <a:r>
              <a:rPr lang="he-IL" dirty="0">
                <a:latin typeface="Oswald"/>
                <a:ea typeface="Oswald"/>
                <a:cs typeface="Oswald"/>
                <a:sym typeface="Oswald"/>
              </a:rPr>
              <a:t>, אלא רק דרך ה-</a:t>
            </a:r>
            <a:r>
              <a:rPr lang="en-US" dirty="0">
                <a:latin typeface="Oswald"/>
                <a:ea typeface="Oswald"/>
                <a:cs typeface="Oswald"/>
                <a:sym typeface="Oswald"/>
              </a:rPr>
              <a:t>API</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למשתמש יש פקודת </a:t>
            </a:r>
            <a:r>
              <a:rPr lang="en-US" dirty="0" err="1">
                <a:latin typeface="Oswald"/>
                <a:ea typeface="Oswald"/>
                <a:cs typeface="Oswald"/>
                <a:sym typeface="Oswald"/>
              </a:rPr>
              <a:t>kubectl</a:t>
            </a:r>
            <a:r>
              <a:rPr lang="he-IL" dirty="0">
                <a:latin typeface="Oswald"/>
                <a:ea typeface="Oswald"/>
                <a:cs typeface="Oswald"/>
                <a:sym typeface="Oswald"/>
              </a:rPr>
              <a:t>, או </a:t>
            </a:r>
            <a:r>
              <a:rPr lang="en-US" dirty="0" err="1">
                <a:latin typeface="Oswald"/>
                <a:ea typeface="Oswald"/>
                <a:cs typeface="Oswald"/>
                <a:sym typeface="Oswald"/>
              </a:rPr>
              <a:t>Oc</a:t>
            </a:r>
            <a:r>
              <a:rPr lang="he-IL" dirty="0">
                <a:latin typeface="Oswald"/>
                <a:ea typeface="Oswald"/>
                <a:cs typeface="Oswald"/>
                <a:sym typeface="Oswald"/>
              </a:rPr>
              <a:t> ב-</a:t>
            </a:r>
            <a:r>
              <a:rPr lang="en-US" dirty="0" err="1">
                <a:latin typeface="Oswald"/>
                <a:ea typeface="Oswald"/>
                <a:cs typeface="Oswald"/>
                <a:sym typeface="Oswald"/>
              </a:rPr>
              <a:t>openshift</a:t>
            </a:r>
            <a:r>
              <a:rPr lang="he-IL" dirty="0">
                <a:latin typeface="Oswald"/>
                <a:ea typeface="Oswald"/>
                <a:cs typeface="Oswald"/>
                <a:sym typeface="Oswald"/>
              </a:rPr>
              <a:t> כדי לתקשר עם ה-</a:t>
            </a:r>
            <a:r>
              <a:rPr lang="en-US" dirty="0">
                <a:latin typeface="Oswald"/>
                <a:ea typeface="Oswald"/>
                <a:cs typeface="Oswald"/>
                <a:sym typeface="Oswald"/>
              </a:rPr>
              <a:t>API</a:t>
            </a:r>
            <a:r>
              <a:rPr lang="he-IL" dirty="0">
                <a:latin typeface="Oswald"/>
                <a:ea typeface="Oswald"/>
                <a:cs typeface="Oswald"/>
                <a:sym typeface="Oswald"/>
              </a:rPr>
              <a:t> ולתת הוראות ל-</a:t>
            </a:r>
            <a:r>
              <a:rPr lang="en-US" dirty="0">
                <a:latin typeface="Oswald"/>
                <a:ea typeface="Oswald"/>
                <a:cs typeface="Oswald"/>
                <a:sym typeface="Oswald"/>
              </a:rPr>
              <a:t>master</a:t>
            </a:r>
            <a:r>
              <a:rPr lang="he-IL" dirty="0">
                <a:latin typeface="Oswald"/>
                <a:ea typeface="Oswald"/>
                <a:cs typeface="Oswald"/>
                <a:sym typeface="Oswald"/>
              </a:rPr>
              <a:t>. ההוראות נשמרות ב-</a:t>
            </a:r>
            <a:r>
              <a:rPr lang="en-US" dirty="0">
                <a:latin typeface="Oswald"/>
                <a:ea typeface="Oswald"/>
                <a:cs typeface="Oswald"/>
                <a:sym typeface="Oswald"/>
              </a:rPr>
              <a:t>ETCD</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אם הרכיב תקול – כלום לא יעבוד.</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en-GB" dirty="0">
                <a:latin typeface="Oswald"/>
                <a:ea typeface="Oswald"/>
                <a:cs typeface="Oswald"/>
                <a:sym typeface="Oswald"/>
              </a:rPr>
              <a:t>SCHEDULER</a:t>
            </a:r>
            <a:r>
              <a:rPr lang="he-IL" dirty="0">
                <a:latin typeface="Oswald"/>
                <a:ea typeface="Oswald"/>
                <a:cs typeface="Oswald"/>
                <a:sym typeface="Oswald"/>
              </a:rPr>
              <a:t> – מחכה ל-</a:t>
            </a:r>
            <a:r>
              <a:rPr lang="en-US" dirty="0">
                <a:latin typeface="Oswald"/>
                <a:ea typeface="Oswald"/>
                <a:cs typeface="Oswald"/>
                <a:sym typeface="Oswald"/>
              </a:rPr>
              <a:t>event</a:t>
            </a:r>
            <a:r>
              <a:rPr lang="he-IL" dirty="0">
                <a:latin typeface="Oswald"/>
                <a:ea typeface="Oswald"/>
                <a:cs typeface="Oswald"/>
                <a:sym typeface="Oswald"/>
              </a:rPr>
              <a:t> של שינוי ב-</a:t>
            </a:r>
            <a:r>
              <a:rPr lang="en-US" dirty="0">
                <a:latin typeface="Oswald"/>
                <a:ea typeface="Oswald"/>
                <a:cs typeface="Oswald"/>
                <a:sym typeface="Oswald"/>
              </a:rPr>
              <a:t>ETCD</a:t>
            </a:r>
            <a:r>
              <a:rPr lang="he-IL" dirty="0">
                <a:latin typeface="Oswald"/>
                <a:ea typeface="Oswald"/>
                <a:cs typeface="Oswald"/>
                <a:sym typeface="Oswald"/>
              </a:rPr>
              <a:t> שמחכה עבורו, ומבצע את השינוי הנדרש. למשל – הקמה של </a:t>
            </a:r>
            <a:r>
              <a:rPr lang="en-US" dirty="0">
                <a:latin typeface="Oswald"/>
                <a:ea typeface="Oswald"/>
                <a:cs typeface="Oswald"/>
                <a:sym typeface="Oswald"/>
              </a:rPr>
              <a:t>pod</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הרכיב משנה את הסטאטוס מ-</a:t>
            </a:r>
            <a:r>
              <a:rPr lang="en-US" dirty="0">
                <a:latin typeface="Oswald"/>
                <a:ea typeface="Oswald"/>
                <a:cs typeface="Oswald"/>
                <a:sym typeface="Oswald"/>
              </a:rPr>
              <a:t>pending</a:t>
            </a:r>
            <a:r>
              <a:rPr lang="he-IL" dirty="0">
                <a:latin typeface="Oswald"/>
                <a:ea typeface="Oswald"/>
                <a:cs typeface="Oswald"/>
                <a:sym typeface="Oswald"/>
              </a:rPr>
              <a:t> ל-</a:t>
            </a:r>
            <a:r>
              <a:rPr lang="en-US" dirty="0">
                <a:latin typeface="Oswald"/>
                <a:ea typeface="Oswald"/>
                <a:cs typeface="Oswald"/>
                <a:sym typeface="Oswald"/>
              </a:rPr>
              <a:t>scheduling</a:t>
            </a:r>
            <a:r>
              <a:rPr lang="he-IL" dirty="0">
                <a:latin typeface="Oswald"/>
                <a:ea typeface="Oswald"/>
                <a:cs typeface="Oswald"/>
                <a:sym typeface="Oswald"/>
              </a:rPr>
              <a:t>, עד שיעביר את המשימה ל-</a:t>
            </a:r>
            <a:r>
              <a:rPr lang="en-US" dirty="0">
                <a:latin typeface="Oswald"/>
                <a:ea typeface="Oswald"/>
                <a:cs typeface="Oswald"/>
                <a:sym typeface="Oswald"/>
              </a:rPr>
              <a:t>worker</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אם הרכיב תקול – הסטאטוס יישאר ב</a:t>
            </a:r>
            <a:r>
              <a:rPr lang="en-US" dirty="0">
                <a:latin typeface="Oswald"/>
                <a:ea typeface="Oswald"/>
                <a:cs typeface="Oswald"/>
                <a:sym typeface="Oswald"/>
              </a:rPr>
              <a:t>pending</a:t>
            </a:r>
            <a:r>
              <a:rPr lang="he-IL" dirty="0">
                <a:latin typeface="Oswald"/>
                <a:ea typeface="Oswald"/>
                <a:cs typeface="Oswald"/>
                <a:sym typeface="Oswald"/>
              </a:rPr>
              <a:t> או </a:t>
            </a:r>
            <a:r>
              <a:rPr lang="en-US" dirty="0">
                <a:latin typeface="Oswald"/>
                <a:ea typeface="Oswald"/>
                <a:cs typeface="Oswald"/>
                <a:sym typeface="Oswald"/>
              </a:rPr>
              <a:t>scheduling</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ההקצאה ל-</a:t>
            </a:r>
            <a:r>
              <a:rPr lang="en-US" dirty="0">
                <a:latin typeface="Oswald"/>
                <a:ea typeface="Oswald"/>
                <a:cs typeface="Oswald"/>
                <a:sym typeface="Oswald"/>
              </a:rPr>
              <a:t>worker</a:t>
            </a:r>
            <a:r>
              <a:rPr lang="he-IL" dirty="0">
                <a:latin typeface="Oswald"/>
                <a:ea typeface="Oswald"/>
                <a:cs typeface="Oswald"/>
                <a:sym typeface="Oswald"/>
              </a:rPr>
              <a:t> מתבצעת ב-</a:t>
            </a:r>
            <a:r>
              <a:rPr lang="en-US" dirty="0">
                <a:latin typeface="Oswald"/>
                <a:ea typeface="Oswald"/>
                <a:cs typeface="Oswald"/>
                <a:sym typeface="Oswald"/>
              </a:rPr>
              <a:t>ETCD</a:t>
            </a:r>
            <a:r>
              <a:rPr lang="he-IL" dirty="0">
                <a:latin typeface="Oswald"/>
                <a:ea typeface="Oswald"/>
                <a:cs typeface="Oswald"/>
                <a:sym typeface="Oswald"/>
              </a:rPr>
              <a:t>, על ה-</a:t>
            </a:r>
            <a:r>
              <a:rPr lang="en-US" dirty="0">
                <a:latin typeface="Oswald"/>
                <a:ea typeface="Oswald"/>
                <a:cs typeface="Oswald"/>
                <a:sym typeface="Oswald"/>
              </a:rPr>
              <a:t>worker</a:t>
            </a:r>
            <a:r>
              <a:rPr lang="he-IL" dirty="0">
                <a:latin typeface="Oswald"/>
                <a:ea typeface="Oswald"/>
                <a:cs typeface="Oswald"/>
                <a:sym typeface="Oswald"/>
              </a:rPr>
              <a:t> יש </a:t>
            </a:r>
            <a:r>
              <a:rPr lang="en-US" dirty="0">
                <a:latin typeface="Oswald"/>
                <a:ea typeface="Oswald"/>
                <a:cs typeface="Oswald"/>
                <a:sym typeface="Oswald"/>
              </a:rPr>
              <a:t>agent</a:t>
            </a:r>
            <a:r>
              <a:rPr lang="he-IL" dirty="0">
                <a:latin typeface="Oswald"/>
                <a:ea typeface="Oswald"/>
                <a:cs typeface="Oswald"/>
                <a:sym typeface="Oswald"/>
              </a:rPr>
              <a:t> בשם </a:t>
            </a:r>
            <a:r>
              <a:rPr lang="en-US" dirty="0" err="1">
                <a:latin typeface="Oswald"/>
                <a:ea typeface="Oswald"/>
                <a:cs typeface="Oswald"/>
                <a:sym typeface="Oswald"/>
              </a:rPr>
              <a:t>kubelet</a:t>
            </a:r>
            <a:r>
              <a:rPr lang="he-IL" dirty="0">
                <a:latin typeface="Oswald"/>
                <a:ea typeface="Oswald"/>
                <a:cs typeface="Oswald"/>
                <a:sym typeface="Oswald"/>
              </a:rPr>
              <a:t> שסורק את ה-</a:t>
            </a:r>
            <a:r>
              <a:rPr lang="en-US" dirty="0">
                <a:latin typeface="Oswald"/>
                <a:ea typeface="Oswald"/>
                <a:cs typeface="Oswald"/>
                <a:sym typeface="Oswald"/>
              </a:rPr>
              <a:t>ETCD</a:t>
            </a:r>
            <a:r>
              <a:rPr lang="he-IL" dirty="0">
                <a:latin typeface="Oswald"/>
                <a:ea typeface="Oswald"/>
                <a:cs typeface="Oswald"/>
                <a:sym typeface="Oswald"/>
              </a:rPr>
              <a:t> ומחפש משימות עבור ה-</a:t>
            </a:r>
            <a:r>
              <a:rPr lang="en-US" dirty="0">
                <a:latin typeface="Oswald"/>
                <a:ea typeface="Oswald"/>
                <a:cs typeface="Oswald"/>
                <a:sym typeface="Oswald"/>
              </a:rPr>
              <a:t>worker</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ה-</a:t>
            </a:r>
            <a:r>
              <a:rPr lang="en-US" dirty="0" err="1">
                <a:latin typeface="Oswald"/>
                <a:ea typeface="Oswald"/>
                <a:cs typeface="Oswald"/>
                <a:sym typeface="Oswald"/>
              </a:rPr>
              <a:t>kubelet</a:t>
            </a:r>
            <a:r>
              <a:rPr lang="he-IL" dirty="0">
                <a:latin typeface="Oswald"/>
                <a:ea typeface="Oswald"/>
                <a:cs typeface="Oswald"/>
                <a:sym typeface="Oswald"/>
              </a:rPr>
              <a:t> הוא עובד בתצורת </a:t>
            </a:r>
            <a:r>
              <a:rPr lang="en-US" dirty="0">
                <a:latin typeface="Oswald"/>
                <a:ea typeface="Oswald"/>
                <a:cs typeface="Oswald"/>
                <a:sym typeface="Oswald"/>
              </a:rPr>
              <a:t>controller pattern</a:t>
            </a:r>
            <a:r>
              <a:rPr lang="he-IL" dirty="0">
                <a:latin typeface="Oswald"/>
                <a:ea typeface="Oswald"/>
                <a:cs typeface="Oswald"/>
                <a:sym typeface="Oswald"/>
              </a:rPr>
              <a:t>, כלומר כל עוד מתרחש אירוע </a:t>
            </a:r>
            <a:r>
              <a:rPr lang="he-IL" dirty="0" err="1">
                <a:latin typeface="Oswald"/>
                <a:ea typeface="Oswald"/>
                <a:cs typeface="Oswald"/>
                <a:sym typeface="Oswald"/>
              </a:rPr>
              <a:t>מסויים</a:t>
            </a:r>
            <a:r>
              <a:rPr lang="he-IL" dirty="0">
                <a:latin typeface="Oswald"/>
                <a:ea typeface="Oswald"/>
                <a:cs typeface="Oswald"/>
                <a:sym typeface="Oswald"/>
              </a:rPr>
              <a:t>, תגיע למצב רצוי (</a:t>
            </a:r>
            <a:r>
              <a:rPr lang="en-US" dirty="0">
                <a:latin typeface="Oswald"/>
                <a:ea typeface="Oswald"/>
                <a:cs typeface="Oswald"/>
                <a:sym typeface="Oswald"/>
              </a:rPr>
              <a:t>desire state</a:t>
            </a:r>
            <a:r>
              <a:rPr lang="he-IL" dirty="0">
                <a:latin typeface="Oswald"/>
                <a:ea typeface="Oswald"/>
                <a:cs typeface="Oswald"/>
                <a:sym typeface="Oswald"/>
              </a:rPr>
              <a:t>).</a:t>
            </a:r>
          </a:p>
          <a:p>
            <a:pPr marL="0" marR="0" lvl="0" indent="0" algn="r" defTabSz="914400" rtl="1" eaLnBrk="1" fontAlgn="auto" latinLnBrk="0" hangingPunct="1">
              <a:lnSpc>
                <a:spcPct val="100000"/>
              </a:lnSpc>
              <a:spcBef>
                <a:spcPts val="0"/>
              </a:spcBef>
              <a:spcAft>
                <a:spcPts val="0"/>
              </a:spcAft>
              <a:buClr>
                <a:srgbClr val="000000"/>
              </a:buClr>
              <a:buSzPts val="1400"/>
              <a:buFont typeface="Arial"/>
              <a:buNone/>
              <a:tabLst/>
              <a:defRPr/>
            </a:pPr>
            <a:r>
              <a:rPr lang="he-IL" dirty="0">
                <a:latin typeface="Oswald"/>
                <a:ea typeface="Oswald"/>
                <a:cs typeface="Oswald"/>
                <a:sym typeface="Oswald"/>
              </a:rPr>
              <a:t>  ה-</a:t>
            </a:r>
            <a:r>
              <a:rPr lang="en-US" dirty="0" err="1">
                <a:latin typeface="Oswald"/>
                <a:ea typeface="Oswald"/>
                <a:cs typeface="Oswald"/>
                <a:sym typeface="Oswald"/>
              </a:rPr>
              <a:t>kubelet</a:t>
            </a:r>
            <a:r>
              <a:rPr lang="he-IL" dirty="0">
                <a:latin typeface="Oswald"/>
                <a:ea typeface="Oswald"/>
                <a:cs typeface="Oswald"/>
                <a:sym typeface="Oswald"/>
              </a:rPr>
              <a:t> מריץ </a:t>
            </a:r>
            <a:r>
              <a:rPr lang="en-US" dirty="0">
                <a:latin typeface="Oswald"/>
                <a:ea typeface="Oswald"/>
                <a:cs typeface="Oswald"/>
                <a:sym typeface="Oswald"/>
              </a:rPr>
              <a:t>container engine</a:t>
            </a:r>
            <a:r>
              <a:rPr lang="he-IL" dirty="0">
                <a:latin typeface="Oswald"/>
                <a:ea typeface="Oswald"/>
                <a:cs typeface="Oswald"/>
                <a:sym typeface="Oswald"/>
              </a:rPr>
              <a:t> ושולט דרכו ב-</a:t>
            </a:r>
            <a:r>
              <a:rPr lang="en-US" dirty="0">
                <a:latin typeface="Oswald"/>
                <a:ea typeface="Oswald"/>
                <a:cs typeface="Oswald"/>
                <a:sym typeface="Oswald"/>
              </a:rPr>
              <a:t>container</a:t>
            </a:r>
            <a:r>
              <a:rPr lang="he-IL" dirty="0">
                <a:latin typeface="Oswald"/>
                <a:ea typeface="Oswald"/>
                <a:cs typeface="Oswald"/>
                <a:sym typeface="Oswald"/>
              </a:rPr>
              <a:t>-ים שהוא מריץ.</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2583baeb0dd_10_1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2583baeb0dd_10_16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2583baeb0dd_1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2583baeb0dd_10_16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2583baeb0dd_10_1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2583baeb0dd_10_16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2583baeb0dd_10_1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2583baeb0dd_10_16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2583baeb0dd_1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2583baeb0dd_10_16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2583baeb0dd_10_1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2583baeb0dd_10_16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3fb53479d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3fb53479d_0_4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3fb53479d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3fb53479d_0_4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1816057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1816057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3fb53479d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3fb53479d_0_4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3fb53479d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3fb53479d_0_4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3fb53479d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3fb53479d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b53479d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3fb53479d_0_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3fb53479d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3fb53479d_0_4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3fb53479d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3fb53479d_0_4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3fb53479d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3fb53479d_0_5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3fb53479d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3fb53479d_0_4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3fb53479d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3fb53479d_0_5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fb53479d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fb53479d_0_6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9d8498296_4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9d8498296_4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3fb53479d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3fb53479d_0_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3fb53479d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3fb53479d_0_6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3fb53479d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3fb53479d_0_6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3fb53479d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33fb53479d_0_4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3fb53479d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3fb53479d_0_6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3fb53479d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3fb53479d_0_5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3fb53479d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3fb53479d_0_6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3fb53479d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3fb53479d_0_6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3fb53479d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3fb53479d_0_6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6770242b6_3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6770242b6_3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9d8498296_6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9d8498296_6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3fb53479d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3fb53479d_0_8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3fb53479d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3fb53479d_0_7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3fb53479d_0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3fb53479d_0_7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3fb53479d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3fb53479d_0_7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3fb53479d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3fb53479d_0_7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3fb53479d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3fb53479d_0_7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3fb53479d_0_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3fb53479d_0_8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d09a4b37bf_4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d09a4b37bf_4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09a4b37bf_48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09a4b37bf_48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d09a4b37bf_48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d09a4b37bf_48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3fb53479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3fb5347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d09a4b37bf_48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d09a4b37bf_48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3fb53479d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33fb53479d_0_8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3fb53479d_0_8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33fb53479d_0_8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3fb53479d_0_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33fb53479d_0_9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3fb53479d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3fb53479d_0_9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3fb53479d_0_1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3fb53479d_0_1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3fb53479d_0_1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33fb53479d_0_10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3fb53479d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3fb53479d_0_10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33fb53479d_0_1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33fb53479d_0_10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3fb53479d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3fb53479d_0_10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3fb53479d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3fb53479d_0_3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3fb53479d_0_10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3fb53479d_0_10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3fb53479d_0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33fb53479d_0_10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3fb53479d_0_1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3fb53479d_0_1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33fb53479d_0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33fb53479d_0_1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3fb53479d_0_1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3fb53479d_0_1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3fb53479d_0_1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33fb53479d_0_1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33fb53479d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33fb53479d_0_1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3fb53479d_0_1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33fb53479d_0_1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3fb53479d_0_1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3fb53479d_0_1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3fb53479d_0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33fb53479d_0_1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3fb53479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3fb53479d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3fb53479d_0_1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33fb53479d_0_1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3fb53479d_0_1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33fb53479d_0_12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33fb53479d_0_1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33fb53479d_0_1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3fb53479d_0_1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3fb53479d_0_1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33fb53479d_0_1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33fb53479d_0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33fb53479d_0_1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33fb53479d_0_13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3fb53479d_0_1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33fb53479d_0_1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33fb53479d_0_1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33fb53479d_0_13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33fb53479d_0_1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33fb53479d_0_1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33fb53479d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33fb53479d_0_14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3fb53479d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3fb53479d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3fb53479d_0_1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3fb53479d_0_14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3fb53479d_0_1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3fb53479d_0_14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3fb53479d_0_1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3fb53479d_0_1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33fb53479d_0_1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33fb53479d_0_14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41cd93c4c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41cd93c4c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41cd93c4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41cd93c4c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2583baeb0dd_1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583baeb0dd_10_8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583baeb0dd_10_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583baeb0dd_10_9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2583baeb0dd_1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2583baeb0dd_1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2583baeb0dd_1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2583baeb0dd_1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3fb53479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3fb53479d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2583baeb0dd_1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2583baeb0dd_10_9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583baeb0dd_10_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583baeb0dd_10_9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583baeb0dd_10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2583baeb0dd_10_9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2583baeb0dd_1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2583baeb0dd_10_9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2583baeb0dd_10_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583baeb0dd_10_9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2583baeb0dd_1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2583baeb0dd_10_9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583baeb0dd_1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583baeb0dd_10_9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583baeb0dd_10_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583baeb0dd_10_9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2583baeb0dd_10_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2583baeb0dd_10_9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2583baeb0dd_1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2583baeb0dd_10_9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Page">
  <p:cSld name="1_Page">
    <p:spTree>
      <p:nvGrpSpPr>
        <p:cNvPr id="1" name="Shape 13"/>
        <p:cNvGrpSpPr/>
        <p:nvPr/>
      </p:nvGrpSpPr>
      <p:grpSpPr>
        <a:xfrm>
          <a:off x="0" y="0"/>
          <a:ext cx="0" cy="0"/>
          <a:chOff x="0" y="0"/>
          <a:chExt cx="0" cy="0"/>
        </a:xfrm>
      </p:grpSpPr>
      <p:pic>
        <p:nvPicPr>
          <p:cNvPr id="14" name="Google Shape;14;p2" descr="front2"/>
          <p:cNvPicPr preferRelativeResize="0"/>
          <p:nvPr/>
        </p:nvPicPr>
        <p:blipFill rotWithShape="1">
          <a:blip r:embed="rId2">
            <a:alphaModFix/>
          </a:blip>
          <a:srcRect/>
          <a:stretch/>
        </p:blipFill>
        <p:spPr>
          <a:xfrm>
            <a:off x="0" y="-353616"/>
            <a:ext cx="9144001" cy="5260181"/>
          </a:xfrm>
          <a:prstGeom prst="rect">
            <a:avLst/>
          </a:prstGeom>
          <a:noFill/>
          <a:ln>
            <a:noFill/>
          </a:ln>
        </p:spPr>
      </p:pic>
      <p:pic>
        <p:nvPicPr>
          <p:cNvPr id="15" name="Google Shape;15;p2"/>
          <p:cNvPicPr preferRelativeResize="0"/>
          <p:nvPr/>
        </p:nvPicPr>
        <p:blipFill rotWithShape="1">
          <a:blip r:embed="rId3">
            <a:alphaModFix/>
          </a:blip>
          <a:srcRect/>
          <a:stretch/>
        </p:blipFill>
        <p:spPr>
          <a:xfrm>
            <a:off x="7553326" y="4299347"/>
            <a:ext cx="1387475" cy="442913"/>
          </a:xfrm>
          <a:prstGeom prst="rect">
            <a:avLst/>
          </a:prstGeom>
          <a:noFill/>
          <a:ln>
            <a:noFill/>
          </a:ln>
        </p:spPr>
      </p:pic>
      <p:sp>
        <p:nvSpPr>
          <p:cNvPr id="16" name="Google Shape;16;p2"/>
          <p:cNvSpPr txBox="1">
            <a:spLocks noGrp="1"/>
          </p:cNvSpPr>
          <p:nvPr>
            <p:ph type="title"/>
          </p:nvPr>
        </p:nvSpPr>
        <p:spPr>
          <a:xfrm>
            <a:off x="467544" y="141685"/>
            <a:ext cx="6912900" cy="809700"/>
          </a:xfrm>
          <a:prstGeom prst="rect">
            <a:avLst/>
          </a:prstGeom>
          <a:noFill/>
          <a:ln>
            <a:noFill/>
          </a:ln>
        </p:spPr>
        <p:txBody>
          <a:bodyPr spcFirstLastPara="1" wrap="square" lIns="91425" tIns="91425" rIns="91425" bIns="91425" anchor="ctr" anchorCtr="0">
            <a:noAutofit/>
          </a:bodyPr>
          <a:lstStyle>
            <a:lvl1pPr marL="0" marR="0" lvl="0" indent="0" algn="l"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17" name="Google Shape;17;p2"/>
          <p:cNvSpPr txBox="1">
            <a:spLocks noGrp="1"/>
          </p:cNvSpPr>
          <p:nvPr>
            <p:ph type="body" idx="1"/>
          </p:nvPr>
        </p:nvSpPr>
        <p:spPr>
          <a:xfrm>
            <a:off x="467544" y="4299348"/>
            <a:ext cx="7599600" cy="432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1pPr>
            <a:lvl2pPr marL="914400" marR="0" lvl="1"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2pPr>
            <a:lvl3pPr marL="1371600" marR="0" lvl="2"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3pPr>
            <a:lvl4pPr marL="1828800" marR="0" lvl="3"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4pPr>
            <a:lvl5pPr marL="2286000" marR="0" lvl="4"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1"/>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69" name="Google Shape;69;p11"/>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70" name="Google Shape;70;p11"/>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1"/>
        <p:cNvGrpSpPr/>
        <p:nvPr/>
      </p:nvGrpSpPr>
      <p:grpSpPr>
        <a:xfrm>
          <a:off x="0" y="0"/>
          <a:ext cx="0" cy="0"/>
          <a:chOff x="0" y="0"/>
          <a:chExt cx="0" cy="0"/>
        </a:xfrm>
      </p:grpSpPr>
      <p:sp>
        <p:nvSpPr>
          <p:cNvPr id="72" name="Google Shape;72;p12"/>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73" name="Google Shape;73;p12"/>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74" name="Google Shape;74;p12"/>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75" name="Google Shape;75;p12"/>
          <p:cNvSpPr txBox="1">
            <a:spLocks noGrp="1"/>
          </p:cNvSpPr>
          <p:nvPr>
            <p:ph type="title"/>
          </p:nvPr>
        </p:nvSpPr>
        <p:spPr>
          <a:xfrm>
            <a:off x="457200" y="1715093"/>
            <a:ext cx="8229600" cy="5322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3375" b="1" i="0" u="none" strike="noStrike" cap="none">
                <a:solidFill>
                  <a:schemeClr val="lt1"/>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6" name="Google Shape;76;p12"/>
          <p:cNvSpPr txBox="1">
            <a:spLocks noGrp="1"/>
          </p:cNvSpPr>
          <p:nvPr>
            <p:ph type="body" idx="1"/>
          </p:nvPr>
        </p:nvSpPr>
        <p:spPr>
          <a:xfrm>
            <a:off x="684213" y="2625607"/>
            <a:ext cx="7848600" cy="432300"/>
          </a:xfrm>
          <a:prstGeom prst="rect">
            <a:avLst/>
          </a:prstGeom>
          <a:noFill/>
          <a:ln>
            <a:noFill/>
          </a:ln>
        </p:spPr>
        <p:txBody>
          <a:bodyPr spcFirstLastPara="1" wrap="square" lIns="91425" tIns="91425" rIns="91425" bIns="91425" anchor="t" anchorCtr="0">
            <a:noAutofit/>
          </a:bodyPr>
          <a:lstStyle>
            <a:lvl1pPr marL="457200" marR="0" lvl="0" indent="-22860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1pPr>
            <a:lvl2pPr marL="914400" marR="0" lvl="1"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2pPr>
            <a:lvl3pPr marL="1371600" marR="0" lvl="2"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3pPr>
            <a:lvl4pPr marL="1828800" marR="0" lvl="3"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4pPr>
            <a:lvl5pPr marL="2286000" marR="0" lvl="4"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9" name="Google Shape;79;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7662" algn="r" rtl="1">
              <a:spcBef>
                <a:spcPts val="0"/>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1pPr>
            <a:lvl2pPr marL="914400" marR="0" lvl="1" indent="-347662" algn="r" rtl="1">
              <a:spcBef>
                <a:spcPts val="0"/>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2pPr>
            <a:lvl3pPr marL="1371600" marR="0" lvl="2" indent="-347662" algn="r" rtl="1">
              <a:spcBef>
                <a:spcPts val="0"/>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3pPr>
            <a:lvl4pPr marL="1828800" marR="0" lvl="3" indent="-347662" algn="r" rtl="1">
              <a:spcBef>
                <a:spcPts val="0"/>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4pPr>
            <a:lvl5pPr marL="2286000" marR="0" lvl="4" indent="-347662" algn="r" rtl="1">
              <a:spcBef>
                <a:spcPts val="0"/>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5pPr>
            <a:lvl6pPr marL="2743200" marR="0" lvl="5" indent="-323850" algn="r" rtl="1">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0" name="Google Shape;80;p1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81"/>
        <p:cNvGrpSpPr/>
        <p:nvPr/>
      </p:nvGrpSpPr>
      <p:grpSpPr>
        <a:xfrm>
          <a:off x="0" y="0"/>
          <a:ext cx="0" cy="0"/>
          <a:chOff x="0" y="0"/>
          <a:chExt cx="0" cy="0"/>
        </a:xfrm>
      </p:grpSpPr>
      <p:sp>
        <p:nvSpPr>
          <p:cNvPr id="82" name="Google Shape;82;p14"/>
          <p:cNvSpPr txBox="1">
            <a:spLocks noGrp="1"/>
          </p:cNvSpPr>
          <p:nvPr>
            <p:ph type="sldNum" idx="12"/>
          </p:nvPr>
        </p:nvSpPr>
        <p:spPr>
          <a:xfrm>
            <a:off x="8390727" y="4737240"/>
            <a:ext cx="536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3" name="Google Shape;83;p14"/>
          <p:cNvSpPr txBox="1">
            <a:spLocks noGrp="1"/>
          </p:cNvSpPr>
          <p:nvPr>
            <p:ph type="body" idx="1"/>
          </p:nvPr>
        </p:nvSpPr>
        <p:spPr>
          <a:xfrm>
            <a:off x="265400" y="192631"/>
            <a:ext cx="6286500" cy="455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960"/>
              </a:spcBef>
              <a:spcAft>
                <a:spcPts val="0"/>
              </a:spcAft>
              <a:buClr>
                <a:srgbClr val="3C3C3C"/>
              </a:buClr>
              <a:buSzPts val="2800"/>
              <a:buFont typeface="Arial"/>
              <a:buNone/>
              <a:defRPr sz="2800" b="1" i="0" u="none" strike="noStrike" cap="none">
                <a:solidFill>
                  <a:srgbClr val="3C3C3C"/>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Google Shape;84;p14"/>
          <p:cNvSpPr txBox="1">
            <a:spLocks noGrp="1"/>
          </p:cNvSpPr>
          <p:nvPr>
            <p:ph type="body" idx="2"/>
          </p:nvPr>
        </p:nvSpPr>
        <p:spPr>
          <a:xfrm>
            <a:off x="996925" y="857725"/>
            <a:ext cx="6113700" cy="6858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rgbClr val="3C3C3C"/>
              </a:buClr>
              <a:buSzPts val="2800"/>
              <a:buFont typeface="Arial"/>
              <a:buChar char="•"/>
              <a:defRPr sz="2800" b="0" i="0" u="none" strike="noStrike" cap="none">
                <a:solidFill>
                  <a:srgbClr val="3C3C3C"/>
                </a:solidFill>
                <a:latin typeface="Arial"/>
                <a:ea typeface="Arial"/>
                <a:cs typeface="Arial"/>
                <a:sym typeface="Arial"/>
              </a:defRPr>
            </a:lvl1pPr>
            <a:lvl2pPr marL="914400" marR="0" lvl="1" indent="-381000" algn="l" rtl="0">
              <a:spcBef>
                <a:spcPts val="480"/>
              </a:spcBef>
              <a:spcAft>
                <a:spcPts val="0"/>
              </a:spcAft>
              <a:buClr>
                <a:srgbClr val="3C3C3C"/>
              </a:buClr>
              <a:buSzPts val="2400"/>
              <a:buFont typeface="Arial"/>
              <a:buChar char="–"/>
              <a:defRPr sz="2400" b="0" i="0" u="none" strike="noStrike" cap="none">
                <a:solidFill>
                  <a:srgbClr val="3C3C3C"/>
                </a:solidFill>
                <a:latin typeface="Arial"/>
                <a:ea typeface="Arial"/>
                <a:cs typeface="Arial"/>
                <a:sym typeface="Arial"/>
              </a:defRPr>
            </a:lvl2pPr>
            <a:lvl3pPr marL="1371600" marR="0" lvl="2" indent="-355600" algn="l" rtl="0">
              <a:spcBef>
                <a:spcPts val="400"/>
              </a:spcBef>
              <a:spcAft>
                <a:spcPts val="0"/>
              </a:spcAft>
              <a:buClr>
                <a:srgbClr val="3C3C3C"/>
              </a:buClr>
              <a:buSzPts val="2000"/>
              <a:buFont typeface="Arial"/>
              <a:buChar char="•"/>
              <a:defRPr sz="2000" b="0" i="0" u="none" strike="noStrike" cap="none">
                <a:solidFill>
                  <a:srgbClr val="3C3C3C"/>
                </a:solidFill>
                <a:latin typeface="Arial"/>
                <a:ea typeface="Arial"/>
                <a:cs typeface="Arial"/>
                <a:sym typeface="Arial"/>
              </a:defRPr>
            </a:lvl3pPr>
            <a:lvl4pPr marL="1828800" marR="0" lvl="3" indent="-342900" algn="l" rtl="0">
              <a:spcBef>
                <a:spcPts val="360"/>
              </a:spcBef>
              <a:spcAft>
                <a:spcPts val="0"/>
              </a:spcAft>
              <a:buClr>
                <a:srgbClr val="3C3C3C"/>
              </a:buClr>
              <a:buSzPts val="1800"/>
              <a:buFont typeface="Arial"/>
              <a:buChar char="–"/>
              <a:defRPr sz="1800" b="0" i="0" u="none" strike="noStrike" cap="none">
                <a:solidFill>
                  <a:srgbClr val="3C3C3C"/>
                </a:solidFill>
                <a:latin typeface="Arial"/>
                <a:ea typeface="Arial"/>
                <a:cs typeface="Arial"/>
                <a:sym typeface="Arial"/>
              </a:defRPr>
            </a:lvl4pPr>
            <a:lvl5pPr marL="2286000" marR="0" lvl="4" indent="-342900" algn="l" rtl="0">
              <a:spcBef>
                <a:spcPts val="360"/>
              </a:spcBef>
              <a:spcAft>
                <a:spcPts val="0"/>
              </a:spcAft>
              <a:buClr>
                <a:srgbClr val="3C3C3C"/>
              </a:buClr>
              <a:buSzPts val="1800"/>
              <a:buFont typeface="Arial"/>
              <a:buChar char="»"/>
              <a:defRPr sz="1800" b="0" i="0" u="none" strike="noStrike" cap="none">
                <a:solidFill>
                  <a:srgbClr val="3C3C3C"/>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56479" y="205221"/>
            <a:ext cx="8225400" cy="855300"/>
          </a:xfrm>
          <a:prstGeom prst="rect">
            <a:avLst/>
          </a:prstGeom>
          <a:noFill/>
          <a:ln>
            <a:noFill/>
          </a:ln>
        </p:spPr>
        <p:txBody>
          <a:bodyPr spcFirstLastPara="1" wrap="square" lIns="91425" tIns="91425" rIns="91425" bIns="91425" anchor="ctr" anchorCtr="0">
            <a:noAutofit/>
          </a:bodyPr>
          <a:lstStyle>
            <a:lvl1pPr marL="0" marR="0" lvl="0" indent="0" algn="ctr" rtl="0">
              <a:lnSpc>
                <a:spcPct val="93000"/>
              </a:lnSpc>
              <a:spcBef>
                <a:spcPts val="0"/>
              </a:spcBef>
              <a:spcAft>
                <a:spcPts val="0"/>
              </a:spcAft>
              <a:buSzPts val="1400"/>
              <a:buNone/>
              <a:defRPr sz="3700" b="1" i="0" u="none" strike="noStrike" cap="none">
                <a:solidFill>
                  <a:srgbClr val="000000"/>
                </a:solidFill>
                <a:latin typeface="Arial"/>
                <a:ea typeface="Arial"/>
                <a:cs typeface="Arial"/>
                <a:sym typeface="Arial"/>
              </a:defRPr>
            </a:lvl1pPr>
            <a:lvl2pPr marL="622300" marR="0" lvl="1" indent="-241300" algn="ctr" rtl="0">
              <a:lnSpc>
                <a:spcPct val="93000"/>
              </a:lnSpc>
              <a:spcBef>
                <a:spcPts val="0"/>
              </a:spcBef>
              <a:spcAft>
                <a:spcPts val="0"/>
              </a:spcAft>
              <a:buSzPts val="1400"/>
              <a:buNone/>
              <a:defRPr sz="3700" b="1" i="0" u="none" strike="noStrike" cap="none">
                <a:solidFill>
                  <a:srgbClr val="000000"/>
                </a:solidFill>
                <a:latin typeface="Arial"/>
                <a:ea typeface="Arial"/>
                <a:cs typeface="Arial"/>
                <a:sym typeface="Arial"/>
              </a:defRPr>
            </a:lvl2pPr>
            <a:lvl3pPr marL="952500" marR="0" lvl="2" indent="-190500" algn="ctr" rtl="0">
              <a:lnSpc>
                <a:spcPct val="93000"/>
              </a:lnSpc>
              <a:spcBef>
                <a:spcPts val="0"/>
              </a:spcBef>
              <a:spcAft>
                <a:spcPts val="0"/>
              </a:spcAft>
              <a:buSzPts val="1400"/>
              <a:buNone/>
              <a:defRPr sz="3700" b="1" i="0" u="none" strike="noStrike" cap="none">
                <a:solidFill>
                  <a:srgbClr val="000000"/>
                </a:solidFill>
                <a:latin typeface="Arial"/>
                <a:ea typeface="Arial"/>
                <a:cs typeface="Arial"/>
                <a:sym typeface="Arial"/>
              </a:defRPr>
            </a:lvl3pPr>
            <a:lvl4pPr marL="1333500" marR="0" lvl="3" indent="-190500" algn="ctr" rtl="0">
              <a:lnSpc>
                <a:spcPct val="93000"/>
              </a:lnSpc>
              <a:spcBef>
                <a:spcPts val="0"/>
              </a:spcBef>
              <a:spcAft>
                <a:spcPts val="0"/>
              </a:spcAft>
              <a:buSzPts val="1400"/>
              <a:buNone/>
              <a:defRPr sz="3700" b="1" i="0" u="none" strike="noStrike" cap="none">
                <a:solidFill>
                  <a:srgbClr val="000000"/>
                </a:solidFill>
                <a:latin typeface="Arial"/>
                <a:ea typeface="Arial"/>
                <a:cs typeface="Arial"/>
                <a:sym typeface="Arial"/>
              </a:defRPr>
            </a:lvl4pPr>
            <a:lvl5pPr marL="1714500" marR="0" lvl="4" indent="-190500" algn="ctr" rtl="0">
              <a:lnSpc>
                <a:spcPct val="93000"/>
              </a:lnSpc>
              <a:spcBef>
                <a:spcPts val="0"/>
              </a:spcBef>
              <a:spcAft>
                <a:spcPts val="0"/>
              </a:spcAft>
              <a:buSzPts val="1400"/>
              <a:buNone/>
              <a:defRPr sz="3700" b="1" i="0" u="none" strike="noStrike" cap="none">
                <a:solidFill>
                  <a:srgbClr val="000000"/>
                </a:solidFill>
                <a:latin typeface="Arial"/>
                <a:ea typeface="Arial"/>
                <a:cs typeface="Arial"/>
                <a:sym typeface="Arial"/>
              </a:defRPr>
            </a:lvl5pPr>
            <a:lvl6pPr marL="2095500" marR="0" lvl="5" indent="-190500" algn="ctr" rtl="0">
              <a:lnSpc>
                <a:spcPct val="93000"/>
              </a:lnSpc>
              <a:spcBef>
                <a:spcPts val="0"/>
              </a:spcBef>
              <a:spcAft>
                <a:spcPts val="0"/>
              </a:spcAft>
              <a:buSzPts val="1400"/>
              <a:buNone/>
              <a:defRPr sz="3700" b="0" i="0" u="none" strike="noStrike" cap="none">
                <a:solidFill>
                  <a:srgbClr val="000000"/>
                </a:solidFill>
                <a:latin typeface="Arial"/>
                <a:ea typeface="Arial"/>
                <a:cs typeface="Arial"/>
                <a:sym typeface="Arial"/>
              </a:defRPr>
            </a:lvl6pPr>
            <a:lvl7pPr marL="2476500" marR="0" lvl="6" indent="-190500" algn="ctr" rtl="0">
              <a:lnSpc>
                <a:spcPct val="93000"/>
              </a:lnSpc>
              <a:spcBef>
                <a:spcPts val="0"/>
              </a:spcBef>
              <a:spcAft>
                <a:spcPts val="0"/>
              </a:spcAft>
              <a:buSzPts val="1400"/>
              <a:buNone/>
              <a:defRPr sz="3700" b="0" i="0" u="none" strike="noStrike" cap="none">
                <a:solidFill>
                  <a:srgbClr val="000000"/>
                </a:solidFill>
                <a:latin typeface="Arial"/>
                <a:ea typeface="Arial"/>
                <a:cs typeface="Arial"/>
                <a:sym typeface="Arial"/>
              </a:defRPr>
            </a:lvl7pPr>
            <a:lvl8pPr marL="2857500" marR="0" lvl="7" indent="-190500" algn="ctr" rtl="0">
              <a:lnSpc>
                <a:spcPct val="93000"/>
              </a:lnSpc>
              <a:spcBef>
                <a:spcPts val="0"/>
              </a:spcBef>
              <a:spcAft>
                <a:spcPts val="0"/>
              </a:spcAft>
              <a:buSzPts val="1400"/>
              <a:buNone/>
              <a:defRPr sz="3700" b="0" i="0" u="none" strike="noStrike" cap="none">
                <a:solidFill>
                  <a:srgbClr val="000000"/>
                </a:solidFill>
                <a:latin typeface="Arial"/>
                <a:ea typeface="Arial"/>
                <a:cs typeface="Arial"/>
                <a:sym typeface="Arial"/>
              </a:defRPr>
            </a:lvl8pPr>
            <a:lvl9pPr marL="3225800" marR="0" lvl="8" indent="-190500" algn="ctr" rtl="0">
              <a:lnSpc>
                <a:spcPct val="93000"/>
              </a:lnSpc>
              <a:spcBef>
                <a:spcPts val="0"/>
              </a:spcBef>
              <a:spcAft>
                <a:spcPts val="0"/>
              </a:spcAft>
              <a:buSzPts val="1400"/>
              <a:buNone/>
              <a:defRPr sz="3700" b="0" i="0" u="none" strike="noStrike" cap="none">
                <a:solidFill>
                  <a:srgbClr val="000000"/>
                </a:solidFill>
                <a:latin typeface="Arial"/>
                <a:ea typeface="Arial"/>
                <a:cs typeface="Arial"/>
                <a:sym typeface="Arial"/>
              </a:defRPr>
            </a:lvl9pPr>
          </a:lstStyle>
          <a:p>
            <a:endParaRPr/>
          </a:p>
        </p:txBody>
      </p:sp>
      <p:sp>
        <p:nvSpPr>
          <p:cNvPr id="87" name="Google Shape;87;p15"/>
          <p:cNvSpPr txBox="1">
            <a:spLocks noGrp="1"/>
          </p:cNvSpPr>
          <p:nvPr>
            <p:ph type="body" idx="1"/>
          </p:nvPr>
        </p:nvSpPr>
        <p:spPr>
          <a:xfrm>
            <a:off x="456479" y="1203246"/>
            <a:ext cx="8225400" cy="3391500"/>
          </a:xfrm>
          <a:prstGeom prst="rect">
            <a:avLst/>
          </a:prstGeom>
          <a:noFill/>
          <a:ln>
            <a:noFill/>
          </a:ln>
        </p:spPr>
        <p:txBody>
          <a:bodyPr spcFirstLastPara="1" wrap="square" lIns="91425" tIns="91425" rIns="91425" bIns="91425" anchor="t" anchorCtr="0">
            <a:noAutofit/>
          </a:bodyPr>
          <a:lstStyle>
            <a:lvl1pPr marL="457200" marR="0" lvl="0" indent="-400050" algn="l" rtl="0">
              <a:lnSpc>
                <a:spcPct val="93000"/>
              </a:lnSpc>
              <a:spcBef>
                <a:spcPts val="0"/>
              </a:spcBef>
              <a:spcAft>
                <a:spcPts val="0"/>
              </a:spcAft>
              <a:buClr>
                <a:srgbClr val="000000"/>
              </a:buClr>
              <a:buSzPts val="2700"/>
              <a:buFont typeface="Arial"/>
              <a:buChar char="•"/>
              <a:defRPr sz="2700" b="0" i="0" u="none" strike="noStrike" cap="none">
                <a:solidFill>
                  <a:srgbClr val="000000"/>
                </a:solidFill>
                <a:latin typeface="Arial"/>
                <a:ea typeface="Arial"/>
                <a:cs typeface="Arial"/>
                <a:sym typeface="Arial"/>
              </a:defRPr>
            </a:lvl1pPr>
            <a:lvl2pPr marL="914400" marR="0" lvl="1" indent="-374650" algn="l" rtl="0">
              <a:lnSpc>
                <a:spcPct val="93000"/>
              </a:lnSpc>
              <a:spcBef>
                <a:spcPts val="1200"/>
              </a:spcBef>
              <a:spcAft>
                <a:spcPts val="0"/>
              </a:spcAft>
              <a:buClr>
                <a:srgbClr val="000000"/>
              </a:buClr>
              <a:buSzPts val="2300"/>
              <a:buFont typeface="Arial"/>
              <a:buChar char="–"/>
              <a:defRPr sz="2300" b="0" i="0" u="none" strike="noStrike" cap="none">
                <a:solidFill>
                  <a:srgbClr val="000000"/>
                </a:solidFill>
                <a:latin typeface="Arial"/>
                <a:ea typeface="Arial"/>
                <a:cs typeface="Arial"/>
                <a:sym typeface="Arial"/>
              </a:defRPr>
            </a:lvl2pPr>
            <a:lvl3pPr marL="1371600" marR="0" lvl="2" indent="-355600" algn="l" rtl="0">
              <a:lnSpc>
                <a:spcPct val="93000"/>
              </a:lnSpc>
              <a:spcBef>
                <a:spcPts val="9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36550" algn="l" rtl="0">
              <a:lnSpc>
                <a:spcPct val="93000"/>
              </a:lnSpc>
              <a:spcBef>
                <a:spcPts val="700"/>
              </a:spcBef>
              <a:spcAft>
                <a:spcPts val="0"/>
              </a:spcAft>
              <a:buClr>
                <a:srgbClr val="000000"/>
              </a:buClr>
              <a:buSzPts val="1700"/>
              <a:buFont typeface="Arial"/>
              <a:buChar char="–"/>
              <a:defRPr sz="1700" b="0" i="0" u="none" strike="noStrike" cap="none">
                <a:solidFill>
                  <a:srgbClr val="000000"/>
                </a:solidFill>
                <a:latin typeface="Arial"/>
                <a:ea typeface="Arial"/>
                <a:cs typeface="Arial"/>
                <a:sym typeface="Arial"/>
              </a:defRPr>
            </a:lvl4pPr>
            <a:lvl5pPr marL="2286000" marR="0" lvl="4" indent="-336550" algn="l" rtl="0">
              <a:lnSpc>
                <a:spcPct val="93000"/>
              </a:lnSpc>
              <a:spcBef>
                <a:spcPts val="400"/>
              </a:spcBef>
              <a:spcAft>
                <a:spcPts val="0"/>
              </a:spcAft>
              <a:buClr>
                <a:srgbClr val="000000"/>
              </a:buClr>
              <a:buSzPts val="1700"/>
              <a:buFont typeface="Arial"/>
              <a:buChar char="»"/>
              <a:defRPr sz="1700" b="0" i="0" u="none" strike="noStrike" cap="none">
                <a:solidFill>
                  <a:srgbClr val="000000"/>
                </a:solidFill>
                <a:latin typeface="Arial"/>
                <a:ea typeface="Arial"/>
                <a:cs typeface="Arial"/>
                <a:sym typeface="Arial"/>
              </a:defRPr>
            </a:lvl5pPr>
            <a:lvl6pPr marL="2743200" marR="0" lvl="5" indent="-400050" algn="l" rtl="0">
              <a:lnSpc>
                <a:spcPct val="93000"/>
              </a:lnSpc>
              <a:spcBef>
                <a:spcPts val="200"/>
              </a:spcBef>
              <a:spcAft>
                <a:spcPts val="0"/>
              </a:spcAft>
              <a:buClr>
                <a:srgbClr val="000000"/>
              </a:buClr>
              <a:buSzPts val="2700"/>
              <a:buFont typeface="Arial"/>
              <a:buChar char="»"/>
              <a:defRPr sz="2700" b="0" i="0" u="none" strike="noStrike" cap="none">
                <a:solidFill>
                  <a:srgbClr val="000000"/>
                </a:solidFill>
                <a:latin typeface="Arial"/>
                <a:ea typeface="Arial"/>
                <a:cs typeface="Arial"/>
                <a:sym typeface="Arial"/>
              </a:defRPr>
            </a:lvl6pPr>
            <a:lvl7pPr marL="3200400" marR="0" lvl="6" indent="-400050" algn="l" rtl="0">
              <a:lnSpc>
                <a:spcPct val="93000"/>
              </a:lnSpc>
              <a:spcBef>
                <a:spcPts val="200"/>
              </a:spcBef>
              <a:spcAft>
                <a:spcPts val="0"/>
              </a:spcAft>
              <a:buClr>
                <a:srgbClr val="000000"/>
              </a:buClr>
              <a:buSzPts val="2700"/>
              <a:buFont typeface="Arial"/>
              <a:buChar char="»"/>
              <a:defRPr sz="2700" b="0" i="0" u="none" strike="noStrike" cap="none">
                <a:solidFill>
                  <a:srgbClr val="000000"/>
                </a:solidFill>
                <a:latin typeface="Arial"/>
                <a:ea typeface="Arial"/>
                <a:cs typeface="Arial"/>
                <a:sym typeface="Arial"/>
              </a:defRPr>
            </a:lvl7pPr>
            <a:lvl8pPr marL="3657600" marR="0" lvl="7" indent="-400050" algn="l" rtl="0">
              <a:lnSpc>
                <a:spcPct val="93000"/>
              </a:lnSpc>
              <a:spcBef>
                <a:spcPts val="200"/>
              </a:spcBef>
              <a:spcAft>
                <a:spcPts val="0"/>
              </a:spcAft>
              <a:buClr>
                <a:srgbClr val="000000"/>
              </a:buClr>
              <a:buSzPts val="2700"/>
              <a:buFont typeface="Arial"/>
              <a:buChar char="»"/>
              <a:defRPr sz="2700" b="0" i="0" u="none" strike="noStrike" cap="none">
                <a:solidFill>
                  <a:srgbClr val="000000"/>
                </a:solidFill>
                <a:latin typeface="Arial"/>
                <a:ea typeface="Arial"/>
                <a:cs typeface="Arial"/>
                <a:sym typeface="Arial"/>
              </a:defRPr>
            </a:lvl8pPr>
            <a:lvl9pPr marL="4114800" marR="0" lvl="8" indent="-400050" algn="l" rtl="0">
              <a:lnSpc>
                <a:spcPct val="93000"/>
              </a:lnSpc>
              <a:spcBef>
                <a:spcPts val="200"/>
              </a:spcBef>
              <a:spcAft>
                <a:spcPts val="200"/>
              </a:spcAft>
              <a:buClr>
                <a:srgbClr val="000000"/>
              </a:buClr>
              <a:buSzPts val="2700"/>
              <a:buFont typeface="Arial"/>
              <a:buChar char="»"/>
              <a:defRPr sz="27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96" name="Google Shape;96;p17"/>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7"/>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8" name="Google Shape;98;p17"/>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99" name="Google Shape;99;p17"/>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18"/>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03" name="Google Shape;103;p18"/>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04" name="Google Shape;104;p18"/>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8" name="Google Shape;108;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2" name="Google Shape;112;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3" name="Google Shape;113;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21"/>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17" name="Google Shape;117;p21"/>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18" name="Google Shape;118;p21"/>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20" name="Google Shape;20;p3"/>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21" name="Google Shape;21;p3"/>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22" name="Google Shape;22;p3"/>
          <p:cNvSpPr txBox="1">
            <a:spLocks noGrp="1"/>
          </p:cNvSpPr>
          <p:nvPr>
            <p:ph type="title"/>
          </p:nvPr>
        </p:nvSpPr>
        <p:spPr>
          <a:xfrm>
            <a:off x="457200" y="57150"/>
            <a:ext cx="7086600" cy="585600"/>
          </a:xfrm>
          <a:prstGeom prst="rect">
            <a:avLst/>
          </a:prstGeom>
          <a:noFill/>
          <a:ln>
            <a:noFill/>
          </a:ln>
        </p:spPr>
        <p:txBody>
          <a:bodyPr spcFirstLastPara="1" wrap="square" lIns="91425" tIns="91425" rIns="91425" bIns="91425" anchor="ctr" anchorCtr="0">
            <a:noAutofit/>
          </a:bodyPr>
          <a:lstStyle>
            <a:lvl1pPr marL="0" marR="0" lvl="0" indent="0" algn="l" rtl="1">
              <a:spcBef>
                <a:spcPts val="0"/>
              </a:spcBef>
              <a:spcAft>
                <a:spcPts val="0"/>
              </a:spcAft>
              <a:buSzPts val="1400"/>
              <a:buNone/>
              <a:defRPr sz="360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457200" y="1113588"/>
            <a:ext cx="8458200" cy="3672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90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42900" algn="l" rtl="0">
              <a:spcBef>
                <a:spcPts val="45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2286000" marR="0" lvl="4"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22"/>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23" name="Google Shape;123;p22"/>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24" name="Google Shape;124;p22"/>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7" name="Google Shape;127;p23"/>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28" name="Google Shape;128;p23"/>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
        <p:nvSpPr>
          <p:cNvPr id="129" name="Google Shape;129;p23"/>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24"/>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2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33" name="Google Shape;133;p24"/>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2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35" name="Google Shape;135;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36" name="Google Shape;136;p24"/>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37" name="Google Shape;137;p24"/>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38" name="Google Shape;138;p24"/>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141" name="Google Shape;141;p25"/>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42" name="Google Shape;142;p25"/>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43" name="Google Shape;143;p25"/>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26"/>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46" name="Google Shape;146;p26"/>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47" name="Google Shape;147;p26"/>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26"/>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26"/>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27"/>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52" name="Google Shape;152;p27"/>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153" name="Google Shape;153;p27"/>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
        <p:cNvGrpSpPr/>
        <p:nvPr/>
      </p:nvGrpSpPr>
      <p:grpSpPr>
        <a:xfrm>
          <a:off x="0" y="0"/>
          <a:ext cx="0" cy="0"/>
          <a:chOff x="0" y="0"/>
          <a:chExt cx="0" cy="0"/>
        </a:xfrm>
      </p:grpSpPr>
      <p:grpSp>
        <p:nvGrpSpPr>
          <p:cNvPr id="159" name="Google Shape;159;p29"/>
          <p:cNvGrpSpPr/>
          <p:nvPr/>
        </p:nvGrpSpPr>
        <p:grpSpPr>
          <a:xfrm>
            <a:off x="4350279" y="2855377"/>
            <a:ext cx="443589" cy="105632"/>
            <a:chOff x="4137525" y="2915950"/>
            <a:chExt cx="869100" cy="207000"/>
          </a:xfrm>
        </p:grpSpPr>
        <p:sp>
          <p:nvSpPr>
            <p:cNvPr id="160" name="Google Shape;160;p29"/>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2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4" name="Google Shape;164;p29"/>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2" name="Google Shape;172;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6" name="Google Shape;176;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7" name="Google Shape;177;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26" name="Google Shape;26;p4"/>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27" name="Google Shape;27;p4"/>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28" name="Google Shape;28;p4"/>
          <p:cNvSpPr txBox="1">
            <a:spLocks noGrp="1"/>
          </p:cNvSpPr>
          <p:nvPr>
            <p:ph type="ctrTitle"/>
          </p:nvPr>
        </p:nvSpPr>
        <p:spPr>
          <a:xfrm>
            <a:off x="685800" y="1221600"/>
            <a:ext cx="7772400" cy="11025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29" name="Google Shape;29;p4"/>
          <p:cNvSpPr txBox="1">
            <a:spLocks noGrp="1"/>
          </p:cNvSpPr>
          <p:nvPr>
            <p:ph type="subTitle" idx="1"/>
          </p:nvPr>
        </p:nvSpPr>
        <p:spPr>
          <a:xfrm>
            <a:off x="1371600" y="2661456"/>
            <a:ext cx="6400800" cy="1314300"/>
          </a:xfrm>
          <a:prstGeom prst="rect">
            <a:avLst/>
          </a:prstGeom>
          <a:noFill/>
          <a:ln>
            <a:noFill/>
          </a:ln>
        </p:spPr>
        <p:txBody>
          <a:bodyPr spcFirstLastPara="1" wrap="square" lIns="91425" tIns="91425" rIns="91425" bIns="91425" anchor="t" anchorCtr="0">
            <a:noAutofit/>
          </a:bodyPr>
          <a:lstStyle>
            <a:lvl1pPr marL="0" marR="0" lvl="0" indent="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1pPr>
            <a:lvl2pPr marL="342900" marR="0" lvl="1" indent="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2pPr>
            <a:lvl3pPr marL="685800" marR="0" lvl="2" indent="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3pPr>
            <a:lvl4pPr marL="1028700" marR="0" lvl="3" indent="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1371600" marR="0" lvl="4" indent="0" algn="ct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1714500" marR="0" lvl="5" indent="0" algn="ctr" rtl="1">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2057400" marR="0" lvl="6" indent="0" algn="ctr" rtl="1">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2400300" marR="0" lvl="7" indent="0" algn="ctr" rtl="1">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2743200" marR="0" lvl="8" indent="0" algn="ctr" rtl="1">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3" name="Google Shape;183;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4" name="Google Shape;184;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87" name="Google Shape;187;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sp>
        <p:nvSpPr>
          <p:cNvPr id="189" name="Google Shape;189;p36"/>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3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91" name="Google Shape;191;p36"/>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2" name="Google Shape;192;p36"/>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3" name="Google Shape;193;p3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4" name="Google Shape;194;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5"/>
        <p:cNvGrpSpPr/>
        <p:nvPr/>
      </p:nvGrpSpPr>
      <p:grpSpPr>
        <a:xfrm>
          <a:off x="0" y="0"/>
          <a:ext cx="0" cy="0"/>
          <a:chOff x="0" y="0"/>
          <a:chExt cx="0" cy="0"/>
        </a:xfrm>
      </p:grpSpPr>
      <p:sp>
        <p:nvSpPr>
          <p:cNvPr id="196" name="Google Shape;196;p3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197" name="Google Shape;197;p37"/>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198" name="Google Shape;198;p37"/>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7"/>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0"/>
        <p:cNvGrpSpPr/>
        <p:nvPr/>
      </p:nvGrpSpPr>
      <p:grpSpPr>
        <a:xfrm>
          <a:off x="0" y="0"/>
          <a:ext cx="0" cy="0"/>
          <a:chOff x="0" y="0"/>
          <a:chExt cx="0" cy="0"/>
        </a:xfrm>
      </p:grpSpPr>
      <p:sp>
        <p:nvSpPr>
          <p:cNvPr id="201" name="Google Shape;201;p38"/>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 name="Google Shape;202;p38"/>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03" name="Google Shape;203;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
        <p:nvSpPr>
          <p:cNvPr id="205" name="Google Shape;205;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30"/>
        <p:cNvGrpSpPr/>
        <p:nvPr/>
      </p:nvGrpSpPr>
      <p:grpSpPr>
        <a:xfrm>
          <a:off x="0" y="0"/>
          <a:ext cx="0" cy="0"/>
          <a:chOff x="0" y="0"/>
          <a:chExt cx="0" cy="0"/>
        </a:xfrm>
      </p:grpSpPr>
      <p:sp>
        <p:nvSpPr>
          <p:cNvPr id="31" name="Google Shape;31;p5"/>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32" name="Google Shape;32;p5"/>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33" name="Google Shape;33;p5"/>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34" name="Google Shape;34;p5"/>
          <p:cNvSpPr txBox="1">
            <a:spLocks noGrp="1"/>
          </p:cNvSpPr>
          <p:nvPr>
            <p:ph type="title"/>
          </p:nvPr>
        </p:nvSpPr>
        <p:spPr>
          <a:xfrm>
            <a:off x="323528" y="33468"/>
            <a:ext cx="5760600" cy="810000"/>
          </a:xfrm>
          <a:prstGeom prst="rect">
            <a:avLst/>
          </a:prstGeom>
          <a:noFill/>
          <a:ln>
            <a:noFill/>
          </a:ln>
        </p:spPr>
        <p:txBody>
          <a:bodyPr spcFirstLastPara="1" wrap="square" lIns="91425" tIns="91425" rIns="91425" bIns="91425" anchor="t" anchorCtr="0">
            <a:noAutofit/>
          </a:bodyPr>
          <a:lstStyle>
            <a:lvl1pPr marL="0" marR="0" lvl="0" indent="0" algn="l" rtl="1">
              <a:spcBef>
                <a:spcPts val="0"/>
              </a:spcBef>
              <a:spcAft>
                <a:spcPts val="0"/>
              </a:spcAft>
              <a:buSzPts val="1400"/>
              <a:buNone/>
              <a:defRPr sz="210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722313" y="1005576"/>
            <a:ext cx="7772400" cy="432000"/>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r" rtl="1">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2pPr>
            <a:lvl3pPr marL="1371600" marR="0" lvl="2" indent="-228600" algn="r" rtl="1">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5pPr>
            <a:lvl6pPr marL="2743200" marR="0" lvl="5"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6pPr>
            <a:lvl7pPr marL="3200400" marR="0" lvl="6"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7pPr>
            <a:lvl8pPr marL="3657600" marR="0" lvl="7"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8pPr>
            <a:lvl9pPr marL="4114800" marR="0" lvl="8"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כותרת וכותרת משנה">
  <p:cSld name="כותרת וכותרת משנה">
    <p:spTree>
      <p:nvGrpSpPr>
        <p:cNvPr id="1" name="Shape 36"/>
        <p:cNvGrpSpPr/>
        <p:nvPr/>
      </p:nvGrpSpPr>
      <p:grpSpPr>
        <a:xfrm>
          <a:off x="0" y="0"/>
          <a:ext cx="0" cy="0"/>
          <a:chOff x="0" y="0"/>
          <a:chExt cx="0" cy="0"/>
        </a:xfrm>
      </p:grpSpPr>
      <p:sp>
        <p:nvSpPr>
          <p:cNvPr id="37" name="Google Shape;37;p6"/>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38" name="Google Shape;38;p6"/>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39" name="Google Shape;39;p6"/>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40" name="Google Shape;40;p6"/>
          <p:cNvSpPr txBox="1">
            <a:spLocks noGrp="1"/>
          </p:cNvSpPr>
          <p:nvPr>
            <p:ph type="title"/>
          </p:nvPr>
        </p:nvSpPr>
        <p:spPr>
          <a:xfrm>
            <a:off x="457200" y="57150"/>
            <a:ext cx="7086600" cy="585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360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41" name="Google Shape;41;p6"/>
          <p:cNvSpPr txBox="1">
            <a:spLocks noGrp="1"/>
          </p:cNvSpPr>
          <p:nvPr>
            <p:ph type="body" idx="1"/>
          </p:nvPr>
        </p:nvSpPr>
        <p:spPr>
          <a:xfrm>
            <a:off x="457200" y="1471886"/>
            <a:ext cx="8382000" cy="33141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90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42900" algn="l" rtl="0">
              <a:spcBef>
                <a:spcPts val="45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2286000" marR="0" lvl="4"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2"/>
          </p:nvPr>
        </p:nvSpPr>
        <p:spPr>
          <a:xfrm>
            <a:off x="457200" y="914399"/>
            <a:ext cx="8382000" cy="4500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480"/>
              </a:spcBef>
              <a:spcAft>
                <a:spcPts val="0"/>
              </a:spcAft>
              <a:buClr>
                <a:srgbClr val="FF0000"/>
              </a:buClr>
              <a:buSzPts val="2400"/>
              <a:buFont typeface="Arial"/>
              <a:buNone/>
              <a:defRPr sz="2400" b="1" i="1" u="none" strike="noStrike" cap="none">
                <a:solidFill>
                  <a:srgbClr val="FF0000"/>
                </a:solidFill>
                <a:latin typeface="Arial"/>
                <a:ea typeface="Arial"/>
                <a:cs typeface="Arial"/>
                <a:sym typeface="Arial"/>
              </a:defRPr>
            </a:lvl1pPr>
            <a:lvl2pPr marL="914400" marR="0" lvl="1"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2pPr>
            <a:lvl3pPr marL="1371600" marR="0" lvl="2"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3pPr>
            <a:lvl4pPr marL="1828800" marR="0" lvl="3"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2286000" marR="0" lvl="4"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43"/>
        <p:cNvGrpSpPr/>
        <p:nvPr/>
      </p:nvGrpSpPr>
      <p:grpSpPr>
        <a:xfrm>
          <a:off x="0" y="0"/>
          <a:ext cx="0" cy="0"/>
          <a:chOff x="0" y="0"/>
          <a:chExt cx="0" cy="0"/>
        </a:xfrm>
      </p:grpSpPr>
      <p:sp>
        <p:nvSpPr>
          <p:cNvPr id="44" name="Google Shape;44;p7"/>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45" name="Google Shape;45;p7"/>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46" name="Google Shape;46;p7"/>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47" name="Google Shape;47;p7"/>
          <p:cNvSpPr txBox="1">
            <a:spLocks noGrp="1"/>
          </p:cNvSpPr>
          <p:nvPr>
            <p:ph type="title"/>
          </p:nvPr>
        </p:nvSpPr>
        <p:spPr>
          <a:xfrm>
            <a:off x="179512" y="96027"/>
            <a:ext cx="6048600" cy="585600"/>
          </a:xfrm>
          <a:prstGeom prst="rect">
            <a:avLst/>
          </a:prstGeom>
          <a:noFill/>
          <a:ln>
            <a:noFill/>
          </a:ln>
        </p:spPr>
        <p:txBody>
          <a:bodyPr spcFirstLastPara="1" wrap="square" lIns="91425" tIns="91425" rIns="91425" bIns="91425" anchor="ctr" anchorCtr="0">
            <a:noAutofit/>
          </a:bodyPr>
          <a:lstStyle>
            <a:lvl1pPr marL="0" marR="0" lvl="0" indent="0" algn="l" rtl="1">
              <a:spcBef>
                <a:spcPts val="0"/>
              </a:spcBef>
              <a:spcAft>
                <a:spcPts val="0"/>
              </a:spcAft>
              <a:buSzPts val="1400"/>
              <a:buNone/>
              <a:defRPr sz="240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48" name="Google Shape;48;p7"/>
          <p:cNvSpPr txBox="1">
            <a:spLocks noGrp="1"/>
          </p:cNvSpPr>
          <p:nvPr>
            <p:ph type="body" idx="1"/>
          </p:nvPr>
        </p:nvSpPr>
        <p:spPr>
          <a:xfrm>
            <a:off x="251520" y="1113588"/>
            <a:ext cx="5843100" cy="1620300"/>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1pPr>
            <a:lvl2pPr marL="914400" marR="0" lvl="1"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2pPr>
            <a:lvl3pPr marL="1371600" marR="0" lvl="2"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3pPr>
            <a:lvl4pPr marL="1828800" marR="0" lvl="3"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2286000" marR="0" lvl="4"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body" idx="2"/>
          </p:nvPr>
        </p:nvSpPr>
        <p:spPr>
          <a:xfrm>
            <a:off x="251520" y="2949792"/>
            <a:ext cx="5843100" cy="1782300"/>
          </a:xfrm>
          <a:prstGeom prst="rect">
            <a:avLst/>
          </a:prstGeom>
          <a:noFill/>
          <a:ln>
            <a:noFill/>
          </a:ln>
        </p:spPr>
        <p:txBody>
          <a:bodyPr spcFirstLastPara="1" wrap="square" lIns="91425" tIns="91425" rIns="91425" bIns="91425" anchor="t" anchorCtr="0">
            <a:noAutofit/>
          </a:bodyPr>
          <a:lstStyle>
            <a:lvl1pPr marL="457200" marR="0" lvl="0" indent="-228600" algn="r" rtl="1">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1pPr>
            <a:lvl2pPr marL="914400" marR="0" lvl="1"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2pPr>
            <a:lvl3pPr marL="1371600" marR="0" lvl="2"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3pPr>
            <a:lvl4pPr marL="1828800" marR="0" lvl="3"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4pPr>
            <a:lvl5pPr marL="2286000" marR="0" lvl="4" indent="-228600" algn="r" rtl="1">
              <a:spcBef>
                <a:spcPts val="375"/>
              </a:spcBef>
              <a:spcAft>
                <a:spcPts val="0"/>
              </a:spcAft>
              <a:buClr>
                <a:schemeClr val="dk1"/>
              </a:buClr>
              <a:buSzPts val="1875"/>
              <a:buFont typeface="Arial"/>
              <a:buNone/>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0"/>
        <p:cNvGrpSpPr/>
        <p:nvPr/>
      </p:nvGrpSpPr>
      <p:grpSpPr>
        <a:xfrm>
          <a:off x="0" y="0"/>
          <a:ext cx="0" cy="0"/>
          <a:chOff x="0" y="0"/>
          <a:chExt cx="0" cy="0"/>
        </a:xfrm>
      </p:grpSpPr>
      <p:sp>
        <p:nvSpPr>
          <p:cNvPr id="51" name="Google Shape;51;p8"/>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52" name="Google Shape;52;p8"/>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53" name="Google Shape;53;p8"/>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54" name="Google Shape;54;p8"/>
          <p:cNvSpPr txBox="1">
            <a:spLocks noGrp="1"/>
          </p:cNvSpPr>
          <p:nvPr>
            <p:ph type="title"/>
          </p:nvPr>
        </p:nvSpPr>
        <p:spPr>
          <a:xfrm>
            <a:off x="457200" y="1006078"/>
            <a:ext cx="8229600" cy="5847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55" name="Google Shape;55;p8"/>
          <p:cNvSpPr txBox="1">
            <a:spLocks noGrp="1"/>
          </p:cNvSpPr>
          <p:nvPr>
            <p:ph type="body" idx="1"/>
          </p:nvPr>
        </p:nvSpPr>
        <p:spPr>
          <a:xfrm>
            <a:off x="457200" y="1815704"/>
            <a:ext cx="8229600" cy="2970600"/>
          </a:xfrm>
          <a:prstGeom prst="rect">
            <a:avLst/>
          </a:prstGeom>
          <a:noFill/>
          <a:ln>
            <a:noFill/>
          </a:ln>
        </p:spPr>
        <p:txBody>
          <a:bodyPr spcFirstLastPara="1" wrap="square" lIns="91425" tIns="91425" rIns="91425" bIns="91425" anchor="t" anchorCtr="0">
            <a:noAutofit/>
          </a:bodyPr>
          <a:lstStyle>
            <a:lvl1pPr marL="457200" marR="0" lvl="0"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1pPr>
            <a:lvl2pPr marL="914400" marR="0" lvl="1"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2pPr>
            <a:lvl3pPr marL="1371600" marR="0" lvl="2"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3pPr>
            <a:lvl4pPr marL="1828800" marR="0" lvl="3"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4pPr>
            <a:lvl5pPr marL="2286000" marR="0" lvl="4"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6"/>
        <p:cNvGrpSpPr/>
        <p:nvPr/>
      </p:nvGrpSpPr>
      <p:grpSpPr>
        <a:xfrm>
          <a:off x="0" y="0"/>
          <a:ext cx="0" cy="0"/>
          <a:chOff x="0" y="0"/>
          <a:chExt cx="0" cy="0"/>
        </a:xfrm>
      </p:grpSpPr>
      <p:sp>
        <p:nvSpPr>
          <p:cNvPr id="57" name="Google Shape;57;p9"/>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58" name="Google Shape;58;p9"/>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59" name="Google Shape;59;p9"/>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60" name="Google Shape;60;p9"/>
          <p:cNvSpPr txBox="1">
            <a:spLocks noGrp="1"/>
          </p:cNvSpPr>
          <p:nvPr>
            <p:ph type="title"/>
          </p:nvPr>
        </p:nvSpPr>
        <p:spPr>
          <a:xfrm>
            <a:off x="722313" y="3305176"/>
            <a:ext cx="7772400" cy="1021500"/>
          </a:xfrm>
          <a:prstGeom prst="rect">
            <a:avLst/>
          </a:prstGeom>
          <a:noFill/>
          <a:ln>
            <a:noFill/>
          </a:ln>
        </p:spPr>
        <p:txBody>
          <a:bodyPr spcFirstLastPara="1" wrap="square" lIns="91425" tIns="91425" rIns="91425" bIns="91425" anchor="t" anchorCtr="0">
            <a:noAutofit/>
          </a:bodyPr>
          <a:lstStyle>
            <a:lvl1pPr marL="0" marR="0" lvl="0" indent="0" algn="l" rtl="1">
              <a:spcBef>
                <a:spcPts val="0"/>
              </a:spcBef>
              <a:spcAft>
                <a:spcPts val="0"/>
              </a:spcAft>
              <a:buSzPts val="1400"/>
              <a:buNone/>
              <a:defRPr sz="300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61" name="Google Shape;61;p9"/>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noAutofit/>
          </a:bodyPr>
          <a:lstStyle>
            <a:lvl1pPr marL="457200" marR="0" lvl="0" indent="-228600" algn="r" rtl="1">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r" rtl="1">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2pPr>
            <a:lvl3pPr marL="1371600" marR="0" lvl="2" indent="-228600" algn="r" rtl="1">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5pPr>
            <a:lvl6pPr marL="2743200" marR="0" lvl="5"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6pPr>
            <a:lvl7pPr marL="3200400" marR="0" lvl="6"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7pPr>
            <a:lvl8pPr marL="3657600" marR="0" lvl="7"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8pPr>
            <a:lvl9pPr marL="4114800" marR="0" lvl="8" indent="-228600" algn="r" rtl="1">
              <a:spcBef>
                <a:spcPts val="21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0"/>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050"/>
              <a:buFont typeface="Arial"/>
              <a:buNone/>
            </a:pPr>
            <a:endParaRPr sz="1050" b="0" i="0" u="none" strike="noStrike" cap="none">
              <a:solidFill>
                <a:schemeClr val="lt1"/>
              </a:solidFill>
              <a:latin typeface="Arial"/>
              <a:ea typeface="Arial"/>
              <a:cs typeface="Arial"/>
              <a:sym typeface="Arial"/>
            </a:endParaRPr>
          </a:p>
        </p:txBody>
      </p:sp>
      <p:sp>
        <p:nvSpPr>
          <p:cNvPr id="64" name="Google Shape;64;p10"/>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John Bryce Training LTD from Matrix group</a:t>
            </a:r>
            <a:endParaRPr/>
          </a:p>
        </p:txBody>
      </p:sp>
      <p:sp>
        <p:nvSpPr>
          <p:cNvPr id="65" name="Google Shape;65;p10"/>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66" name="Google Shape;66;p10"/>
          <p:cNvSpPr txBox="1">
            <a:spLocks noGrp="1"/>
          </p:cNvSpPr>
          <p:nvPr>
            <p:ph type="title"/>
          </p:nvPr>
        </p:nvSpPr>
        <p:spPr>
          <a:xfrm>
            <a:off x="457200" y="1006078"/>
            <a:ext cx="8229600" cy="5847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6078"/>
            <a:ext cx="8229600" cy="584700"/>
          </a:xfrm>
          <a:prstGeom prst="rect">
            <a:avLst/>
          </a:prstGeom>
          <a:noFill/>
          <a:ln>
            <a:noFill/>
          </a:ln>
        </p:spPr>
        <p:txBody>
          <a:bodyPr spcFirstLastPara="1" wrap="square" lIns="91425" tIns="91425" rIns="91425" bIns="91425" anchor="ctr" anchorCtr="0">
            <a:noAutofit/>
          </a:bodyPr>
          <a:lstStyle>
            <a:lvl1pPr marL="0" marR="0" lvl="0"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1pPr>
            <a:lvl2pPr marL="0" marR="0" lvl="1"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2pPr>
            <a:lvl3pPr marL="0" marR="0" lvl="2"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3pPr>
            <a:lvl4pPr marL="0" marR="0" lvl="3"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4pPr>
            <a:lvl5pPr marL="0" marR="0" lvl="4" indent="0" algn="ctr" rtl="1">
              <a:spcBef>
                <a:spcPts val="0"/>
              </a:spcBef>
              <a:spcAft>
                <a:spcPts val="0"/>
              </a:spcAft>
              <a:buSzPts val="1400"/>
              <a:buNone/>
              <a:defRPr sz="2550" b="1" i="0" u="none" strike="noStrike" cap="none">
                <a:solidFill>
                  <a:srgbClr val="FF0000"/>
                </a:solidFill>
                <a:latin typeface="Arial"/>
                <a:ea typeface="Arial"/>
                <a:cs typeface="Arial"/>
                <a:sym typeface="Arial"/>
              </a:defRPr>
            </a:lvl5pPr>
            <a:lvl6pPr marL="342900" marR="0" lvl="5"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6pPr>
            <a:lvl7pPr marL="685800" marR="0" lvl="6"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7pPr>
            <a:lvl8pPr marL="1028700" marR="0" lvl="7"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8pPr>
            <a:lvl9pPr marL="1371600" marR="0" lvl="8" indent="0" algn="ctr" rtl="1">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815704"/>
            <a:ext cx="8229600" cy="2970600"/>
          </a:xfrm>
          <a:prstGeom prst="rect">
            <a:avLst/>
          </a:prstGeom>
          <a:noFill/>
          <a:ln>
            <a:noFill/>
          </a:ln>
        </p:spPr>
        <p:txBody>
          <a:bodyPr spcFirstLastPara="1" wrap="square" lIns="91425" tIns="91425" rIns="91425" bIns="91425" anchor="t" anchorCtr="0">
            <a:noAutofit/>
          </a:bodyPr>
          <a:lstStyle>
            <a:lvl1pPr marL="457200" marR="0" lvl="0"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1pPr>
            <a:lvl2pPr marL="914400" marR="0" lvl="1"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2pPr>
            <a:lvl3pPr marL="1371600" marR="0" lvl="2"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3pPr>
            <a:lvl4pPr marL="1828800" marR="0" lvl="3"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4pPr>
            <a:lvl5pPr marL="2286000" marR="0" lvl="4" indent="-347662" algn="r" rtl="1">
              <a:spcBef>
                <a:spcPts val="375"/>
              </a:spcBef>
              <a:spcAft>
                <a:spcPts val="0"/>
              </a:spcAft>
              <a:buClr>
                <a:schemeClr val="dk1"/>
              </a:buClr>
              <a:buSzPts val="1875"/>
              <a:buFont typeface="Arial"/>
              <a:buChar char="»"/>
              <a:defRPr sz="1875" b="0" i="0" u="none" strike="noStrike" cap="none">
                <a:solidFill>
                  <a:schemeClr val="dk1"/>
                </a:solidFill>
                <a:latin typeface="Arial"/>
                <a:ea typeface="Arial"/>
                <a:cs typeface="Arial"/>
                <a:sym typeface="Arial"/>
              </a:defRPr>
            </a:lvl5pPr>
            <a:lvl6pPr marL="2743200" marR="0" lvl="5"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r" rtl="1">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8" name="Google Shape;8;p1"/>
          <p:cNvPicPr preferRelativeResize="0"/>
          <p:nvPr/>
        </p:nvPicPr>
        <p:blipFill rotWithShape="1">
          <a:blip r:embed="rId17">
            <a:alphaModFix/>
          </a:blip>
          <a:srcRect/>
          <a:stretch/>
        </p:blipFill>
        <p:spPr>
          <a:xfrm>
            <a:off x="7524751" y="195262"/>
            <a:ext cx="1419225" cy="442913"/>
          </a:xfrm>
          <a:prstGeom prst="rect">
            <a:avLst/>
          </a:prstGeom>
          <a:noFill/>
          <a:ln>
            <a:noFill/>
          </a:ln>
        </p:spPr>
      </p:pic>
      <p:sp>
        <p:nvSpPr>
          <p:cNvPr id="9" name="Google Shape;9;p1"/>
          <p:cNvSpPr/>
          <p:nvPr/>
        </p:nvSpPr>
        <p:spPr>
          <a:xfrm>
            <a:off x="7239000" y="4800600"/>
            <a:ext cx="1905000" cy="342900"/>
          </a:xfrm>
          <a:prstGeom prst="rect">
            <a:avLst/>
          </a:prstGeom>
          <a:noFill/>
          <a:ln>
            <a:noFill/>
          </a:ln>
        </p:spPr>
        <p:txBody>
          <a:bodyPr spcFirstLastPara="1" wrap="square" lIns="91425" tIns="45700" rIns="91425" bIns="45700" anchor="t" anchorCtr="0">
            <a:noAutofit/>
          </a:bodyPr>
          <a:lstStyle/>
          <a:p>
            <a:pPr marL="0" marR="0" lvl="0" indent="0" algn="l" rtl="1">
              <a:lnSpc>
                <a:spcPct val="100000"/>
              </a:lnSpc>
              <a:spcBef>
                <a:spcPts val="0"/>
              </a:spcBef>
              <a:spcAft>
                <a:spcPts val="0"/>
              </a:spcAft>
              <a:buClr>
                <a:schemeClr val="dk1"/>
              </a:buClr>
              <a:buSzPts val="1050"/>
              <a:buFont typeface="Times New Roman"/>
              <a:buNone/>
            </a:pPr>
            <a:endParaRPr sz="1050" b="0" i="0" u="none" strike="noStrike" cap="none">
              <a:solidFill>
                <a:schemeClr val="dk1"/>
              </a:solidFill>
              <a:latin typeface="Times New Roman"/>
              <a:ea typeface="Times New Roman"/>
              <a:cs typeface="Times New Roman"/>
              <a:sym typeface="Times New Roman"/>
            </a:endParaRPr>
          </a:p>
        </p:txBody>
      </p:sp>
      <p:sp>
        <p:nvSpPr>
          <p:cNvPr id="10" name="Google Shape;10;p1"/>
          <p:cNvSpPr/>
          <p:nvPr/>
        </p:nvSpPr>
        <p:spPr>
          <a:xfrm>
            <a:off x="5715000" y="4800600"/>
            <a:ext cx="914400" cy="342900"/>
          </a:xfrm>
          <a:prstGeom prst="rect">
            <a:avLst/>
          </a:prstGeom>
          <a:noFill/>
          <a:ln>
            <a:noFill/>
          </a:ln>
        </p:spPr>
        <p:txBody>
          <a:bodyPr spcFirstLastPara="1" wrap="square" lIns="91425" tIns="45700" rIns="91425" bIns="45700" anchor="ctr" anchorCtr="0">
            <a:noAutofit/>
          </a:bodyPr>
          <a:lstStyle/>
          <a:p>
            <a:pPr marL="0" marR="0" lvl="0" indent="0" algn="r" rtl="1">
              <a:lnSpc>
                <a:spcPct val="100000"/>
              </a:lnSpc>
              <a:spcBef>
                <a:spcPts val="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sp>
        <p:nvSpPr>
          <p:cNvPr id="11" name="Google Shape;11;p1"/>
          <p:cNvSpPr/>
          <p:nvPr/>
        </p:nvSpPr>
        <p:spPr>
          <a:xfrm>
            <a:off x="0" y="342900"/>
            <a:ext cx="457200" cy="285900"/>
          </a:xfrm>
          <a:prstGeom prst="rect">
            <a:avLst/>
          </a:prstGeom>
          <a:noFill/>
          <a:ln>
            <a:noFill/>
          </a:ln>
        </p:spPr>
        <p:txBody>
          <a:bodyPr spcFirstLastPara="1" wrap="square" lIns="91425" tIns="45700" rIns="91425" bIns="45700" anchor="ctr" anchorCtr="0">
            <a:noAutofit/>
          </a:bodyPr>
          <a:lstStyle/>
          <a:p>
            <a:pPr marL="0" marR="0" lvl="0" indent="0" algn="r" rtl="1">
              <a:lnSpc>
                <a:spcPct val="100000"/>
              </a:lnSpc>
              <a:spcBef>
                <a:spcPts val="0"/>
              </a:spcBef>
              <a:spcAft>
                <a:spcPts val="0"/>
              </a:spcAft>
              <a:buClr>
                <a:schemeClr val="dk1"/>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pic>
        <p:nvPicPr>
          <p:cNvPr id="12" name="Google Shape;12;p1"/>
          <p:cNvPicPr preferRelativeResize="0"/>
          <p:nvPr/>
        </p:nvPicPr>
        <p:blipFill rotWithShape="1">
          <a:blip r:embed="rId17">
            <a:alphaModFix/>
          </a:blip>
          <a:srcRect/>
          <a:stretch/>
        </p:blipFill>
        <p:spPr>
          <a:xfrm>
            <a:off x="7524751" y="195262"/>
            <a:ext cx="1419225" cy="4429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90" name="Google Shape;9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91" name="Google Shape;91;p16"/>
          <p:cNvSpPr/>
          <p:nvPr/>
        </p:nvSpPr>
        <p:spPr>
          <a:xfrm>
            <a:off x="0" y="4893469"/>
            <a:ext cx="9144000" cy="2499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rgbClr val="FFFFFF"/>
              </a:buClr>
              <a:buSzPts val="1050"/>
              <a:buFont typeface="Arial"/>
              <a:buNone/>
            </a:pPr>
            <a:endParaRPr sz="1050" b="0" i="0" u="none" strike="noStrike" cap="none">
              <a:solidFill>
                <a:srgbClr val="FFFFFF"/>
              </a:solidFill>
              <a:latin typeface="Arial"/>
              <a:ea typeface="Arial"/>
              <a:cs typeface="Arial"/>
              <a:sym typeface="Arial"/>
            </a:endParaRPr>
          </a:p>
        </p:txBody>
      </p:sp>
      <p:sp>
        <p:nvSpPr>
          <p:cNvPr id="92" name="Google Shape;92;p16"/>
          <p:cNvSpPr txBox="1"/>
          <p:nvPr/>
        </p:nvSpPr>
        <p:spPr>
          <a:xfrm>
            <a:off x="-84138" y="4889897"/>
            <a:ext cx="619200" cy="253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606060"/>
              </a:buClr>
              <a:buSzPts val="1050"/>
              <a:buFont typeface="Arial"/>
              <a:buNone/>
            </a:pPr>
            <a:fld id="{00000000-1234-1234-1234-123412341234}" type="slidenum">
              <a:rPr lang="en-GB" sz="1050" b="0" i="0" u="none" strike="noStrike" cap="none">
                <a:solidFill>
                  <a:srgbClr val="606060"/>
                </a:solidFill>
                <a:latin typeface="Arial"/>
                <a:ea typeface="Arial"/>
                <a:cs typeface="Arial"/>
                <a:sym typeface="Arial"/>
              </a:rPr>
              <a:t>‹#›</a:t>
            </a:fld>
            <a:endParaRPr sz="1050" b="0" i="0" u="none" strike="noStrike" cap="none">
              <a:solidFill>
                <a:srgbClr val="606060"/>
              </a:solidFill>
              <a:latin typeface="Arial"/>
              <a:ea typeface="Arial"/>
              <a:cs typeface="Arial"/>
              <a:sym typeface="Arial"/>
            </a:endParaRPr>
          </a:p>
        </p:txBody>
      </p:sp>
      <p:sp>
        <p:nvSpPr>
          <p:cNvPr id="93" name="Google Shape;93;p16"/>
          <p:cNvSpPr txBox="1"/>
          <p:nvPr/>
        </p:nvSpPr>
        <p:spPr>
          <a:xfrm>
            <a:off x="2906714" y="4948237"/>
            <a:ext cx="3330600" cy="1848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404040"/>
              </a:buClr>
              <a:buSzPts val="600"/>
              <a:buFont typeface="Arial"/>
              <a:buNone/>
            </a:pPr>
            <a:r>
              <a:rPr lang="en-GB" sz="600" b="0" i="0" u="none" strike="noStrike" cap="none">
                <a:solidFill>
                  <a:srgbClr val="404040"/>
                </a:solidFill>
                <a:latin typeface="Arial"/>
                <a:ea typeface="Arial"/>
                <a:cs typeface="Arial"/>
                <a:sym typeface="Arial"/>
              </a:rPr>
              <a:t>© All rights reserved to </a:t>
            </a:r>
            <a:r>
              <a:rPr lang="en-GB" sz="600">
                <a:solidFill>
                  <a:srgbClr val="404040"/>
                </a:solidFill>
              </a:rPr>
              <a:t>devopShift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6" name="Google Shape;15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7" name="Google Shape;157;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34.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3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4.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34.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34.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34.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34.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4.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34.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4.xml"/><Relationship Id="rId1" Type="http://schemas.openxmlformats.org/officeDocument/2006/relationships/slideLayout" Target="../slideLayouts/slideLayout3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4.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34.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34.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34.xm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34.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3.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1.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5.xml"/><Relationship Id="rId1" Type="http://schemas.openxmlformats.org/officeDocument/2006/relationships/slideLayout" Target="../slideLayouts/slideLayout34.xml"/></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6.xml"/><Relationship Id="rId1" Type="http://schemas.openxmlformats.org/officeDocument/2006/relationships/slideLayout" Target="../slideLayouts/slideLayout34.xml"/></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7.xml"/><Relationship Id="rId1" Type="http://schemas.openxmlformats.org/officeDocument/2006/relationships/slideLayout" Target="../slideLayouts/slideLayout34.xml"/><Relationship Id="rId4" Type="http://schemas.openxmlformats.org/officeDocument/2006/relationships/hyperlink" Target="http://bit.ly/docker-servers" TargetMode="Externa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4.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0.xml"/><Relationship Id="rId1" Type="http://schemas.openxmlformats.org/officeDocument/2006/relationships/slideLayout" Target="../slideLayouts/slideLayout34.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1.xml"/><Relationship Id="rId1" Type="http://schemas.openxmlformats.org/officeDocument/2006/relationships/slideLayout" Target="../slideLayouts/slideLayout34.xml"/></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2.xml"/><Relationship Id="rId1" Type="http://schemas.openxmlformats.org/officeDocument/2006/relationships/slideLayout" Target="../slideLayouts/slideLayout34.xml"/></Relationships>
</file>

<file path=ppt/slides/_rels/slide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3.xml"/><Relationship Id="rId1" Type="http://schemas.openxmlformats.org/officeDocument/2006/relationships/slideLayout" Target="../slideLayouts/slideLayout3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4.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5.xml"/><Relationship Id="rId1" Type="http://schemas.openxmlformats.org/officeDocument/2006/relationships/slideLayout" Target="../slideLayouts/slideLayout34.xml"/><Relationship Id="rId4" Type="http://schemas.openxmlformats.org/officeDocument/2006/relationships/hyperlink" Target="https://kubernetes.io/docs/reference/kubectl/cheatsheet/" TargetMode="External"/></Relationships>
</file>

<file path=ppt/slides/_rels/slide136.xml.rels><?xml version="1.0" encoding="UTF-8" standalone="yes"?>
<Relationships xmlns="http://schemas.openxmlformats.org/package/2006/relationships"><Relationship Id="rId3" Type="http://schemas.openxmlformats.org/officeDocument/2006/relationships/hyperlink" Target="https://hub.docker.com/r/yanivomc/spring-music" TargetMode="External"/><Relationship Id="rId2" Type="http://schemas.openxmlformats.org/officeDocument/2006/relationships/notesSlide" Target="../notesSlides/notesSlide136.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7.xml"/><Relationship Id="rId1" Type="http://schemas.openxmlformats.org/officeDocument/2006/relationships/slideLayout" Target="../slideLayouts/slideLayout3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4.xml"/></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4.xml"/></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1.xml"/><Relationship Id="rId1" Type="http://schemas.openxmlformats.org/officeDocument/2006/relationships/slideLayout" Target="../slideLayouts/slideLayout34.xml"/></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2.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3.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4.xml"/><Relationship Id="rId1" Type="http://schemas.openxmlformats.org/officeDocument/2006/relationships/slideLayout" Target="../slideLayouts/slideLayout34.xml"/><Relationship Id="rId4" Type="http://schemas.openxmlformats.org/officeDocument/2006/relationships/hyperlink" Target="https://kubernetes.io/docs/reference/kubectl/cheatsheet/"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5.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146.xml.rels><?xml version="1.0" encoding="UTF-8" standalone="yes"?>
<Relationships xmlns="http://schemas.openxmlformats.org/package/2006/relationships"><Relationship Id="rId3" Type="http://schemas.openxmlformats.org/officeDocument/2006/relationships/hyperlink" Target="https://hub.docker.com/u/yanivomc" TargetMode="External"/><Relationship Id="rId2" Type="http://schemas.openxmlformats.org/officeDocument/2006/relationships/notesSlide" Target="../notesSlides/notesSlide146.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7.xml"/><Relationship Id="rId1" Type="http://schemas.openxmlformats.org/officeDocument/2006/relationships/slideLayout" Target="../slideLayouts/slideLayout34.xml"/></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8.xml"/><Relationship Id="rId1" Type="http://schemas.openxmlformats.org/officeDocument/2006/relationships/slideLayout" Target="../slideLayouts/slideLayout34.xml"/></Relationships>
</file>

<file path=ppt/slides/_rels/slide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9.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0.xml"/><Relationship Id="rId1" Type="http://schemas.openxmlformats.org/officeDocument/2006/relationships/slideLayout" Target="../slideLayouts/slideLayout34.xml"/></Relationships>
</file>

<file path=ppt/slides/_rels/slide1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1.xml"/><Relationship Id="rId1" Type="http://schemas.openxmlformats.org/officeDocument/2006/relationships/slideLayout" Target="../slideLayouts/slideLayout3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4.xml"/></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3.xml"/><Relationship Id="rId1" Type="http://schemas.openxmlformats.org/officeDocument/2006/relationships/slideLayout" Target="../slideLayouts/slideLayout3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4.xml"/></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5.xml"/><Relationship Id="rId1" Type="http://schemas.openxmlformats.org/officeDocument/2006/relationships/slideLayout" Target="../slideLayouts/slideLayout34.xml"/></Relationships>
</file>

<file path=ppt/slides/_rels/slide1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6.xml"/><Relationship Id="rId1" Type="http://schemas.openxmlformats.org/officeDocument/2006/relationships/slideLayout" Target="../slideLayouts/slideLayout34.xml"/></Relationships>
</file>

<file path=ppt/slides/_rels/slide1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7.xml"/><Relationship Id="rId1" Type="http://schemas.openxmlformats.org/officeDocument/2006/relationships/slideLayout" Target="../slideLayouts/slideLayout34.xml"/></Relationships>
</file>

<file path=ppt/slides/_rels/slide1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8.xml"/><Relationship Id="rId1" Type="http://schemas.openxmlformats.org/officeDocument/2006/relationships/slideLayout" Target="../slideLayouts/slideLayout34.xml"/></Relationships>
</file>

<file path=ppt/slides/_rels/slide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9.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0.xml"/><Relationship Id="rId1" Type="http://schemas.openxmlformats.org/officeDocument/2006/relationships/slideLayout" Target="../slideLayouts/slideLayout34.xml"/></Relationships>
</file>

<file path=ppt/slides/_rels/slide1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1.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1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2.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1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3.xml"/><Relationship Id="rId1" Type="http://schemas.openxmlformats.org/officeDocument/2006/relationships/slideLayout" Target="../slideLayouts/slideLayout3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4.xml"/></Relationships>
</file>

<file path=ppt/slides/_rels/slide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5.xml"/><Relationship Id="rId1" Type="http://schemas.openxmlformats.org/officeDocument/2006/relationships/slideLayout" Target="../slideLayouts/slideLayout34.xml"/></Relationships>
</file>

<file path=ppt/slides/_rels/slide1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6.xml"/><Relationship Id="rId1" Type="http://schemas.openxmlformats.org/officeDocument/2006/relationships/slideLayout" Target="../slideLayouts/slideLayout34.xml"/></Relationships>
</file>

<file path=ppt/slides/_rels/slide1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7.xml"/><Relationship Id="rId1" Type="http://schemas.openxmlformats.org/officeDocument/2006/relationships/slideLayout" Target="../slideLayouts/slideLayout34.xml"/></Relationships>
</file>

<file path=ppt/slides/_rels/slide1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8.xml"/><Relationship Id="rId1" Type="http://schemas.openxmlformats.org/officeDocument/2006/relationships/slideLayout" Target="../slideLayouts/slideLayout3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0.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1.xml"/><Relationship Id="rId1" Type="http://schemas.openxmlformats.org/officeDocument/2006/relationships/slideLayout" Target="../slideLayouts/slideLayout34.xml"/></Relationships>
</file>

<file path=ppt/slides/_rels/slide1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2.xml"/><Relationship Id="rId1" Type="http://schemas.openxmlformats.org/officeDocument/2006/relationships/slideLayout" Target="../slideLayouts/slideLayout34.xml"/><Relationship Id="rId5" Type="http://schemas.openxmlformats.org/officeDocument/2006/relationships/image" Target="../media/image16.png"/><Relationship Id="rId4" Type="http://schemas.openxmlformats.org/officeDocument/2006/relationships/image" Target="../media/image15.png"/></Relationships>
</file>

<file path=ppt/slides/_rels/slide1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3.xml"/><Relationship Id="rId1" Type="http://schemas.openxmlformats.org/officeDocument/2006/relationships/slideLayout" Target="../slideLayouts/slideLayout3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4.xml"/></Relationships>
</file>

<file path=ppt/slides/_rels/slide175.xml.rels><?xml version="1.0" encoding="UTF-8" standalone="yes"?>
<Relationships xmlns="http://schemas.openxmlformats.org/package/2006/relationships"><Relationship Id="rId3" Type="http://schemas.openxmlformats.org/officeDocument/2006/relationships/hyperlink" Target="https://raw.githubusercontent.com/yanivomc/devopshift-welcome/master/welcome/k8s/dashboard/generateuser.sh" TargetMode="External"/><Relationship Id="rId2" Type="http://schemas.openxmlformats.org/officeDocument/2006/relationships/notesSlide" Target="../notesSlides/notesSlide175.xml"/><Relationship Id="rId1" Type="http://schemas.openxmlformats.org/officeDocument/2006/relationships/slideLayout" Target="../slideLayouts/slideLayout34.xml"/><Relationship Id="rId5" Type="http://schemas.openxmlformats.org/officeDocument/2006/relationships/image" Target="../media/image4.png"/><Relationship Id="rId4" Type="http://schemas.openxmlformats.org/officeDocument/2006/relationships/hyperlink" Target="http://addres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4.xml"/><Relationship Id="rId4" Type="http://schemas.openxmlformats.org/officeDocument/2006/relationships/hyperlink" Target="https://docs.google.com/document/d/1h2goNyB8bptKbcSzOUjwc94MI_0iJNvcvuC9TEpPCl8/edit?usp=sha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34.xml"/><Relationship Id="rId4" Type="http://schemas.openxmlformats.org/officeDocument/2006/relationships/hyperlink" Target="https://kubernetes.io/docs/reference/kubectl/cheatsheet/"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hub.docker.com/r/yanivomc/spring-music" TargetMode="External"/><Relationship Id="rId2" Type="http://schemas.openxmlformats.org/officeDocument/2006/relationships/notesSlide" Target="../notesSlides/notesSlide48.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34.xml"/><Relationship Id="rId4" Type="http://schemas.openxmlformats.org/officeDocument/2006/relationships/hyperlink" Target="https://kubernetes.io/docs/reference/kubectl/cheatsheet/"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hyperlink" Target="https://hub.docker.com/u/yanivomc" TargetMode="External"/><Relationship Id="rId2" Type="http://schemas.openxmlformats.org/officeDocument/2006/relationships/notesSlide" Target="../notesSlides/notesSlide58.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3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34.xml"/><Relationship Id="rId5" Type="http://schemas.openxmlformats.org/officeDocument/2006/relationships/image" Target="../media/image16.png"/><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8.xml"/><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0"/>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457200" lvl="0" indent="-533400" algn="ctr" rtl="0">
              <a:spcBef>
                <a:spcPts val="0"/>
              </a:spcBef>
              <a:spcAft>
                <a:spcPts val="0"/>
              </a:spcAft>
              <a:buSzPts val="4800"/>
              <a:buChar char="-"/>
            </a:pPr>
            <a:r>
              <a:rPr lang="en-GB" sz="4700"/>
              <a:t>K8S BASIC </a:t>
            </a:r>
            <a:r>
              <a:rPr lang="en-GB"/>
              <a:t> - </a:t>
            </a:r>
            <a:endParaRPr/>
          </a:p>
        </p:txBody>
      </p:sp>
      <p:sp>
        <p:nvSpPr>
          <p:cNvPr id="211" name="Google Shape;211;p40"/>
          <p:cNvSpPr txBox="1">
            <a:spLocks noGrp="1"/>
          </p:cNvSpPr>
          <p:nvPr>
            <p:ph type="subTitle" idx="1"/>
          </p:nvPr>
        </p:nvSpPr>
        <p:spPr>
          <a:xfrm>
            <a:off x="671250" y="3174875"/>
            <a:ext cx="7801500" cy="4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JOURNEY STARTS 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264" name="Google Shape;264;p49"/>
          <p:cNvSpPr txBox="1">
            <a:spLocks noGrp="1"/>
          </p:cNvSpPr>
          <p:nvPr>
            <p:ph type="subTitle" idx="4294967295"/>
          </p:nvPr>
        </p:nvSpPr>
        <p:spPr>
          <a:xfrm>
            <a:off x="3717750" y="2822100"/>
            <a:ext cx="1708500" cy="38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solidFill>
                  <a:srgbClr val="000000"/>
                </a:solidFill>
                <a:latin typeface="Oswald"/>
                <a:ea typeface="Oswald"/>
                <a:cs typeface="Oswald"/>
                <a:sym typeface="Oswald"/>
              </a:rPr>
              <a:t>WHAT IT’S ALL ABOUT</a:t>
            </a:r>
            <a:endParaRPr sz="1500">
              <a:solidFill>
                <a:srgbClr val="000000"/>
              </a:solidFill>
              <a:latin typeface="Oswald"/>
              <a:ea typeface="Oswald"/>
              <a:cs typeface="Oswald"/>
              <a:sym typeface="Oswa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3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36" name="Google Shape;1136;p13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37" name="Google Shape;1137;p139"/>
          <p:cNvSpPr txBox="1"/>
          <p:nvPr/>
        </p:nvSpPr>
        <p:spPr>
          <a:xfrm>
            <a:off x="1680150" y="1871850"/>
            <a:ext cx="5783700" cy="1399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To master K8S like any other </a:t>
            </a:r>
            <a:r>
              <a:rPr lang="en-GB" sz="1800" b="1">
                <a:solidFill>
                  <a:schemeClr val="dk1"/>
                </a:solidFill>
                <a:latin typeface="Oswald"/>
                <a:ea typeface="Oswald"/>
                <a:cs typeface="Oswald"/>
                <a:sym typeface="Oswald"/>
              </a:rPr>
              <a:t>framework</a:t>
            </a:r>
            <a:r>
              <a:rPr lang="en-GB" sz="1800">
                <a:solidFill>
                  <a:schemeClr val="dk1"/>
                </a:solidFill>
                <a:latin typeface="Oswald Light"/>
                <a:ea typeface="Oswald Light"/>
                <a:cs typeface="Oswald Light"/>
                <a:sym typeface="Oswald Light"/>
              </a:rPr>
              <a:t> or system we work on,</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We are required to have a deep understanding of what makes it tick.</a:t>
            </a:r>
            <a:endParaRPr sz="180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In the next slides we will review and discuss K8S Architecture in details.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40"/>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CORE CONCEPTS -  MASTER NODE</a:t>
            </a:r>
            <a:endParaRPr sz="1400">
              <a:latin typeface="Ubuntu Light"/>
              <a:ea typeface="Ubuntu Light"/>
              <a:cs typeface="Ubuntu Light"/>
              <a:sym typeface="Ubuntu Light"/>
            </a:endParaRPr>
          </a:p>
        </p:txBody>
      </p:sp>
      <p:pic>
        <p:nvPicPr>
          <p:cNvPr id="1143" name="Google Shape;1143;p14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44" name="Google Shape;1144;p140"/>
          <p:cNvSpPr/>
          <p:nvPr/>
        </p:nvSpPr>
        <p:spPr>
          <a:xfrm>
            <a:off x="1297425" y="2595100"/>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0"/>
          <p:cNvSpPr txBox="1"/>
          <p:nvPr/>
        </p:nvSpPr>
        <p:spPr>
          <a:xfrm>
            <a:off x="1453350" y="2820174"/>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latin typeface="Oswald"/>
                <a:ea typeface="Oswald"/>
                <a:cs typeface="Oswald"/>
                <a:sym typeface="Oswald"/>
              </a:rPr>
              <a:t>KUBE-APISERVER</a:t>
            </a:r>
            <a:endParaRPr>
              <a:latin typeface="Oswald"/>
              <a:ea typeface="Oswald"/>
              <a:cs typeface="Oswald"/>
              <a:sym typeface="Oswald"/>
            </a:endParaRPr>
          </a:p>
        </p:txBody>
      </p:sp>
      <p:sp>
        <p:nvSpPr>
          <p:cNvPr id="1146" name="Google Shape;1146;p140"/>
          <p:cNvSpPr/>
          <p:nvPr/>
        </p:nvSpPr>
        <p:spPr>
          <a:xfrm>
            <a:off x="1297425" y="3265200"/>
            <a:ext cx="3224700" cy="636300"/>
          </a:xfrm>
          <a:prstGeom prst="bevel">
            <a:avLst>
              <a:gd name="adj" fmla="val 125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0"/>
          <p:cNvSpPr txBox="1"/>
          <p:nvPr/>
        </p:nvSpPr>
        <p:spPr>
          <a:xfrm>
            <a:off x="1437750" y="3444426"/>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latin typeface="Oswald"/>
                <a:ea typeface="Oswald"/>
                <a:cs typeface="Oswald"/>
                <a:sym typeface="Oswald"/>
              </a:rPr>
              <a:t>ETCD</a:t>
            </a:r>
            <a:endParaRPr>
              <a:latin typeface="Oswald"/>
              <a:ea typeface="Oswald"/>
              <a:cs typeface="Oswald"/>
              <a:sym typeface="Oswald"/>
            </a:endParaRPr>
          </a:p>
        </p:txBody>
      </p:sp>
      <p:sp>
        <p:nvSpPr>
          <p:cNvPr id="1148" name="Google Shape;1148;p140"/>
          <p:cNvSpPr/>
          <p:nvPr/>
        </p:nvSpPr>
        <p:spPr>
          <a:xfrm>
            <a:off x="4621850" y="19306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0"/>
          <p:cNvSpPr txBox="1"/>
          <p:nvPr/>
        </p:nvSpPr>
        <p:spPr>
          <a:xfrm>
            <a:off x="4777775" y="2060775"/>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latin typeface="Oswald"/>
                <a:ea typeface="Oswald"/>
                <a:cs typeface="Oswald"/>
                <a:sym typeface="Oswald"/>
              </a:rPr>
              <a:t>KUBE-SCHEDULER</a:t>
            </a:r>
            <a:endParaRPr>
              <a:latin typeface="Oswald"/>
              <a:ea typeface="Oswald"/>
              <a:cs typeface="Oswald"/>
              <a:sym typeface="Oswald"/>
            </a:endParaRPr>
          </a:p>
        </p:txBody>
      </p:sp>
      <p:sp>
        <p:nvSpPr>
          <p:cNvPr id="1150" name="Google Shape;1150;p140"/>
          <p:cNvSpPr/>
          <p:nvPr/>
        </p:nvSpPr>
        <p:spPr>
          <a:xfrm>
            <a:off x="4620125" y="3270488"/>
            <a:ext cx="3224700" cy="636300"/>
          </a:xfrm>
          <a:prstGeom prst="bevel">
            <a:avLst>
              <a:gd name="adj" fmla="val 125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0"/>
          <p:cNvSpPr txBox="1"/>
          <p:nvPr/>
        </p:nvSpPr>
        <p:spPr>
          <a:xfrm>
            <a:off x="4783700" y="3560164"/>
            <a:ext cx="2901000" cy="2142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latin typeface="Oswald"/>
                <a:ea typeface="Oswald"/>
                <a:cs typeface="Oswald"/>
                <a:sym typeface="Oswald"/>
              </a:rPr>
              <a:t>KUBE-CONTROLLER-MANAGER</a:t>
            </a:r>
            <a:endParaRPr>
              <a:latin typeface="Oswald"/>
              <a:ea typeface="Oswald"/>
              <a:cs typeface="Oswald"/>
              <a:sym typeface="Oswald"/>
            </a:endParaRPr>
          </a:p>
        </p:txBody>
      </p:sp>
      <p:sp>
        <p:nvSpPr>
          <p:cNvPr id="1152" name="Google Shape;1152;p140"/>
          <p:cNvSpPr/>
          <p:nvPr/>
        </p:nvSpPr>
        <p:spPr>
          <a:xfrm>
            <a:off x="4620125" y="2595513"/>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0"/>
          <p:cNvSpPr txBox="1"/>
          <p:nvPr/>
        </p:nvSpPr>
        <p:spPr>
          <a:xfrm>
            <a:off x="4699850" y="2820588"/>
            <a:ext cx="30687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Clr>
                <a:schemeClr val="dk1"/>
              </a:buClr>
              <a:buSzPts val="1100"/>
              <a:buFont typeface="Arial"/>
              <a:buNone/>
            </a:pPr>
            <a:r>
              <a:rPr lang="en-GB">
                <a:latin typeface="Oswald"/>
                <a:ea typeface="Oswald"/>
                <a:cs typeface="Oswald"/>
                <a:sym typeface="Oswald"/>
              </a:rPr>
              <a:t>CLOUD-CONTROLLER-MANAGER</a:t>
            </a:r>
            <a:endParaRPr>
              <a:latin typeface="Oswald"/>
              <a:ea typeface="Oswald"/>
              <a:cs typeface="Oswald"/>
              <a:sym typeface="Oswald"/>
            </a:endParaRPr>
          </a:p>
        </p:txBody>
      </p:sp>
      <p:sp>
        <p:nvSpPr>
          <p:cNvPr id="1154" name="Google Shape;1154;p140"/>
          <p:cNvSpPr/>
          <p:nvPr/>
        </p:nvSpPr>
        <p:spPr>
          <a:xfrm>
            <a:off x="1297425" y="1925813"/>
            <a:ext cx="3224700" cy="636300"/>
          </a:xfrm>
          <a:prstGeom prst="bevel">
            <a:avLst>
              <a:gd name="adj" fmla="val 125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0"/>
          <p:cNvSpPr txBox="1"/>
          <p:nvPr/>
        </p:nvSpPr>
        <p:spPr>
          <a:xfrm>
            <a:off x="1453350" y="2055975"/>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latin typeface="Oswald"/>
                <a:ea typeface="Oswald"/>
                <a:cs typeface="Oswald"/>
                <a:sym typeface="Oswald"/>
              </a:rPr>
              <a:t>CONCEPTS</a:t>
            </a:r>
            <a:endParaRPr>
              <a:latin typeface="Oswald"/>
              <a:ea typeface="Oswald"/>
              <a:cs typeface="Oswald"/>
              <a:sym typeface="Oswa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14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61" name="Google Shape;1161;p14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62" name="Google Shape;1162;p141"/>
          <p:cNvSpPr txBox="1"/>
          <p:nvPr/>
        </p:nvSpPr>
        <p:spPr>
          <a:xfrm>
            <a:off x="761400" y="1871825"/>
            <a:ext cx="7621200" cy="1623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Every K8S cluster is made of two types of roles - Master &amp; Node.</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While the Master controls and manage our K8S cluster by maintaining our cluster state.</a:t>
            </a:r>
            <a:br>
              <a:rPr lang="en-GB" sz="1800">
                <a:solidFill>
                  <a:schemeClr val="dk1"/>
                </a:solidFill>
                <a:latin typeface="Oswald Light"/>
                <a:ea typeface="Oswald Light"/>
                <a:cs typeface="Oswald Light"/>
                <a:sym typeface="Oswald Light"/>
              </a:rPr>
            </a:b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Our Node Role maintaining running pods and providing the Kubernetes runtime environment </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4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68" name="Google Shape;1168;p14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69" name="Google Shape;1169;p142"/>
          <p:cNvSpPr txBox="1"/>
          <p:nvPr/>
        </p:nvSpPr>
        <p:spPr>
          <a:xfrm>
            <a:off x="278925" y="1007750"/>
            <a:ext cx="8613600" cy="269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To work with Kubernetes</a:t>
            </a:r>
            <a:r>
              <a:rPr lang="en-GB" sz="1800">
                <a:solidFill>
                  <a:schemeClr val="dk1"/>
                </a:solidFill>
                <a:latin typeface="Oswald Light"/>
                <a:ea typeface="Oswald Light"/>
                <a:cs typeface="Oswald Light"/>
                <a:sym typeface="Oswald Light"/>
              </a:rPr>
              <a:t>,</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we use Kubernetes API objects to describe our cluster’s desired state: </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what applications or other workloads we want to run</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What container images they use, the number of replicas, what network and disk resources we want to make available.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Setting our desired state by creating objects using the Kubernetes API (typically via the command-line interface -  “kubectl”)</a:t>
            </a:r>
            <a:endParaRPr sz="1800">
              <a:solidFill>
                <a:schemeClr val="dk1"/>
              </a:solidFill>
              <a:latin typeface="Oswald Light"/>
              <a:ea typeface="Oswald Light"/>
              <a:cs typeface="Oswald Light"/>
              <a:sym typeface="Oswald Light"/>
            </a:endParaRPr>
          </a:p>
        </p:txBody>
      </p:sp>
      <p:sp>
        <p:nvSpPr>
          <p:cNvPr id="1170" name="Google Shape;1170;p142"/>
          <p:cNvSpPr txBox="1"/>
          <p:nvPr/>
        </p:nvSpPr>
        <p:spPr>
          <a:xfrm>
            <a:off x="597313" y="467265"/>
            <a:ext cx="4505100" cy="63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Understanding K8S system and abstraction</a:t>
            </a:r>
            <a:endParaRPr sz="1800">
              <a:solidFill>
                <a:schemeClr val="dk1"/>
              </a:solidFill>
              <a:latin typeface="Oswald Light"/>
              <a:ea typeface="Oswald Light"/>
              <a:cs typeface="Oswald Light"/>
              <a:sym typeface="Oswald Light"/>
            </a:endParaRPr>
          </a:p>
        </p:txBody>
      </p:sp>
      <p:sp>
        <p:nvSpPr>
          <p:cNvPr id="1171" name="Google Shape;1171;p142"/>
          <p:cNvSpPr txBox="1"/>
          <p:nvPr/>
        </p:nvSpPr>
        <p:spPr>
          <a:xfrm>
            <a:off x="278925" y="3825150"/>
            <a:ext cx="8613600" cy="861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Once we’ve set our desired state,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Kubernetes Control Plane</a:t>
            </a:r>
            <a:r>
              <a:rPr lang="en-GB" sz="1800">
                <a:solidFill>
                  <a:schemeClr val="dk1"/>
                </a:solidFill>
                <a:latin typeface="Oswald Light"/>
                <a:ea typeface="Oswald Light"/>
                <a:cs typeface="Oswald Light"/>
                <a:sym typeface="Oswald Light"/>
              </a:rPr>
              <a:t> works to make the cluster’s current state match the desired state</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143"/>
          <p:cNvSpPr txBox="1">
            <a:spLocks noGrp="1"/>
          </p:cNvSpPr>
          <p:nvPr>
            <p:ph type="body" idx="1"/>
          </p:nvPr>
        </p:nvSpPr>
        <p:spPr>
          <a:xfrm>
            <a:off x="3628200" y="2829575"/>
            <a:ext cx="1887600" cy="510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a:t>CORE CONCEPTS</a:t>
            </a:r>
            <a:endParaRPr sz="1400">
              <a:latin typeface="Ubuntu Light"/>
              <a:ea typeface="Ubuntu Light"/>
              <a:cs typeface="Ubuntu Light"/>
              <a:sym typeface="Ubuntu Light"/>
            </a:endParaRPr>
          </a:p>
        </p:txBody>
      </p:sp>
      <p:sp>
        <p:nvSpPr>
          <p:cNvPr id="1177" name="Google Shape;1177;p143"/>
          <p:cNvSpPr txBox="1"/>
          <p:nvPr/>
        </p:nvSpPr>
        <p:spPr>
          <a:xfrm>
            <a:off x="3582150" y="2233350"/>
            <a:ext cx="1979700" cy="67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200" b="1">
                <a:solidFill>
                  <a:schemeClr val="dk1"/>
                </a:solidFill>
                <a:latin typeface="Oswald"/>
                <a:ea typeface="Oswald"/>
                <a:cs typeface="Oswald"/>
                <a:sym typeface="Oswald"/>
              </a:rPr>
              <a:t>- K8S MASTER -</a:t>
            </a:r>
            <a:endParaRPr sz="2200">
              <a:solidFill>
                <a:schemeClr val="dk1"/>
              </a:solidFill>
              <a:latin typeface="Oswald Light"/>
              <a:ea typeface="Oswald Light"/>
              <a:cs typeface="Oswald Light"/>
              <a:sym typeface="Oswald Light"/>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144"/>
          <p:cNvSpPr txBox="1"/>
          <p:nvPr/>
        </p:nvSpPr>
        <p:spPr>
          <a:xfrm>
            <a:off x="205075" y="1120400"/>
            <a:ext cx="8728500" cy="3379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The Kubernetes Master</a:t>
            </a:r>
            <a:r>
              <a:rPr lang="en-GB" sz="1800">
                <a:solidFill>
                  <a:schemeClr val="dk1"/>
                </a:solidFill>
                <a:latin typeface="Oswald Light"/>
                <a:ea typeface="Oswald Light"/>
                <a:cs typeface="Oswald Light"/>
                <a:sym typeface="Oswald Light"/>
              </a:rPr>
              <a:t> role is a collection of three processes that run on a single node in our cluster ( in production we will deploy it as quorum ).</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The process that designated a node to become a master node are: </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Kube-apiserver</a:t>
            </a:r>
            <a:r>
              <a:rPr lang="en-GB" sz="1800">
                <a:solidFill>
                  <a:schemeClr val="dk1"/>
                </a:solidFill>
                <a:latin typeface="Oswald Light"/>
                <a:ea typeface="Oswald Light"/>
                <a:cs typeface="Oswald Light"/>
                <a:sym typeface="Oswald Light"/>
              </a:rPr>
              <a:t>  who Validates and configures data for the api objects which include containers, services, replicationcontrollers, and others.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Kube-controller-manager</a:t>
            </a:r>
            <a:r>
              <a:rPr lang="en-GB" sz="1800">
                <a:solidFill>
                  <a:schemeClr val="dk1"/>
                </a:solidFill>
                <a:latin typeface="Oswald Light"/>
                <a:ea typeface="Oswald Light"/>
                <a:cs typeface="Oswald Light"/>
                <a:sym typeface="Oswald Light"/>
              </a:rPr>
              <a:t> - is a an application control loop that watches the shared state of the cluster through the apiserver and makes changes attempting to move the current state towards the desired state.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Kube-scheduler</a:t>
            </a:r>
            <a:r>
              <a:rPr lang="en-GB" sz="1800">
                <a:solidFill>
                  <a:schemeClr val="dk1"/>
                </a:solidFill>
                <a:latin typeface="Oswald Light"/>
                <a:ea typeface="Oswald Light"/>
                <a:cs typeface="Oswald Light"/>
                <a:sym typeface="Oswald Light"/>
              </a:rPr>
              <a:t> has the job to take pods [</a:t>
            </a:r>
            <a:r>
              <a:rPr lang="en-GB" sz="1200">
                <a:solidFill>
                  <a:schemeClr val="dk1"/>
                </a:solidFill>
                <a:highlight>
                  <a:srgbClr val="FF9900"/>
                </a:highlight>
                <a:latin typeface="Oswald Light"/>
                <a:ea typeface="Oswald Light"/>
                <a:cs typeface="Oswald Light"/>
                <a:sym typeface="Oswald Light"/>
              </a:rPr>
              <a:t>TBD:</a:t>
            </a:r>
            <a:r>
              <a:rPr lang="en-GB" sz="1300">
                <a:solidFill>
                  <a:schemeClr val="dk1"/>
                </a:solidFill>
                <a:latin typeface="Oswald Light"/>
                <a:ea typeface="Oswald Light"/>
                <a:cs typeface="Oswald Light"/>
                <a:sym typeface="Oswald Light"/>
              </a:rPr>
              <a:t>For now we think about </a:t>
            </a:r>
            <a:r>
              <a:rPr lang="en-GB" sz="1300" b="1">
                <a:solidFill>
                  <a:schemeClr val="dk1"/>
                </a:solidFill>
                <a:latin typeface="Oswald"/>
                <a:ea typeface="Oswald"/>
                <a:cs typeface="Oswald"/>
                <a:sym typeface="Oswald"/>
              </a:rPr>
              <a:t>pods</a:t>
            </a:r>
            <a:r>
              <a:rPr lang="en-GB" sz="1300">
                <a:solidFill>
                  <a:schemeClr val="dk1"/>
                </a:solidFill>
                <a:latin typeface="Oswald Light"/>
                <a:ea typeface="Oswald Light"/>
                <a:cs typeface="Oswald Light"/>
                <a:sym typeface="Oswald Light"/>
              </a:rPr>
              <a:t> as containers</a:t>
            </a:r>
            <a:r>
              <a:rPr lang="en-GB" sz="1800">
                <a:solidFill>
                  <a:schemeClr val="dk1"/>
                </a:solidFill>
                <a:latin typeface="Oswald Light"/>
                <a:ea typeface="Oswald Light"/>
                <a:cs typeface="Oswald Light"/>
                <a:sym typeface="Oswald Light"/>
              </a:rPr>
              <a:t>] that aren’t bound to a node, and assign them one along with hardware/software/policy constraints</a:t>
            </a:r>
            <a:endParaRPr sz="1800">
              <a:solidFill>
                <a:schemeClr val="dk1"/>
              </a:solidFill>
              <a:latin typeface="Oswald Light"/>
              <a:ea typeface="Oswald Light"/>
              <a:cs typeface="Oswald Light"/>
              <a:sym typeface="Oswald Light"/>
            </a:endParaRPr>
          </a:p>
        </p:txBody>
      </p:sp>
      <p:sp>
        <p:nvSpPr>
          <p:cNvPr id="1183" name="Google Shape;1183;p14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84" name="Google Shape;1184;p14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45"/>
          <p:cNvSpPr txBox="1"/>
          <p:nvPr/>
        </p:nvSpPr>
        <p:spPr>
          <a:xfrm>
            <a:off x="207750" y="1554375"/>
            <a:ext cx="8728500" cy="1902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K8S </a:t>
            </a:r>
            <a:r>
              <a:rPr lang="en-GB" sz="1800" b="1">
                <a:solidFill>
                  <a:schemeClr val="dk1"/>
                </a:solidFill>
                <a:latin typeface="Oswald"/>
                <a:ea typeface="Oswald"/>
                <a:cs typeface="Oswald"/>
                <a:sym typeface="Oswald"/>
              </a:rPr>
              <a:t>Master components</a:t>
            </a:r>
            <a:r>
              <a:rPr lang="en-GB" sz="1800">
                <a:solidFill>
                  <a:schemeClr val="dk1"/>
                </a:solidFill>
                <a:latin typeface="Oswald Light"/>
                <a:ea typeface="Oswald Light"/>
                <a:cs typeface="Oswald Light"/>
                <a:sym typeface="Oswald Light"/>
              </a:rPr>
              <a:t> are the cluster’s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The Master components make global decisions about the cluster state, and they detect and respond to cluster events (for example, running multiple pods[containers] of our application when required and scale in the number of running pods).</a:t>
            </a:r>
            <a:endParaRPr sz="1800">
              <a:solidFill>
                <a:schemeClr val="dk1"/>
              </a:solidFill>
              <a:latin typeface="Oswald Light"/>
              <a:ea typeface="Oswald Light"/>
              <a:cs typeface="Oswald Light"/>
              <a:sym typeface="Oswald Light"/>
            </a:endParaRPr>
          </a:p>
        </p:txBody>
      </p:sp>
      <p:sp>
        <p:nvSpPr>
          <p:cNvPr id="1190" name="Google Shape;1190;p145"/>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1191" name="Google Shape;1191;p14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92" name="Google Shape;1192;p14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46"/>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1198" name="Google Shape;1198;p14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199" name="Google Shape;1199;p14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00" name="Google Shape;1200;p146"/>
          <p:cNvSpPr txBox="1"/>
          <p:nvPr/>
        </p:nvSpPr>
        <p:spPr>
          <a:xfrm>
            <a:off x="207750" y="1173375"/>
            <a:ext cx="8728500" cy="3183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Kubernetes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consists of a collection of processes running on our cluster</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Kube-Apiserver</a:t>
            </a:r>
            <a:r>
              <a:rPr lang="en-GB" sz="1800">
                <a:solidFill>
                  <a:schemeClr val="dk1"/>
                </a:solidFill>
                <a:latin typeface="Oswald Light"/>
                <a:ea typeface="Oswald Light"/>
                <a:cs typeface="Oswald Light"/>
                <a:sym typeface="Oswald Light"/>
              </a:rPr>
              <a:t> - Exposes the Kubernetes API. It is the front-end for the Kubernetes control plane. It is designed to scale horizontally – that is, it scales by deploying more instances.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ETCD</a:t>
            </a:r>
            <a:r>
              <a:rPr lang="en-GB" sz="1800">
                <a:solidFill>
                  <a:schemeClr val="dk1"/>
                </a:solidFill>
                <a:latin typeface="Oswald Light"/>
                <a:ea typeface="Oswald Light"/>
                <a:cs typeface="Oswald Light"/>
                <a:sym typeface="Oswald Light"/>
              </a:rPr>
              <a:t> - highly-available key value FILESYSTEM store used as Kubernetes’ backing store for all cluster data</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kube-Scheduler</a:t>
            </a:r>
            <a:r>
              <a:rPr lang="en-GB" sz="1800">
                <a:solidFill>
                  <a:schemeClr val="dk1"/>
                </a:solidFill>
                <a:latin typeface="Oswald Light"/>
                <a:ea typeface="Oswald Light"/>
                <a:cs typeface="Oswald Light"/>
                <a:sym typeface="Oswald Light"/>
              </a:rPr>
              <a:t> -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147"/>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1206" name="Google Shape;1206;p14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07" name="Google Shape;1207;p14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08" name="Google Shape;1208;p147"/>
          <p:cNvSpPr txBox="1"/>
          <p:nvPr/>
        </p:nvSpPr>
        <p:spPr>
          <a:xfrm>
            <a:off x="207750" y="1097175"/>
            <a:ext cx="8728500" cy="3458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Kubernetes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consists of a collection of processes running on our cluster</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Kube-controller-manager</a:t>
            </a:r>
            <a:r>
              <a:rPr lang="en-GB" sz="1800">
                <a:solidFill>
                  <a:schemeClr val="dk1"/>
                </a:solidFill>
                <a:latin typeface="Oswald Light"/>
                <a:ea typeface="Oswald Light"/>
                <a:cs typeface="Oswald Light"/>
                <a:sym typeface="Oswald Light"/>
              </a:rPr>
              <a:t> which includes separate process but for complexity reduction they are running as one binary</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 Controller </a:t>
            </a:r>
            <a:r>
              <a:rPr lang="en-GB" sz="1800">
                <a:solidFill>
                  <a:schemeClr val="dk1"/>
                </a:solidFill>
                <a:latin typeface="Oswald Light"/>
                <a:ea typeface="Oswald Light"/>
                <a:cs typeface="Oswald Light"/>
                <a:sym typeface="Oswald Light"/>
              </a:rPr>
              <a:t>- Responsible for noticing and responding when nodes go down</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Replication controller</a:t>
            </a:r>
            <a:r>
              <a:rPr lang="en-GB" sz="1800">
                <a:solidFill>
                  <a:schemeClr val="dk1"/>
                </a:solidFill>
                <a:latin typeface="Oswald Light"/>
                <a:ea typeface="Oswald Light"/>
                <a:cs typeface="Oswald Light"/>
                <a:sym typeface="Oswald Light"/>
              </a:rPr>
              <a:t> - Responsible for maintaining the correct number of pods for every replication controller object in the system</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Endpoints Controller</a:t>
            </a:r>
            <a:r>
              <a:rPr lang="en-GB" sz="1800">
                <a:solidFill>
                  <a:schemeClr val="dk1"/>
                </a:solidFill>
                <a:latin typeface="Oswald Light"/>
                <a:ea typeface="Oswald Light"/>
                <a:cs typeface="Oswald Light"/>
                <a:sym typeface="Oswald Light"/>
              </a:rPr>
              <a:t> - Populates the Endpoints object (that is, joins Services &amp; Pods)</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Service account &amp;  Token Controllers</a:t>
            </a:r>
            <a:r>
              <a:rPr lang="en-GB" sz="1800">
                <a:solidFill>
                  <a:schemeClr val="dk1"/>
                </a:solidFill>
                <a:latin typeface="Oswald Light"/>
                <a:ea typeface="Oswald Light"/>
                <a:cs typeface="Oswald Light"/>
                <a:sym typeface="Oswald Light"/>
              </a:rPr>
              <a:t> - Create default accounts and API access tokens for new namespaces </a:t>
            </a:r>
            <a:endParaRPr sz="1800" b="1">
              <a:solidFill>
                <a:schemeClr val="dk1"/>
              </a:solidFill>
              <a:latin typeface="Oswald"/>
              <a:ea typeface="Oswald"/>
              <a:cs typeface="Oswald"/>
              <a:sym typeface="Oswa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48"/>
          <p:cNvSpPr txBox="1"/>
          <p:nvPr/>
        </p:nvSpPr>
        <p:spPr>
          <a:xfrm>
            <a:off x="207750" y="868575"/>
            <a:ext cx="8728500" cy="3993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Cloud-controller-manager</a:t>
            </a:r>
            <a:r>
              <a:rPr lang="en-GB" sz="1800">
                <a:solidFill>
                  <a:schemeClr val="dk1"/>
                </a:solidFill>
                <a:latin typeface="Oswald Light"/>
                <a:ea typeface="Oswald Light"/>
                <a:cs typeface="Oswald Light"/>
                <a:sym typeface="Oswald Light"/>
              </a:rPr>
              <a:t> [Used when running on cloud) - runs controllers that interact with the underlying cloud providers. cloud-controller-manager allows cloud vendors code and the Kubernetes core to evolve independent of each other and develops functionality (by the cloud providers) that will be linked to K8S cloud-controller-manger.</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following controllers have cloud provider dependencies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 Controller</a:t>
            </a:r>
            <a:r>
              <a:rPr lang="en-GB" sz="1800">
                <a:solidFill>
                  <a:schemeClr val="dk1"/>
                </a:solidFill>
                <a:latin typeface="Oswald Light"/>
                <a:ea typeface="Oswald Light"/>
                <a:cs typeface="Oswald Light"/>
                <a:sym typeface="Oswald Light"/>
              </a:rPr>
              <a:t>: For checking the cloud provider to determine if a node has been deleted in the cloud after it stops responding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Route Controller</a:t>
            </a:r>
            <a:r>
              <a:rPr lang="en-GB" sz="1800">
                <a:solidFill>
                  <a:schemeClr val="dk1"/>
                </a:solidFill>
                <a:latin typeface="Oswald Light"/>
                <a:ea typeface="Oswald Light"/>
                <a:cs typeface="Oswald Light"/>
                <a:sym typeface="Oswald Light"/>
              </a:rPr>
              <a:t>: For setting up routes in the underlying cloud infrastructure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Service Controller</a:t>
            </a:r>
            <a:r>
              <a:rPr lang="en-GB" sz="1800">
                <a:solidFill>
                  <a:schemeClr val="dk1"/>
                </a:solidFill>
                <a:latin typeface="Oswald Light"/>
                <a:ea typeface="Oswald Light"/>
                <a:cs typeface="Oswald Light"/>
                <a:sym typeface="Oswald Light"/>
              </a:rPr>
              <a:t>: For creating, updating and deleting cloud provider load balancers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Volume Controller</a:t>
            </a:r>
            <a:r>
              <a:rPr lang="en-GB" sz="1800">
                <a:solidFill>
                  <a:schemeClr val="dk1"/>
                </a:solidFill>
                <a:latin typeface="Oswald Light"/>
                <a:ea typeface="Oswald Light"/>
                <a:cs typeface="Oswald Light"/>
                <a:sym typeface="Oswald Light"/>
              </a:rPr>
              <a:t>: For creating, attaching, and mounting volumes, and interacting with the cloud provider to orchestrate volumes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endParaRPr sz="1800">
              <a:solidFill>
                <a:schemeClr val="dk1"/>
              </a:solidFill>
              <a:latin typeface="Oswald Light"/>
              <a:ea typeface="Oswald Light"/>
              <a:cs typeface="Oswald Light"/>
              <a:sym typeface="Oswald Light"/>
            </a:endParaRPr>
          </a:p>
        </p:txBody>
      </p:sp>
      <p:sp>
        <p:nvSpPr>
          <p:cNvPr id="1214" name="Google Shape;1214;p148"/>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1215" name="Google Shape;1215;p14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16" name="Google Shape;1216;p14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sp>
        <p:nvSpPr>
          <p:cNvPr id="270" name="Google Shape;270;p50"/>
          <p:cNvSpPr txBox="1">
            <a:spLocks noGrp="1"/>
          </p:cNvSpPr>
          <p:nvPr>
            <p:ph type="body" idx="1"/>
          </p:nvPr>
        </p:nvSpPr>
        <p:spPr>
          <a:xfrm>
            <a:off x="-76200" y="1311450"/>
            <a:ext cx="9144000" cy="2645100"/>
          </a:xfrm>
          <a:prstGeom prst="rect">
            <a:avLst/>
          </a:prstGeom>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None/>
            </a:pPr>
            <a:r>
              <a:rPr lang="en-GB" sz="2000">
                <a:latin typeface="Oswald Light"/>
                <a:ea typeface="Oswald Light"/>
                <a:cs typeface="Oswald Light"/>
                <a:sym typeface="Oswald Light"/>
              </a:rPr>
              <a:t>From K8S WEBSITE:</a:t>
            </a:r>
            <a:endParaRPr sz="2000">
              <a:latin typeface="Oswald Light"/>
              <a:ea typeface="Oswald Light"/>
              <a:cs typeface="Oswald Light"/>
              <a:sym typeface="Oswald Light"/>
            </a:endParaRPr>
          </a:p>
          <a:p>
            <a:pPr marL="457200" marR="0" lvl="0" indent="0" algn="l" rtl="0">
              <a:lnSpc>
                <a:spcPct val="115000"/>
              </a:lnSpc>
              <a:spcBef>
                <a:spcPts val="0"/>
              </a:spcBef>
              <a:spcAft>
                <a:spcPts val="0"/>
              </a:spcAft>
              <a:buNone/>
            </a:pPr>
            <a:endParaRPr sz="2000">
              <a:latin typeface="Oswald Light"/>
              <a:ea typeface="Oswald Light"/>
              <a:cs typeface="Oswald Light"/>
              <a:sym typeface="Oswald Light"/>
            </a:endParaRPr>
          </a:p>
          <a:p>
            <a:pPr marL="457200" marR="0" lvl="0" indent="0" algn="l" rtl="0">
              <a:lnSpc>
                <a:spcPct val="115000"/>
              </a:lnSpc>
              <a:spcBef>
                <a:spcPts val="0"/>
              </a:spcBef>
              <a:spcAft>
                <a:spcPts val="0"/>
              </a:spcAft>
              <a:buNone/>
            </a:pPr>
            <a:r>
              <a:rPr lang="en-GB" sz="2000">
                <a:latin typeface="Oswald Light"/>
                <a:ea typeface="Oswald Light"/>
                <a:cs typeface="Oswald Light"/>
                <a:sym typeface="Oswald Light"/>
              </a:rPr>
              <a:t>“Kubernetes is a portable, extensible open-source platform for managing containerized workloads and services, that facilitates both declarative configuration and automation. It has a large, rapidly growing ecosystem. Kubernetes services, support, and tools are widely available.”</a:t>
            </a:r>
            <a:endParaRPr sz="2000">
              <a:latin typeface="Oswald Light"/>
              <a:ea typeface="Oswald Light"/>
              <a:cs typeface="Oswald Light"/>
              <a:sym typeface="Oswald Light"/>
            </a:endParaRPr>
          </a:p>
        </p:txBody>
      </p:sp>
      <p:pic>
        <p:nvPicPr>
          <p:cNvPr id="271" name="Google Shape;271;p5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49"/>
          <p:cNvSpPr txBox="1"/>
          <p:nvPr/>
        </p:nvSpPr>
        <p:spPr>
          <a:xfrm>
            <a:off x="2341650" y="2233350"/>
            <a:ext cx="3877500" cy="593100"/>
          </a:xfrm>
          <a:prstGeom prst="rect">
            <a:avLst/>
          </a:prstGeom>
          <a:noFill/>
          <a:ln>
            <a:noFill/>
          </a:ln>
        </p:spPr>
        <p:txBody>
          <a:bodyPr spcFirstLastPara="1" wrap="square" lIns="91425" tIns="91425" rIns="91425" bIns="91425" anchor="ctr" anchorCtr="0">
            <a:noAutofit/>
          </a:bodyPr>
          <a:lstStyle/>
          <a:p>
            <a:pPr marL="457200" lvl="0" indent="-368300" algn="ctr" rtl="0">
              <a:lnSpc>
                <a:spcPct val="115000"/>
              </a:lnSpc>
              <a:spcBef>
                <a:spcPts val="0"/>
              </a:spcBef>
              <a:spcAft>
                <a:spcPts val="0"/>
              </a:spcAft>
              <a:buClr>
                <a:schemeClr val="dk1"/>
              </a:buClr>
              <a:buSzPts val="2200"/>
              <a:buFont typeface="Oswald"/>
              <a:buChar char="-"/>
            </a:pPr>
            <a:r>
              <a:rPr lang="en-GB" sz="2200" b="1">
                <a:solidFill>
                  <a:schemeClr val="dk1"/>
                </a:solidFill>
                <a:latin typeface="Oswald"/>
                <a:ea typeface="Oswald"/>
                <a:cs typeface="Oswald"/>
                <a:sym typeface="Oswald"/>
              </a:rPr>
              <a:t>ETCD  - </a:t>
            </a:r>
            <a:endParaRPr sz="2200" b="1">
              <a:solidFill>
                <a:schemeClr val="dk1"/>
              </a:solidFill>
              <a:latin typeface="Oswald"/>
              <a:ea typeface="Oswald"/>
              <a:cs typeface="Oswald"/>
              <a:sym typeface="Oswa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150"/>
          <p:cNvSpPr txBox="1"/>
          <p:nvPr/>
        </p:nvSpPr>
        <p:spPr>
          <a:xfrm>
            <a:off x="588282" y="597625"/>
            <a:ext cx="36744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ETCD Functionality in Kubernetes</a:t>
            </a:r>
            <a:endParaRPr sz="1800">
              <a:solidFill>
                <a:schemeClr val="dk1"/>
              </a:solidFill>
              <a:latin typeface="Oswald Light"/>
              <a:ea typeface="Oswald Light"/>
              <a:cs typeface="Oswald Light"/>
              <a:sym typeface="Oswald Light"/>
            </a:endParaRPr>
          </a:p>
        </p:txBody>
      </p:sp>
      <p:sp>
        <p:nvSpPr>
          <p:cNvPr id="1227" name="Google Shape;1227;p15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28" name="Google Shape;1228;p15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29" name="Google Shape;1229;p150"/>
          <p:cNvSpPr txBox="1"/>
          <p:nvPr/>
        </p:nvSpPr>
        <p:spPr>
          <a:xfrm>
            <a:off x="207750" y="1173375"/>
            <a:ext cx="8728500" cy="1503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ETCD</a:t>
            </a:r>
            <a:r>
              <a:rPr lang="en-GB" sz="1800">
                <a:solidFill>
                  <a:schemeClr val="dk1"/>
                </a:solidFill>
                <a:latin typeface="Oswald Light"/>
                <a:ea typeface="Oswald Light"/>
                <a:cs typeface="Oswald Light"/>
                <a:sym typeface="Oswald Light"/>
              </a:rPr>
              <a:t> is a distributed key-value store that plays a critical role in the functioning of Kubernetes.</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It serves as the primary data store for storing cluster configuration and state information.</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ETCD is a highly available and reliable database that ensures the resilience and consistency of the Kubernetes control plane.</a:t>
            </a:r>
            <a:endParaRPr sz="1800">
              <a:solidFill>
                <a:schemeClr val="dk1"/>
              </a:solidFill>
              <a:latin typeface="Oswald Light"/>
              <a:ea typeface="Oswald Light"/>
              <a:cs typeface="Oswald Light"/>
              <a:sym typeface="Oswald Light"/>
            </a:endParaRPr>
          </a:p>
        </p:txBody>
      </p:sp>
      <p:sp>
        <p:nvSpPr>
          <p:cNvPr id="1230" name="Google Shape;1230;p150"/>
          <p:cNvSpPr txBox="1"/>
          <p:nvPr/>
        </p:nvSpPr>
        <p:spPr>
          <a:xfrm>
            <a:off x="207750" y="2733975"/>
            <a:ext cx="8728500" cy="193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ETCD stores critical data such as:</a:t>
            </a:r>
            <a:endParaRPr sz="1800" b="1">
              <a:solidFill>
                <a:schemeClr val="dk1"/>
              </a:solidFill>
              <a:latin typeface="Oswald"/>
              <a:ea typeface="Oswald"/>
              <a:cs typeface="Oswald"/>
              <a:sym typeface="Oswald"/>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Cluster configuration settings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API objects (pods, services, deployments, etc.)</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Service discovery information</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Secrets, ConfigMaps, and other important resources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ETCD provides the source of truth for the Kubernetes cluster, allowing for reliable cluster operations.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151"/>
          <p:cNvSpPr txBox="1"/>
          <p:nvPr/>
        </p:nvSpPr>
        <p:spPr>
          <a:xfrm>
            <a:off x="588279" y="597625"/>
            <a:ext cx="30870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ETCD Functionality in Kubernetes</a:t>
            </a:r>
            <a:endParaRPr sz="1800">
              <a:solidFill>
                <a:schemeClr val="dk1"/>
              </a:solidFill>
              <a:latin typeface="Oswald Light"/>
              <a:ea typeface="Oswald Light"/>
              <a:cs typeface="Oswald Light"/>
              <a:sym typeface="Oswald Light"/>
            </a:endParaRPr>
          </a:p>
        </p:txBody>
      </p:sp>
      <p:sp>
        <p:nvSpPr>
          <p:cNvPr id="1236" name="Google Shape;1236;p15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37" name="Google Shape;1237;p15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38" name="Google Shape;1238;p151"/>
          <p:cNvSpPr txBox="1"/>
          <p:nvPr/>
        </p:nvSpPr>
        <p:spPr>
          <a:xfrm>
            <a:off x="207750" y="1020975"/>
            <a:ext cx="8728500" cy="381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ETCD offers several key functionalities that are essential for Kubernetes:</a:t>
            </a:r>
            <a:endParaRPr sz="1800" b="1">
              <a:solidFill>
                <a:schemeClr val="dk1"/>
              </a:solidFill>
              <a:latin typeface="Oswald"/>
              <a:ea typeface="Oswald"/>
              <a:cs typeface="Oswald"/>
              <a:sym typeface="Oswald"/>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Cluster Coordination: ETCD facilitates communication and coordination among Kubernetes control plane components, ensuring consistency and synchronization.</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Service Discovery: ETCD enables service discovery by storing and providing access to information about the services running in the cluster.</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Configuration Management: ETCD stores and manages configuration settings, allowing for dynamic updates and configuration changes.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High Availability: ETCD implements a distributed consensus algorithm (Raft) to ensure high availability and fault tolerance.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Data Persistence: ETCD persists data to disk, ensuring that cluster state information is retained even in the event of node failures or restarts.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52"/>
          <p:cNvSpPr txBox="1"/>
          <p:nvPr/>
        </p:nvSpPr>
        <p:spPr>
          <a:xfrm>
            <a:off x="588279" y="597625"/>
            <a:ext cx="30870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ETCD Functionality in Kubernetes</a:t>
            </a:r>
            <a:endParaRPr sz="1800">
              <a:solidFill>
                <a:schemeClr val="dk1"/>
              </a:solidFill>
              <a:latin typeface="Oswald Light"/>
              <a:ea typeface="Oswald Light"/>
              <a:cs typeface="Oswald Light"/>
              <a:sym typeface="Oswald Light"/>
            </a:endParaRPr>
          </a:p>
        </p:txBody>
      </p:sp>
      <p:sp>
        <p:nvSpPr>
          <p:cNvPr id="1244" name="Google Shape;1244;p15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45" name="Google Shape;1245;p15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46" name="Google Shape;1246;p152"/>
          <p:cNvSpPr txBox="1"/>
          <p:nvPr/>
        </p:nvSpPr>
        <p:spPr>
          <a:xfrm>
            <a:off x="207750" y="1020975"/>
            <a:ext cx="8728500" cy="241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In Summary: </a:t>
            </a:r>
            <a:br>
              <a:rPr lang="en-GB" sz="1800" b="1">
                <a:solidFill>
                  <a:schemeClr val="dk1"/>
                </a:solidFill>
                <a:latin typeface="Oswald"/>
                <a:ea typeface="Oswald"/>
                <a:cs typeface="Oswald"/>
                <a:sym typeface="Oswald"/>
              </a:rPr>
            </a:br>
            <a:r>
              <a:rPr lang="en-GB" sz="1800">
                <a:solidFill>
                  <a:schemeClr val="dk1"/>
                </a:solidFill>
                <a:latin typeface="Oswald Light"/>
                <a:ea typeface="Oswald Light"/>
                <a:cs typeface="Oswald Light"/>
                <a:sym typeface="Oswald Light"/>
              </a:rPr>
              <a:t>ETCD's functionalities are crucial for the stability, scalability, and reliability of Kubernetes clusters.</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Its ability to maintain a consistent and up-to-date cluster state helps in achieving efficient orchestration and management of containerized applications.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53"/>
          <p:cNvSpPr txBox="1"/>
          <p:nvPr/>
        </p:nvSpPr>
        <p:spPr>
          <a:xfrm>
            <a:off x="572250" y="1052450"/>
            <a:ext cx="7999500" cy="7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000">
                <a:solidFill>
                  <a:srgbClr val="FFFFFF"/>
                </a:solidFill>
                <a:latin typeface="Oswald"/>
                <a:ea typeface="Oswald"/>
                <a:cs typeface="Oswald"/>
                <a:sym typeface="Oswald"/>
              </a:rPr>
              <a:t>- READY TO CONTINUE ? - </a:t>
            </a:r>
            <a:endParaRPr sz="4000">
              <a:solidFill>
                <a:srgbClr val="FFFFFF"/>
              </a:solidFill>
              <a:latin typeface="Oswald"/>
              <a:ea typeface="Oswald"/>
              <a:cs typeface="Oswald"/>
              <a:sym typeface="Oswald"/>
            </a:endParaRPr>
          </a:p>
        </p:txBody>
      </p:sp>
      <p:pic>
        <p:nvPicPr>
          <p:cNvPr id="1252" name="Google Shape;1252;p153"/>
          <p:cNvPicPr preferRelativeResize="0"/>
          <p:nvPr/>
        </p:nvPicPr>
        <p:blipFill>
          <a:blip r:embed="rId3">
            <a:alphaModFix/>
          </a:blip>
          <a:stretch>
            <a:fillRect/>
          </a:stretch>
        </p:blipFill>
        <p:spPr>
          <a:xfrm>
            <a:off x="3361950" y="2000750"/>
            <a:ext cx="2420100" cy="24201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54"/>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NODE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b="1">
                <a:solidFill>
                  <a:schemeClr val="dk1"/>
                </a:solidFill>
                <a:latin typeface="Oswald"/>
                <a:ea typeface="Oswald"/>
                <a:cs typeface="Oswald"/>
                <a:sym typeface="Oswald"/>
              </a:rPr>
              <a:t>[aka minions or worker and today NODE] </a:t>
            </a:r>
            <a:endParaRPr sz="2200" b="1">
              <a:solidFill>
                <a:schemeClr val="dk1"/>
              </a:solidFill>
              <a:latin typeface="Oswald"/>
              <a:ea typeface="Oswald"/>
              <a:cs typeface="Oswald"/>
              <a:sym typeface="Oswa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155"/>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CORE CONCEPTS -  Worker NODE</a:t>
            </a:r>
            <a:endParaRPr sz="1400">
              <a:latin typeface="Ubuntu Light"/>
              <a:ea typeface="Ubuntu Light"/>
              <a:cs typeface="Ubuntu Light"/>
              <a:sym typeface="Ubuntu Light"/>
            </a:endParaRPr>
          </a:p>
        </p:txBody>
      </p:sp>
      <p:pic>
        <p:nvPicPr>
          <p:cNvPr id="1263" name="Google Shape;1263;p15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64" name="Google Shape;1264;p155"/>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5"/>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Kube-proxy</a:t>
            </a:r>
            <a:endParaRPr>
              <a:solidFill>
                <a:srgbClr val="434343"/>
              </a:solidFill>
              <a:latin typeface="Oswald"/>
              <a:ea typeface="Oswald"/>
              <a:cs typeface="Oswald"/>
              <a:sym typeface="Oswald"/>
            </a:endParaRPr>
          </a:p>
        </p:txBody>
      </p:sp>
      <p:sp>
        <p:nvSpPr>
          <p:cNvPr id="1266" name="Google Shape;1266;p155"/>
          <p:cNvSpPr/>
          <p:nvPr/>
        </p:nvSpPr>
        <p:spPr>
          <a:xfrm>
            <a:off x="1297425" y="36905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1267" name="Google Shape;1267;p155"/>
          <p:cNvSpPr txBox="1"/>
          <p:nvPr/>
        </p:nvSpPr>
        <p:spPr>
          <a:xfrm>
            <a:off x="1453350" y="3840738"/>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Container Runtime</a:t>
            </a:r>
            <a:endParaRPr>
              <a:solidFill>
                <a:srgbClr val="434343"/>
              </a:solidFill>
              <a:latin typeface="Oswald"/>
              <a:ea typeface="Oswald"/>
              <a:cs typeface="Oswald"/>
              <a:sym typeface="Oswald"/>
            </a:endParaRPr>
          </a:p>
        </p:txBody>
      </p:sp>
      <p:sp>
        <p:nvSpPr>
          <p:cNvPr id="1268" name="Google Shape;1268;p155"/>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5"/>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ADDONS: Such as</a:t>
            </a:r>
            <a:endParaRPr>
              <a:solidFill>
                <a:srgbClr val="434343"/>
              </a:solidFill>
              <a:latin typeface="Oswald"/>
              <a:ea typeface="Oswald"/>
              <a:cs typeface="Oswald"/>
              <a:sym typeface="Oswald"/>
            </a:endParaRPr>
          </a:p>
        </p:txBody>
      </p:sp>
      <p:sp>
        <p:nvSpPr>
          <p:cNvPr id="1270" name="Google Shape;1270;p155"/>
          <p:cNvSpPr/>
          <p:nvPr/>
        </p:nvSpPr>
        <p:spPr>
          <a:xfrm>
            <a:off x="4620125" y="3020825"/>
            <a:ext cx="7833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5"/>
          <p:cNvSpPr txBox="1"/>
          <p:nvPr/>
        </p:nvSpPr>
        <p:spPr>
          <a:xfrm>
            <a:off x="4699850" y="3116450"/>
            <a:ext cx="5649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DNS</a:t>
            </a:r>
            <a:endParaRPr>
              <a:solidFill>
                <a:srgbClr val="434343"/>
              </a:solidFill>
              <a:latin typeface="Oswald"/>
              <a:ea typeface="Oswald"/>
              <a:cs typeface="Oswald"/>
              <a:sym typeface="Oswald"/>
            </a:endParaRPr>
          </a:p>
        </p:txBody>
      </p:sp>
      <p:sp>
        <p:nvSpPr>
          <p:cNvPr id="1272" name="Google Shape;1272;p155"/>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5"/>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Kubelet</a:t>
            </a:r>
            <a:endParaRPr>
              <a:solidFill>
                <a:srgbClr val="434343"/>
              </a:solidFill>
              <a:latin typeface="Oswald"/>
              <a:ea typeface="Oswald"/>
              <a:cs typeface="Oswald"/>
              <a:sym typeface="Oswald"/>
            </a:endParaRPr>
          </a:p>
        </p:txBody>
      </p:sp>
      <p:sp>
        <p:nvSpPr>
          <p:cNvPr id="1274" name="Google Shape;1274;p155"/>
          <p:cNvSpPr/>
          <p:nvPr/>
        </p:nvSpPr>
        <p:spPr>
          <a:xfrm>
            <a:off x="5442475" y="3020425"/>
            <a:ext cx="1201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5"/>
          <p:cNvSpPr txBox="1"/>
          <p:nvPr/>
        </p:nvSpPr>
        <p:spPr>
          <a:xfrm>
            <a:off x="5551675" y="3116450"/>
            <a:ext cx="978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WEB UI</a:t>
            </a:r>
            <a:endParaRPr>
              <a:solidFill>
                <a:srgbClr val="434343"/>
              </a:solidFill>
              <a:latin typeface="Oswald"/>
              <a:ea typeface="Oswald"/>
              <a:cs typeface="Oswald"/>
              <a:sym typeface="Oswald"/>
            </a:endParaRPr>
          </a:p>
        </p:txBody>
      </p:sp>
      <p:sp>
        <p:nvSpPr>
          <p:cNvPr id="1276" name="Google Shape;1276;p155"/>
          <p:cNvSpPr/>
          <p:nvPr/>
        </p:nvSpPr>
        <p:spPr>
          <a:xfrm>
            <a:off x="6682725" y="3020425"/>
            <a:ext cx="1271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55"/>
          <p:cNvSpPr txBox="1"/>
          <p:nvPr/>
        </p:nvSpPr>
        <p:spPr>
          <a:xfrm>
            <a:off x="6791925" y="3116450"/>
            <a:ext cx="1054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Resource</a:t>
            </a:r>
            <a:br>
              <a:rPr lang="en-GB">
                <a:solidFill>
                  <a:srgbClr val="434343"/>
                </a:solidFill>
                <a:latin typeface="Oswald"/>
                <a:ea typeface="Oswald"/>
                <a:cs typeface="Oswald"/>
                <a:sym typeface="Oswald"/>
              </a:rPr>
            </a:br>
            <a:r>
              <a:rPr lang="en-GB">
                <a:solidFill>
                  <a:srgbClr val="434343"/>
                </a:solidFill>
                <a:latin typeface="Oswald"/>
                <a:ea typeface="Oswald"/>
                <a:cs typeface="Oswald"/>
                <a:sym typeface="Oswald"/>
              </a:rPr>
              <a:t>Monitoring</a:t>
            </a:r>
            <a:endParaRPr>
              <a:solidFill>
                <a:srgbClr val="434343"/>
              </a:solidFill>
              <a:latin typeface="Oswald"/>
              <a:ea typeface="Oswald"/>
              <a:cs typeface="Oswald"/>
              <a:sym typeface="Oswald"/>
            </a:endParaRPr>
          </a:p>
        </p:txBody>
      </p:sp>
      <p:sp>
        <p:nvSpPr>
          <p:cNvPr id="1278" name="Google Shape;1278;p155"/>
          <p:cNvSpPr/>
          <p:nvPr/>
        </p:nvSpPr>
        <p:spPr>
          <a:xfrm>
            <a:off x="4620125" y="3685725"/>
            <a:ext cx="33324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1279" name="Google Shape;1279;p155"/>
          <p:cNvSpPr txBox="1"/>
          <p:nvPr/>
        </p:nvSpPr>
        <p:spPr>
          <a:xfrm>
            <a:off x="4659550" y="3775950"/>
            <a:ext cx="31398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Cluster-Level Logging</a:t>
            </a:r>
            <a:endParaRPr>
              <a:solidFill>
                <a:srgbClr val="434343"/>
              </a:solidFill>
              <a:latin typeface="Oswald"/>
              <a:ea typeface="Oswald"/>
              <a:cs typeface="Oswald"/>
              <a:sym typeface="Oswald"/>
            </a:endParaRPr>
          </a:p>
        </p:txBody>
      </p:sp>
      <p:sp>
        <p:nvSpPr>
          <p:cNvPr id="1280" name="Google Shape;1280;p155"/>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55"/>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K8S NODE</a:t>
            </a:r>
            <a:endParaRPr>
              <a:solidFill>
                <a:srgbClr val="434343"/>
              </a:solidFill>
              <a:latin typeface="Oswald"/>
              <a:ea typeface="Oswald"/>
              <a:cs typeface="Oswald"/>
              <a:sym typeface="Oswa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5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87" name="Google Shape;1287;p15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288" name="Google Shape;1288;p156"/>
          <p:cNvSpPr txBox="1"/>
          <p:nvPr/>
        </p:nvSpPr>
        <p:spPr>
          <a:xfrm>
            <a:off x="761400" y="1871825"/>
            <a:ext cx="7621200" cy="1623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Node</a:t>
            </a:r>
            <a:r>
              <a:rPr lang="en-GB" sz="1800">
                <a:solidFill>
                  <a:schemeClr val="dk1"/>
                </a:solidFill>
                <a:latin typeface="Oswald Light"/>
                <a:ea typeface="Oswald Light"/>
                <a:cs typeface="Oswald Light"/>
                <a:sym typeface="Oswald Light"/>
              </a:rPr>
              <a:t> - may be a VM or physical machine, depending on the cluster. Each node has the services necessary to run pods and is managed by the master components. The services on a node include Docker, kubelet and kube-proxy. See The Kubernetes Node section in the architecture design doc for more details.</a:t>
            </a:r>
            <a:endParaRPr sz="1800">
              <a:solidFill>
                <a:schemeClr val="dk1"/>
              </a:solidFill>
              <a:latin typeface="Oswald Light"/>
              <a:ea typeface="Oswald Light"/>
              <a:cs typeface="Oswald Light"/>
              <a:sym typeface="Oswald Light"/>
            </a:endParaRPr>
          </a:p>
        </p:txBody>
      </p:sp>
      <p:sp>
        <p:nvSpPr>
          <p:cNvPr id="1289" name="Google Shape;1289;p156"/>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57"/>
          <p:cNvSpPr txBox="1"/>
          <p:nvPr/>
        </p:nvSpPr>
        <p:spPr>
          <a:xfrm>
            <a:off x="207750" y="1038375"/>
            <a:ext cx="8728500" cy="3740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individual </a:t>
            </a:r>
            <a:r>
              <a:rPr lang="en-GB" sz="1800" b="1">
                <a:solidFill>
                  <a:schemeClr val="dk1"/>
                </a:solidFill>
                <a:latin typeface="Oswald"/>
                <a:ea typeface="Oswald"/>
                <a:cs typeface="Oswald"/>
                <a:sym typeface="Oswald"/>
              </a:rPr>
              <a:t>non-master</a:t>
            </a:r>
            <a:r>
              <a:rPr lang="en-GB" sz="1800">
                <a:solidFill>
                  <a:schemeClr val="dk1"/>
                </a:solidFill>
                <a:latin typeface="Oswald Light"/>
                <a:ea typeface="Oswald Light"/>
                <a:cs typeface="Oswald Light"/>
                <a:sym typeface="Oswald Light"/>
              </a:rPr>
              <a:t> node in our cluster runs two K8S  processes: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Kubelet</a:t>
            </a:r>
            <a:r>
              <a:rPr lang="en-GB" sz="1800">
                <a:solidFill>
                  <a:schemeClr val="dk1"/>
                </a:solidFill>
                <a:latin typeface="Oswald Light"/>
                <a:ea typeface="Oswald Light"/>
                <a:cs typeface="Oswald Light"/>
                <a:sym typeface="Oswald Light"/>
              </a:rPr>
              <a:t> - An agent that runs on each node in the cluster. It makes sure that containers are running in a pod. </a:t>
            </a:r>
            <a:r>
              <a:rPr lang="en-GB" sz="1800" b="1">
                <a:solidFill>
                  <a:schemeClr val="dk1"/>
                </a:solidFill>
                <a:latin typeface="Oswald"/>
                <a:ea typeface="Oswald"/>
                <a:cs typeface="Oswald"/>
                <a:sym typeface="Oswald"/>
              </a:rPr>
              <a:t>The kubelet</a:t>
            </a:r>
            <a:r>
              <a:rPr lang="en-GB" sz="1800">
                <a:solidFill>
                  <a:schemeClr val="dk1"/>
                </a:solidFill>
                <a:latin typeface="Oswald Light"/>
                <a:ea typeface="Oswald Light"/>
                <a:cs typeface="Oswald Light"/>
                <a:sym typeface="Oswald Light"/>
              </a:rPr>
              <a:t> takes a set of PodSpecs [</a:t>
            </a:r>
            <a:r>
              <a:rPr lang="en-GB" sz="1200">
                <a:solidFill>
                  <a:schemeClr val="dk1"/>
                </a:solidFill>
                <a:highlight>
                  <a:srgbClr val="FF9900"/>
                </a:highlight>
                <a:latin typeface="Oswald Light"/>
                <a:ea typeface="Oswald Light"/>
                <a:cs typeface="Oswald Light"/>
                <a:sym typeface="Oswald Light"/>
              </a:rPr>
              <a:t>TBD:</a:t>
            </a:r>
            <a:r>
              <a:rPr lang="en-GB" sz="1800">
                <a:solidFill>
                  <a:schemeClr val="dk1"/>
                </a:solidFill>
                <a:latin typeface="Oswald Light"/>
                <a:ea typeface="Oswald Light"/>
                <a:cs typeface="Oswald Light"/>
                <a:sym typeface="Oswald Light"/>
              </a:rPr>
              <a:t> </a:t>
            </a:r>
            <a:r>
              <a:rPr lang="en-GB" sz="1200">
                <a:solidFill>
                  <a:schemeClr val="dk1"/>
                </a:solidFill>
                <a:latin typeface="Oswald Light"/>
                <a:ea typeface="Oswald Light"/>
                <a:cs typeface="Oswald Light"/>
                <a:sym typeface="Oswald Light"/>
              </a:rPr>
              <a:t>yaml files with declaration on how to deploy our application</a:t>
            </a:r>
            <a:r>
              <a:rPr lang="en-GB" sz="1800">
                <a:solidFill>
                  <a:schemeClr val="dk1"/>
                </a:solidFill>
                <a:latin typeface="Oswald Light"/>
                <a:ea typeface="Oswald Light"/>
                <a:cs typeface="Oswald Light"/>
                <a:sym typeface="Oswald Light"/>
              </a:rPr>
              <a:t>] that are provided through various mechanisms and ensures that the containers described in those PodSpecs are running and healthy. The kubelet doesn’t manage containers which were not created by Kubernetes.</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Kube-proxy</a:t>
            </a:r>
            <a:r>
              <a:rPr lang="en-GB" sz="1800">
                <a:solidFill>
                  <a:schemeClr val="dk1"/>
                </a:solidFill>
                <a:latin typeface="Oswald Light"/>
                <a:ea typeface="Oswald Light"/>
                <a:cs typeface="Oswald Light"/>
                <a:sym typeface="Oswald Light"/>
              </a:rPr>
              <a:t> - is a network proxy that runs on each node in your cluster, implementing part of the Kubernetes </a:t>
            </a:r>
            <a:r>
              <a:rPr lang="en-GB" sz="1800" b="1">
                <a:solidFill>
                  <a:schemeClr val="dk1"/>
                </a:solidFill>
                <a:latin typeface="Oswald"/>
                <a:ea typeface="Oswald"/>
                <a:cs typeface="Oswald"/>
                <a:sym typeface="Oswald"/>
              </a:rPr>
              <a:t>Service concept </a:t>
            </a:r>
            <a:r>
              <a:rPr lang="en-GB" sz="1200">
                <a:solidFill>
                  <a:schemeClr val="dk1"/>
                </a:solidFill>
                <a:highlight>
                  <a:srgbClr val="FF9900"/>
                </a:highlight>
                <a:latin typeface="Oswald Light"/>
                <a:ea typeface="Oswald Light"/>
                <a:cs typeface="Oswald Light"/>
                <a:sym typeface="Oswald Light"/>
              </a:rPr>
              <a:t>[TBD:]</a:t>
            </a:r>
            <a:r>
              <a:rPr lang="en-GB" sz="1800">
                <a:solidFill>
                  <a:schemeClr val="dk1"/>
                </a:solidFill>
                <a:latin typeface="Oswald Light"/>
                <a:ea typeface="Oswald Light"/>
                <a:cs typeface="Oswald Light"/>
                <a:sym typeface="Oswald Light"/>
              </a:rPr>
              <a:t>. kube-proxy maintains network rules on nodes. These network rules allow network communication to your Pods from network sessions inside or outside of your cluster. kube-proxy uses the operating system packet filtering layer if there is one and it’s available. Otherwise, kube-proxy forwards the traffic itself.</a:t>
            </a:r>
            <a:endParaRPr sz="1800">
              <a:solidFill>
                <a:schemeClr val="dk1"/>
              </a:solidFill>
              <a:latin typeface="Oswald Light"/>
              <a:ea typeface="Oswald Light"/>
              <a:cs typeface="Oswald Light"/>
              <a:sym typeface="Oswald Light"/>
            </a:endParaRPr>
          </a:p>
        </p:txBody>
      </p:sp>
      <p:sp>
        <p:nvSpPr>
          <p:cNvPr id="1295" name="Google Shape;1295;p157"/>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
        <p:nvSpPr>
          <p:cNvPr id="1296" name="Google Shape;1296;p15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297" name="Google Shape;1297;p15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58"/>
          <p:cNvSpPr txBox="1"/>
          <p:nvPr/>
        </p:nvSpPr>
        <p:spPr>
          <a:xfrm>
            <a:off x="401850" y="1561050"/>
            <a:ext cx="8340300" cy="202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individual </a:t>
            </a:r>
            <a:r>
              <a:rPr lang="en-GB" sz="1800" b="1">
                <a:solidFill>
                  <a:schemeClr val="dk1"/>
                </a:solidFill>
                <a:latin typeface="Oswald"/>
                <a:ea typeface="Oswald"/>
                <a:cs typeface="Oswald"/>
                <a:sym typeface="Oswald"/>
              </a:rPr>
              <a:t>non-master</a:t>
            </a:r>
            <a:r>
              <a:rPr lang="en-GB" sz="1800">
                <a:solidFill>
                  <a:schemeClr val="dk1"/>
                </a:solidFill>
                <a:latin typeface="Oswald Light"/>
                <a:ea typeface="Oswald Light"/>
                <a:cs typeface="Oswald Light"/>
                <a:sym typeface="Oswald Light"/>
              </a:rPr>
              <a:t> node in our cluster </a:t>
            </a:r>
            <a:r>
              <a:rPr lang="en-GB" sz="1800" b="1">
                <a:solidFill>
                  <a:schemeClr val="dk1"/>
                </a:solidFill>
                <a:latin typeface="Oswald"/>
                <a:ea typeface="Oswald"/>
                <a:cs typeface="Oswald"/>
                <a:sym typeface="Oswald"/>
              </a:rPr>
              <a:t>also </a:t>
            </a:r>
            <a:r>
              <a:rPr lang="en-GB" sz="1800">
                <a:solidFill>
                  <a:schemeClr val="dk1"/>
                </a:solidFill>
                <a:latin typeface="Oswald Light"/>
                <a:ea typeface="Oswald Light"/>
                <a:cs typeface="Oswald Light"/>
                <a:sym typeface="Oswald Light"/>
              </a:rPr>
              <a:t>runs: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Container Runtime</a:t>
            </a:r>
            <a:r>
              <a:rPr lang="en-GB" sz="1800">
                <a:solidFill>
                  <a:schemeClr val="dk1"/>
                </a:solidFill>
                <a:latin typeface="Oswald Light"/>
                <a:ea typeface="Oswald Light"/>
                <a:cs typeface="Oswald Light"/>
                <a:sym typeface="Oswald Light"/>
              </a:rPr>
              <a:t> - The container runtime is the software that is responsible for running containers. Kubernetes runtimes: Docker , rkt (coreOS) and </a:t>
            </a:r>
            <a:r>
              <a:rPr lang="en-GB" sz="1800" b="1">
                <a:solidFill>
                  <a:schemeClr val="dk1"/>
                </a:solidFill>
                <a:latin typeface="Oswald"/>
                <a:ea typeface="Oswald"/>
                <a:cs typeface="Oswald"/>
                <a:sym typeface="Oswald"/>
              </a:rPr>
              <a:t>CRI-O</a:t>
            </a:r>
            <a:endParaRPr sz="1800">
              <a:solidFill>
                <a:schemeClr val="dk1"/>
              </a:solidFill>
              <a:latin typeface="Oswald Light"/>
              <a:ea typeface="Oswald Light"/>
              <a:cs typeface="Oswald Light"/>
              <a:sym typeface="Oswald Light"/>
            </a:endParaRPr>
          </a:p>
        </p:txBody>
      </p:sp>
      <p:sp>
        <p:nvSpPr>
          <p:cNvPr id="1303" name="Google Shape;1303;p158"/>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
        <p:nvSpPr>
          <p:cNvPr id="1304" name="Google Shape;1304;p15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305" name="Google Shape;1305;p15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277" name="Google Shape;277;p5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278" name="Google Shape;278;p51"/>
          <p:cNvSpPr txBox="1"/>
          <p:nvPr/>
        </p:nvSpPr>
        <p:spPr>
          <a:xfrm>
            <a:off x="269775" y="8567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K8S design principles</a:t>
            </a:r>
            <a:endParaRPr sz="2000">
              <a:solidFill>
                <a:srgbClr val="FFFFFF"/>
              </a:solidFill>
              <a:latin typeface="Oswald Light"/>
              <a:ea typeface="Oswald Light"/>
              <a:cs typeface="Oswald Light"/>
              <a:sym typeface="Oswald Light"/>
            </a:endParaRPr>
          </a:p>
        </p:txBody>
      </p:sp>
      <p:sp>
        <p:nvSpPr>
          <p:cNvPr id="279" name="Google Shape;279;p51"/>
          <p:cNvSpPr txBox="1"/>
          <p:nvPr/>
        </p:nvSpPr>
        <p:spPr>
          <a:xfrm>
            <a:off x="269775" y="1753750"/>
            <a:ext cx="8299800" cy="2127000"/>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Kubernetes implements composable control processes</a:t>
            </a:r>
            <a:endParaRPr sz="1500">
              <a:solidFill>
                <a:schemeClr val="dk1"/>
              </a:solidFill>
              <a:latin typeface="Oswald Light"/>
              <a:ea typeface="Oswald Light"/>
              <a:cs typeface="Oswald Light"/>
              <a:sym typeface="Oswald Light"/>
            </a:endParaRPr>
          </a:p>
          <a:p>
            <a:pPr marL="457200" marR="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The processes continuously drive the current state of an object towards the provided desired state</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Facilitates declarative configuration ( manifest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Kubernetes extends its feature using  pluggable modules  ( Plugins / Operators  / CRD)</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159"/>
          <p:cNvSpPr txBox="1"/>
          <p:nvPr/>
        </p:nvSpPr>
        <p:spPr>
          <a:xfrm>
            <a:off x="401850" y="902375"/>
            <a:ext cx="8340300" cy="3625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800" b="1">
              <a:solidFill>
                <a:schemeClr val="dk1"/>
              </a:solidFill>
              <a:latin typeface="Oswald"/>
              <a:ea typeface="Oswald"/>
              <a:cs typeface="Oswald"/>
              <a:sym typeface="Oswald"/>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DNS</a:t>
            </a:r>
            <a:r>
              <a:rPr lang="en-GB" sz="1800">
                <a:solidFill>
                  <a:schemeClr val="dk1"/>
                </a:solidFill>
                <a:latin typeface="Oswald Light"/>
                <a:ea typeface="Oswald Light"/>
                <a:cs typeface="Oswald Light"/>
                <a:sym typeface="Oswald Light"/>
              </a:rPr>
              <a:t> - While the other addons are not strictly required, all Kubernetes clusters should have cluster DNS, as many examples rely on it. Cluster DNS is a DNS server, in addition to the other DNS server(s) in your environment, which serves DNS records for Kubernetes services. Containers started by Kubernetes automatically include this DNS server in their DNS searches.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WEB UI</a:t>
            </a:r>
            <a:r>
              <a:rPr lang="en-GB" sz="1800">
                <a:solidFill>
                  <a:schemeClr val="dk1"/>
                </a:solidFill>
                <a:latin typeface="Oswald Light"/>
                <a:ea typeface="Oswald Light"/>
                <a:cs typeface="Oswald Light"/>
                <a:sym typeface="Oswald Light"/>
              </a:rPr>
              <a:t> - General purpose, web-based UI for Kubernetes clusters. It allows users to manage and troubleshoot applications running in the cluster, as well as the cluster itself</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Container Resource monitoring </a:t>
            </a:r>
            <a:r>
              <a:rPr lang="en-GB" sz="1800">
                <a:solidFill>
                  <a:schemeClr val="dk1"/>
                </a:solidFill>
                <a:latin typeface="Oswald Light"/>
                <a:ea typeface="Oswald Light"/>
                <a:cs typeface="Oswald Light"/>
                <a:sym typeface="Oswald Light"/>
              </a:rPr>
              <a:t>- Records generic time-series metrics about containers in a central database, and provides a UI for browsing that data</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Cluster-level Logging</a:t>
            </a:r>
            <a:r>
              <a:rPr lang="en-GB" sz="1800">
                <a:solidFill>
                  <a:schemeClr val="dk1"/>
                </a:solidFill>
                <a:latin typeface="Oswald Light"/>
                <a:ea typeface="Oswald Light"/>
                <a:cs typeface="Oswald Light"/>
                <a:sym typeface="Oswald Light"/>
              </a:rPr>
              <a:t> - A Cluster-level logging mechanism is responsible for saving container logs to a central log store with search/browsing interface.</a:t>
            </a:r>
            <a:endParaRPr sz="1800">
              <a:solidFill>
                <a:schemeClr val="dk1"/>
              </a:solidFill>
              <a:latin typeface="Oswald Light"/>
              <a:ea typeface="Oswald Light"/>
              <a:cs typeface="Oswald Light"/>
              <a:sym typeface="Oswald Light"/>
            </a:endParaRPr>
          </a:p>
        </p:txBody>
      </p:sp>
      <p:sp>
        <p:nvSpPr>
          <p:cNvPr id="1311" name="Google Shape;1311;p159"/>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Addons</a:t>
            </a:r>
            <a:endParaRPr sz="1800">
              <a:solidFill>
                <a:schemeClr val="dk1"/>
              </a:solidFill>
              <a:latin typeface="Oswald Light"/>
              <a:ea typeface="Oswald Light"/>
              <a:cs typeface="Oswald Light"/>
              <a:sym typeface="Oswald Light"/>
            </a:endParaRPr>
          </a:p>
        </p:txBody>
      </p:sp>
      <p:sp>
        <p:nvSpPr>
          <p:cNvPr id="1312" name="Google Shape;1312;p15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313" name="Google Shape;1313;p15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160"/>
          <p:cNvSpPr txBox="1"/>
          <p:nvPr/>
        </p:nvSpPr>
        <p:spPr>
          <a:xfrm>
            <a:off x="588279" y="597625"/>
            <a:ext cx="2980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 NODE &amp; MASTER</a:t>
            </a:r>
            <a:endParaRPr sz="1800">
              <a:solidFill>
                <a:schemeClr val="dk1"/>
              </a:solidFill>
              <a:latin typeface="Oswald Light"/>
              <a:ea typeface="Oswald Light"/>
              <a:cs typeface="Oswald Light"/>
              <a:sym typeface="Oswald Light"/>
            </a:endParaRPr>
          </a:p>
        </p:txBody>
      </p:sp>
      <p:sp>
        <p:nvSpPr>
          <p:cNvPr id="1319" name="Google Shape;1319;p16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320" name="Google Shape;1320;p16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1321" name="Google Shape;1321;p160"/>
          <p:cNvPicPr preferRelativeResize="0"/>
          <p:nvPr/>
        </p:nvPicPr>
        <p:blipFill>
          <a:blip r:embed="rId4">
            <a:alphaModFix/>
          </a:blip>
          <a:stretch>
            <a:fillRect/>
          </a:stretch>
        </p:blipFill>
        <p:spPr>
          <a:xfrm>
            <a:off x="591475" y="1088213"/>
            <a:ext cx="7706299" cy="3561814"/>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161"/>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 NODE</a:t>
            </a:r>
            <a:endParaRPr sz="1800">
              <a:solidFill>
                <a:schemeClr val="dk1"/>
              </a:solidFill>
              <a:latin typeface="Oswald Light"/>
              <a:ea typeface="Oswald Light"/>
              <a:cs typeface="Oswald Light"/>
              <a:sym typeface="Oswald Light"/>
            </a:endParaRPr>
          </a:p>
        </p:txBody>
      </p:sp>
      <p:sp>
        <p:nvSpPr>
          <p:cNvPr id="1327" name="Google Shape;1327;p16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328" name="Google Shape;1328;p16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1329" name="Google Shape;1329;p161"/>
          <p:cNvPicPr preferRelativeResize="0"/>
          <p:nvPr/>
        </p:nvPicPr>
        <p:blipFill>
          <a:blip r:embed="rId4">
            <a:alphaModFix/>
          </a:blip>
          <a:stretch>
            <a:fillRect/>
          </a:stretch>
        </p:blipFill>
        <p:spPr>
          <a:xfrm>
            <a:off x="1045425" y="1612825"/>
            <a:ext cx="7053144" cy="315825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162"/>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a:t>
            </a:r>
            <a:endParaRPr sz="1800">
              <a:solidFill>
                <a:schemeClr val="dk1"/>
              </a:solidFill>
              <a:latin typeface="Oswald Light"/>
              <a:ea typeface="Oswald Light"/>
              <a:cs typeface="Oswald Light"/>
              <a:sym typeface="Oswald Light"/>
            </a:endParaRPr>
          </a:p>
        </p:txBody>
      </p:sp>
      <p:sp>
        <p:nvSpPr>
          <p:cNvPr id="1335" name="Google Shape;1335;p16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1336" name="Google Shape;1336;p16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1337" name="Google Shape;1337;p162" descr="Image result for k8s master architecture"/>
          <p:cNvPicPr preferRelativeResize="0"/>
          <p:nvPr/>
        </p:nvPicPr>
        <p:blipFill rotWithShape="1">
          <a:blip r:embed="rId4">
            <a:alphaModFix/>
          </a:blip>
          <a:srcRect l="11540" r="2014"/>
          <a:stretch/>
        </p:blipFill>
        <p:spPr>
          <a:xfrm>
            <a:off x="806675" y="1117200"/>
            <a:ext cx="7530650" cy="356607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63"/>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1343" name="Google Shape;1343;p163"/>
          <p:cNvSpPr txBox="1">
            <a:spLocks noGrp="1"/>
          </p:cNvSpPr>
          <p:nvPr>
            <p:ph type="subTitle" idx="4294967295"/>
          </p:nvPr>
        </p:nvSpPr>
        <p:spPr>
          <a:xfrm>
            <a:off x="3425700" y="2781075"/>
            <a:ext cx="2292600" cy="38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solidFill>
                  <a:srgbClr val="000000"/>
                </a:solidFill>
                <a:latin typeface="Oswald"/>
                <a:ea typeface="Oswald"/>
                <a:cs typeface="Oswald"/>
                <a:sym typeface="Oswald"/>
              </a:rPr>
              <a:t>OBJECTS</a:t>
            </a:r>
            <a:endParaRPr sz="1500">
              <a:solidFill>
                <a:srgbClr val="000000"/>
              </a:solidFill>
              <a:latin typeface="Oswald"/>
              <a:ea typeface="Oswald"/>
              <a:cs typeface="Oswald"/>
              <a:sym typeface="Oswa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164"/>
          <p:cNvSpPr txBox="1"/>
          <p:nvPr/>
        </p:nvSpPr>
        <p:spPr>
          <a:xfrm>
            <a:off x="401850" y="1561050"/>
            <a:ext cx="8340300" cy="202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following slides discuss and describe the basic building blocks of K8S such as PODS, SERVICES and controllers such as DEPLOYMENTS and Daemonsets.</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By the end of each Object we will do a hands on lab so make sure you are connected to your K8S cluster deployed on AWS.</a:t>
            </a:r>
            <a:endParaRPr sz="1800">
              <a:solidFill>
                <a:schemeClr val="dk1"/>
              </a:solidFill>
              <a:latin typeface="Oswald Light"/>
              <a:ea typeface="Oswald Light"/>
              <a:cs typeface="Oswald Light"/>
              <a:sym typeface="Oswald Light"/>
            </a:endParaRPr>
          </a:p>
        </p:txBody>
      </p:sp>
      <p:sp>
        <p:nvSpPr>
          <p:cNvPr id="1349" name="Google Shape;1349;p16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OBJECTS</a:t>
            </a:r>
            <a:endParaRPr sz="1400">
              <a:latin typeface="Ubuntu Light"/>
              <a:ea typeface="Ubuntu Light"/>
              <a:cs typeface="Ubuntu Light"/>
              <a:sym typeface="Ubuntu Light"/>
            </a:endParaRPr>
          </a:p>
        </p:txBody>
      </p:sp>
      <p:pic>
        <p:nvPicPr>
          <p:cNvPr id="1350" name="Google Shape;1350;p16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165"/>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&amp; CONTROLLERS </a:t>
            </a:r>
            <a:endParaRPr sz="1400">
              <a:latin typeface="Ubuntu Light"/>
              <a:ea typeface="Ubuntu Light"/>
              <a:cs typeface="Ubuntu Light"/>
              <a:sym typeface="Ubuntu Light"/>
            </a:endParaRPr>
          </a:p>
        </p:txBody>
      </p:sp>
      <p:pic>
        <p:nvPicPr>
          <p:cNvPr id="1356" name="Google Shape;1356;p16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357" name="Google Shape;1357;p165"/>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5"/>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SERVICE</a:t>
            </a:r>
            <a:endParaRPr>
              <a:solidFill>
                <a:srgbClr val="434343"/>
              </a:solidFill>
              <a:latin typeface="Oswald"/>
              <a:ea typeface="Oswald"/>
              <a:cs typeface="Oswald"/>
              <a:sym typeface="Oswald"/>
            </a:endParaRPr>
          </a:p>
        </p:txBody>
      </p:sp>
      <p:sp>
        <p:nvSpPr>
          <p:cNvPr id="1359" name="Google Shape;1359;p165"/>
          <p:cNvSpPr/>
          <p:nvPr/>
        </p:nvSpPr>
        <p:spPr>
          <a:xfrm>
            <a:off x="1297425" y="36905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1360" name="Google Shape;1360;p165"/>
          <p:cNvSpPr txBox="1"/>
          <p:nvPr/>
        </p:nvSpPr>
        <p:spPr>
          <a:xfrm>
            <a:off x="1453350" y="3840738"/>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VOLUME</a:t>
            </a:r>
            <a:endParaRPr>
              <a:solidFill>
                <a:srgbClr val="434343"/>
              </a:solidFill>
              <a:latin typeface="Oswald"/>
              <a:ea typeface="Oswald"/>
              <a:cs typeface="Oswald"/>
              <a:sym typeface="Oswald"/>
            </a:endParaRPr>
          </a:p>
        </p:txBody>
      </p:sp>
      <p:sp>
        <p:nvSpPr>
          <p:cNvPr id="1361" name="Google Shape;1361;p165"/>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5"/>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NAMESPACE</a:t>
            </a:r>
            <a:endParaRPr>
              <a:solidFill>
                <a:srgbClr val="434343"/>
              </a:solidFill>
              <a:latin typeface="Oswald"/>
              <a:ea typeface="Oswald"/>
              <a:cs typeface="Oswald"/>
              <a:sym typeface="Oswald"/>
            </a:endParaRPr>
          </a:p>
        </p:txBody>
      </p:sp>
      <p:sp>
        <p:nvSpPr>
          <p:cNvPr id="1363" name="Google Shape;1363;p165"/>
          <p:cNvSpPr/>
          <p:nvPr/>
        </p:nvSpPr>
        <p:spPr>
          <a:xfrm>
            <a:off x="4620125" y="3020825"/>
            <a:ext cx="7833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5"/>
          <p:cNvSpPr txBox="1"/>
          <p:nvPr/>
        </p:nvSpPr>
        <p:spPr>
          <a:xfrm>
            <a:off x="4699850" y="3116450"/>
            <a:ext cx="5649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JOB</a:t>
            </a:r>
            <a:endParaRPr>
              <a:solidFill>
                <a:srgbClr val="434343"/>
              </a:solidFill>
              <a:latin typeface="Oswald"/>
              <a:ea typeface="Oswald"/>
              <a:cs typeface="Oswald"/>
              <a:sym typeface="Oswald"/>
            </a:endParaRPr>
          </a:p>
        </p:txBody>
      </p:sp>
      <p:sp>
        <p:nvSpPr>
          <p:cNvPr id="1365" name="Google Shape;1365;p165"/>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5"/>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POD</a:t>
            </a:r>
            <a:endParaRPr>
              <a:solidFill>
                <a:srgbClr val="434343"/>
              </a:solidFill>
              <a:latin typeface="Oswald"/>
              <a:ea typeface="Oswald"/>
              <a:cs typeface="Oswald"/>
              <a:sym typeface="Oswald"/>
            </a:endParaRPr>
          </a:p>
        </p:txBody>
      </p:sp>
      <p:sp>
        <p:nvSpPr>
          <p:cNvPr id="1367" name="Google Shape;1367;p165"/>
          <p:cNvSpPr/>
          <p:nvPr/>
        </p:nvSpPr>
        <p:spPr>
          <a:xfrm>
            <a:off x="5442475" y="3020425"/>
            <a:ext cx="1201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5"/>
          <p:cNvSpPr txBox="1"/>
          <p:nvPr/>
        </p:nvSpPr>
        <p:spPr>
          <a:xfrm>
            <a:off x="5551675" y="3116450"/>
            <a:ext cx="978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DAEMONSET</a:t>
            </a:r>
            <a:endParaRPr>
              <a:solidFill>
                <a:srgbClr val="434343"/>
              </a:solidFill>
              <a:latin typeface="Oswald"/>
              <a:ea typeface="Oswald"/>
              <a:cs typeface="Oswald"/>
              <a:sym typeface="Oswald"/>
            </a:endParaRPr>
          </a:p>
        </p:txBody>
      </p:sp>
      <p:sp>
        <p:nvSpPr>
          <p:cNvPr id="1369" name="Google Shape;1369;p165"/>
          <p:cNvSpPr/>
          <p:nvPr/>
        </p:nvSpPr>
        <p:spPr>
          <a:xfrm>
            <a:off x="6682725" y="3020425"/>
            <a:ext cx="1271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5"/>
          <p:cNvSpPr txBox="1"/>
          <p:nvPr/>
        </p:nvSpPr>
        <p:spPr>
          <a:xfrm>
            <a:off x="6791925" y="3116450"/>
            <a:ext cx="1054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REPLICASET</a:t>
            </a:r>
            <a:endParaRPr>
              <a:solidFill>
                <a:srgbClr val="434343"/>
              </a:solidFill>
              <a:latin typeface="Oswald"/>
              <a:ea typeface="Oswald"/>
              <a:cs typeface="Oswald"/>
              <a:sym typeface="Oswald"/>
            </a:endParaRPr>
          </a:p>
        </p:txBody>
      </p:sp>
      <p:sp>
        <p:nvSpPr>
          <p:cNvPr id="1371" name="Google Shape;1371;p165"/>
          <p:cNvSpPr/>
          <p:nvPr/>
        </p:nvSpPr>
        <p:spPr>
          <a:xfrm>
            <a:off x="4620125" y="3685725"/>
            <a:ext cx="16635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1372" name="Google Shape;1372;p165"/>
          <p:cNvSpPr txBox="1"/>
          <p:nvPr/>
        </p:nvSpPr>
        <p:spPr>
          <a:xfrm>
            <a:off x="4659550" y="3775950"/>
            <a:ext cx="16242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STATEFULLSET</a:t>
            </a:r>
            <a:endParaRPr>
              <a:solidFill>
                <a:srgbClr val="434343"/>
              </a:solidFill>
              <a:latin typeface="Oswald"/>
              <a:ea typeface="Oswald"/>
              <a:cs typeface="Oswald"/>
              <a:sym typeface="Oswald"/>
            </a:endParaRPr>
          </a:p>
        </p:txBody>
      </p:sp>
      <p:sp>
        <p:nvSpPr>
          <p:cNvPr id="1373" name="Google Shape;1373;p165"/>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5"/>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K8S </a:t>
            </a:r>
            <a:endParaRPr>
              <a:solidFill>
                <a:srgbClr val="434343"/>
              </a:solidFill>
              <a:latin typeface="Oswald"/>
              <a:ea typeface="Oswald"/>
              <a:cs typeface="Oswald"/>
              <a:sym typeface="Oswald"/>
            </a:endParaRPr>
          </a:p>
        </p:txBody>
      </p:sp>
      <p:sp>
        <p:nvSpPr>
          <p:cNvPr id="1375" name="Google Shape;1375;p165"/>
          <p:cNvSpPr/>
          <p:nvPr/>
        </p:nvSpPr>
        <p:spPr>
          <a:xfrm>
            <a:off x="6331150" y="3684925"/>
            <a:ext cx="1624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1376" name="Google Shape;1376;p165"/>
          <p:cNvSpPr txBox="1"/>
          <p:nvPr/>
        </p:nvSpPr>
        <p:spPr>
          <a:xfrm>
            <a:off x="6501333" y="3796792"/>
            <a:ext cx="1306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DEPLOYMENT</a:t>
            </a:r>
            <a:endParaRPr>
              <a:solidFill>
                <a:srgbClr val="434343"/>
              </a:solidFill>
              <a:latin typeface="Oswald"/>
              <a:ea typeface="Oswald"/>
              <a:cs typeface="Oswald"/>
              <a:sym typeface="Oswa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166"/>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Let’s connect to our remote master nodes</a:t>
            </a:r>
            <a:endParaRPr sz="1800">
              <a:solidFill>
                <a:schemeClr val="dk1"/>
              </a:solidFill>
              <a:latin typeface="Oswald Light"/>
              <a:ea typeface="Oswald Light"/>
              <a:cs typeface="Oswald Light"/>
              <a:sym typeface="Oswald Light"/>
            </a:endParaRPr>
          </a:p>
        </p:txBody>
      </p:sp>
      <p:sp>
        <p:nvSpPr>
          <p:cNvPr id="1382" name="Google Shape;1382;p16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383" name="Google Shape;1383;p16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384" name="Google Shape;1384;p166"/>
          <p:cNvSpPr txBox="1"/>
          <p:nvPr/>
        </p:nvSpPr>
        <p:spPr>
          <a:xfrm>
            <a:off x="554250" y="1361650"/>
            <a:ext cx="8462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br>
              <a:rPr lang="en-GB" sz="1300">
                <a:solidFill>
                  <a:schemeClr val="dk1"/>
                </a:solidFill>
                <a:latin typeface="Oswald Light"/>
                <a:ea typeface="Oswald Light"/>
                <a:cs typeface="Oswald Light"/>
                <a:sym typeface="Oswald Light"/>
              </a:rPr>
            </a:br>
            <a:r>
              <a:rPr lang="en-GB" sz="1300" b="1" u="sng">
                <a:solidFill>
                  <a:schemeClr val="dk1"/>
                </a:solidFill>
                <a:latin typeface="Oswald"/>
                <a:ea typeface="Oswald"/>
                <a:cs typeface="Oswald"/>
                <a:sym typeface="Oswald"/>
              </a:rPr>
              <a:t>Server Link:</a:t>
            </a:r>
            <a:r>
              <a:rPr lang="en-GB" sz="1300">
                <a:solidFill>
                  <a:schemeClr val="dk1"/>
                </a:solidFill>
                <a:latin typeface="Oswald Light"/>
                <a:ea typeface="Oswald Light"/>
                <a:cs typeface="Oswald Light"/>
                <a:sym typeface="Oswald Light"/>
              </a:rPr>
              <a:t> </a:t>
            </a:r>
            <a:r>
              <a:rPr lang="en-GB" sz="1300" u="sng">
                <a:solidFill>
                  <a:schemeClr val="hlink"/>
                </a:solidFill>
                <a:latin typeface="Oswald Light"/>
                <a:ea typeface="Oswald Light"/>
                <a:cs typeface="Oswald Light"/>
                <a:sym typeface="Oswald Light"/>
                <a:hlinkClick r:id="rId4"/>
              </a:rPr>
              <a:t>http://bit.ly/docker-servers</a:t>
            </a:r>
            <a:r>
              <a:rPr lang="en-GB" sz="1300">
                <a:solidFill>
                  <a:schemeClr val="dk1"/>
                </a:solidFill>
                <a:latin typeface="Oswald Light"/>
                <a:ea typeface="Oswald Light"/>
                <a:cs typeface="Oswald Light"/>
                <a:sym typeface="Oswald Light"/>
              </a:rPr>
              <a:t>	</a:t>
            </a: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167"/>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PODS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168"/>
          <p:cNvSpPr txBox="1"/>
          <p:nvPr/>
        </p:nvSpPr>
        <p:spPr>
          <a:xfrm>
            <a:off x="401850" y="16080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POD</a:t>
            </a:r>
            <a:r>
              <a:rPr lang="en-GB" sz="1800">
                <a:solidFill>
                  <a:schemeClr val="dk1"/>
                </a:solidFill>
                <a:latin typeface="Oswald Light"/>
                <a:ea typeface="Oswald Light"/>
                <a:cs typeface="Oswald Light"/>
                <a:sym typeface="Oswald Light"/>
              </a:rPr>
              <a:t> - A Pod is the basic building block of Kubernetes–the smallest and simplest unit in the Kubernetes object model that you create or deploy. A Pod represents a running process on your cluster. A Pod encapsulates an application container (or, in some cases, multiple containers), storage resources, a unique network IP, and options that govern how the container(s) should run.</a:t>
            </a:r>
            <a:endParaRPr sz="1800">
              <a:solidFill>
                <a:schemeClr val="dk1"/>
              </a:solidFill>
              <a:latin typeface="Oswald Light"/>
              <a:ea typeface="Oswald Light"/>
              <a:cs typeface="Oswald Light"/>
              <a:sym typeface="Oswald Light"/>
            </a:endParaRPr>
          </a:p>
        </p:txBody>
      </p:sp>
      <p:sp>
        <p:nvSpPr>
          <p:cNvPr id="1395" name="Google Shape;1395;p16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pic>
        <p:nvPicPr>
          <p:cNvPr id="1396" name="Google Shape;1396;p16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397" name="Google Shape;1397;p168"/>
          <p:cNvSpPr txBox="1"/>
          <p:nvPr/>
        </p:nvSpPr>
        <p:spPr>
          <a:xfrm>
            <a:off x="439400" y="3403600"/>
            <a:ext cx="8340300" cy="467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a:t>
            </a:r>
            <a:r>
              <a:rPr lang="en-GB" sz="1800" b="1">
                <a:solidFill>
                  <a:schemeClr val="dk1"/>
                </a:solidFill>
                <a:latin typeface="Oswald"/>
                <a:ea typeface="Oswald"/>
                <a:cs typeface="Oswald"/>
                <a:sym typeface="Oswald"/>
              </a:rPr>
              <a:t>pod</a:t>
            </a:r>
            <a:r>
              <a:rPr lang="en-GB" sz="1800">
                <a:solidFill>
                  <a:schemeClr val="dk1"/>
                </a:solidFill>
                <a:latin typeface="Oswald Light"/>
                <a:ea typeface="Oswald Light"/>
                <a:cs typeface="Oswald Light"/>
                <a:sym typeface="Oswald Light"/>
              </a:rPr>
              <a:t> is an </a:t>
            </a:r>
            <a:r>
              <a:rPr lang="en-GB" sz="1800" b="1">
                <a:solidFill>
                  <a:schemeClr val="dk1"/>
                </a:solidFill>
                <a:latin typeface="Oswald"/>
                <a:ea typeface="Oswald"/>
                <a:cs typeface="Oswald"/>
                <a:sym typeface="Oswald"/>
              </a:rPr>
              <a:t>abstraction</a:t>
            </a:r>
            <a:r>
              <a:rPr lang="en-GB" sz="1800">
                <a:solidFill>
                  <a:schemeClr val="dk1"/>
                </a:solidFill>
                <a:latin typeface="Oswald Light"/>
                <a:ea typeface="Oswald Light"/>
                <a:cs typeface="Oswald Light"/>
                <a:sym typeface="Oswald Light"/>
              </a:rPr>
              <a:t> layer that allows k8s to manage and group containers using the node </a:t>
            </a:r>
            <a:r>
              <a:rPr lang="en-GB" sz="1800" b="1">
                <a:solidFill>
                  <a:schemeClr val="dk1"/>
                </a:solidFill>
                <a:latin typeface="Oswald"/>
                <a:ea typeface="Oswald"/>
                <a:cs typeface="Oswald"/>
                <a:sym typeface="Oswald"/>
              </a:rPr>
              <a:t>kubelet agent</a:t>
            </a:r>
            <a:endParaRPr sz="1800" b="1">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285" name="Google Shape;285;p5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286" name="Google Shape;286;p52"/>
          <p:cNvSpPr txBox="1"/>
          <p:nvPr/>
        </p:nvSpPr>
        <p:spPr>
          <a:xfrm>
            <a:off x="58075" y="9490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In plain english k8s is:</a:t>
            </a:r>
            <a:endParaRPr sz="2000">
              <a:solidFill>
                <a:srgbClr val="FFFFFF"/>
              </a:solidFill>
              <a:latin typeface="Oswald Light"/>
              <a:ea typeface="Oswald Light"/>
              <a:cs typeface="Oswald Light"/>
              <a:sym typeface="Oswald Light"/>
            </a:endParaRPr>
          </a:p>
        </p:txBody>
      </p:sp>
      <p:sp>
        <p:nvSpPr>
          <p:cNvPr id="287" name="Google Shape;287;p52"/>
          <p:cNvSpPr txBox="1"/>
          <p:nvPr/>
        </p:nvSpPr>
        <p:spPr>
          <a:xfrm>
            <a:off x="278700" y="1482000"/>
            <a:ext cx="8739000" cy="2972400"/>
          </a:xfrm>
          <a:prstGeom prst="rect">
            <a:avLst/>
          </a:prstGeom>
          <a:noFill/>
          <a:ln>
            <a:noFill/>
          </a:ln>
        </p:spPr>
        <p:txBody>
          <a:bodyPr spcFirstLastPara="1" wrap="square" lIns="91425" tIns="91425" rIns="91425" bIns="91425" anchor="ctr" anchorCtr="0">
            <a:noAutofit/>
          </a:bodyPr>
          <a:lstStyle/>
          <a:p>
            <a:pPr marL="457200" lvl="0" indent="-323850" algn="l" rtl="0">
              <a:lnSpc>
                <a:spcPct val="175000"/>
              </a:lnSpc>
              <a:spcBef>
                <a:spcPts val="0"/>
              </a:spcBef>
              <a:spcAft>
                <a:spcPts val="0"/>
              </a:spcAft>
              <a:buClr>
                <a:schemeClr val="dk1"/>
              </a:buClr>
              <a:buSzPts val="1500"/>
              <a:buFont typeface="Oswald"/>
              <a:buChar char="●"/>
            </a:pPr>
            <a:r>
              <a:rPr lang="en-GB" sz="1500" b="1">
                <a:solidFill>
                  <a:schemeClr val="dk1"/>
                </a:solidFill>
                <a:latin typeface="Oswald"/>
                <a:ea typeface="Oswald"/>
                <a:cs typeface="Oswald"/>
                <a:sym typeface="Oswald"/>
              </a:rPr>
              <a:t>Container orchestration platform</a:t>
            </a:r>
            <a:endParaRPr sz="1500" b="1">
              <a:solidFill>
                <a:schemeClr val="dk1"/>
              </a:solidFill>
              <a:latin typeface="Oswald"/>
              <a:ea typeface="Oswald"/>
              <a:cs typeface="Oswald"/>
              <a:sym typeface="Oswald"/>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Environment agnostic solution ( can run on any infrastructure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Originated by Google  Borg</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K8S Allows developers / system operators to cut to the cord and truly run a container-centric dev / microservice environment</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169"/>
          <p:cNvSpPr txBox="1"/>
          <p:nvPr/>
        </p:nvSpPr>
        <p:spPr>
          <a:xfrm>
            <a:off x="401850" y="9984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There are two ways to describe a POD in a K8S cluster</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 that run a single container </a:t>
            </a:r>
            <a:r>
              <a:rPr lang="en-GB" sz="1800">
                <a:solidFill>
                  <a:schemeClr val="dk1"/>
                </a:solidFill>
                <a:latin typeface="Oswald Light"/>
                <a:ea typeface="Oswald Light"/>
                <a:cs typeface="Oswald Light"/>
                <a:sym typeface="Oswald Light"/>
              </a:rPr>
              <a:t>- The “one-container-per-Pod” model is the most common Kubernetes use case; in this case, you can think of a Pod as a wrapper around a single container, and Kubernetes manages the Pods rather than the containers directly</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 that run multiple containers</a:t>
            </a:r>
            <a:r>
              <a:rPr lang="en-GB" sz="1800">
                <a:solidFill>
                  <a:schemeClr val="dk1"/>
                </a:solidFill>
                <a:latin typeface="Oswald Light"/>
                <a:ea typeface="Oswald Light"/>
                <a:cs typeface="Oswald Light"/>
                <a:sym typeface="Oswald Light"/>
              </a:rPr>
              <a:t> that need to work </a:t>
            </a:r>
            <a:r>
              <a:rPr lang="en-GB" sz="1800" b="1">
                <a:solidFill>
                  <a:schemeClr val="dk1"/>
                </a:solidFill>
                <a:latin typeface="Oswald"/>
                <a:ea typeface="Oswald"/>
                <a:cs typeface="Oswald"/>
                <a:sym typeface="Oswald"/>
              </a:rPr>
              <a:t>together</a:t>
            </a:r>
            <a:r>
              <a:rPr lang="en-GB" sz="1800">
                <a:solidFill>
                  <a:schemeClr val="dk1"/>
                </a:solidFill>
                <a:latin typeface="Oswald Light"/>
                <a:ea typeface="Oswald Light"/>
                <a:cs typeface="Oswald Light"/>
                <a:sym typeface="Oswald Light"/>
              </a:rPr>
              <a:t> aka as SIDECARS</a:t>
            </a:r>
            <a:endParaRPr sz="1800">
              <a:solidFill>
                <a:schemeClr val="dk1"/>
              </a:solidFill>
              <a:latin typeface="Oswald Light"/>
              <a:ea typeface="Oswald Light"/>
              <a:cs typeface="Oswald Light"/>
              <a:sym typeface="Oswald Light"/>
            </a:endParaRPr>
          </a:p>
        </p:txBody>
      </p:sp>
      <p:pic>
        <p:nvPicPr>
          <p:cNvPr id="1403" name="Google Shape;1403;p16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404" name="Google Shape;1404;p169"/>
          <p:cNvSpPr/>
          <p:nvPr/>
        </p:nvSpPr>
        <p:spPr>
          <a:xfrm>
            <a:off x="2083650" y="3719025"/>
            <a:ext cx="4782300" cy="31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9"/>
          <p:cNvSpPr txBox="1">
            <a:spLocks noGrp="1"/>
          </p:cNvSpPr>
          <p:nvPr>
            <p:ph type="body" idx="1"/>
          </p:nvPr>
        </p:nvSpPr>
        <p:spPr>
          <a:xfrm>
            <a:off x="511850" y="3696950"/>
            <a:ext cx="13677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CONTAINER ENGINE</a:t>
            </a:r>
            <a:endParaRPr sz="1300">
              <a:latin typeface="Ubuntu Light"/>
              <a:ea typeface="Ubuntu Light"/>
              <a:cs typeface="Ubuntu Light"/>
              <a:sym typeface="Ubuntu Light"/>
            </a:endParaRPr>
          </a:p>
        </p:txBody>
      </p:sp>
      <p:sp>
        <p:nvSpPr>
          <p:cNvPr id="1406" name="Google Shape;1406;p169"/>
          <p:cNvSpPr/>
          <p:nvPr/>
        </p:nvSpPr>
        <p:spPr>
          <a:xfrm>
            <a:off x="2190300" y="3482975"/>
            <a:ext cx="8121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9"/>
          <p:cNvSpPr txBox="1">
            <a:spLocks noGrp="1"/>
          </p:cNvSpPr>
          <p:nvPr>
            <p:ph type="body" idx="1"/>
          </p:nvPr>
        </p:nvSpPr>
        <p:spPr>
          <a:xfrm>
            <a:off x="1879651" y="3191800"/>
            <a:ext cx="16809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SINGLE CONTAINER</a:t>
            </a:r>
            <a:endParaRPr sz="1300">
              <a:solidFill>
                <a:srgbClr val="FFFFFF"/>
              </a:solidFill>
              <a:latin typeface="Ubuntu Light"/>
              <a:ea typeface="Ubuntu Light"/>
              <a:cs typeface="Ubuntu Light"/>
              <a:sym typeface="Ubuntu Light"/>
            </a:endParaRPr>
          </a:p>
        </p:txBody>
      </p:sp>
      <p:sp>
        <p:nvSpPr>
          <p:cNvPr id="1408" name="Google Shape;1408;p169"/>
          <p:cNvSpPr/>
          <p:nvPr/>
        </p:nvSpPr>
        <p:spPr>
          <a:xfrm>
            <a:off x="2240750" y="35858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9"/>
          <p:cNvSpPr txBox="1">
            <a:spLocks noGrp="1"/>
          </p:cNvSpPr>
          <p:nvPr>
            <p:ph type="body" idx="1"/>
          </p:nvPr>
        </p:nvSpPr>
        <p:spPr>
          <a:xfrm>
            <a:off x="2192750" y="3718675"/>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latin typeface="Ubuntu Light"/>
              <a:ea typeface="Ubuntu Light"/>
              <a:cs typeface="Ubuntu Light"/>
              <a:sym typeface="Ubuntu Light"/>
            </a:endParaRPr>
          </a:p>
        </p:txBody>
      </p:sp>
      <p:sp>
        <p:nvSpPr>
          <p:cNvPr id="1410" name="Google Shape;1410;p169"/>
          <p:cNvSpPr/>
          <p:nvPr/>
        </p:nvSpPr>
        <p:spPr>
          <a:xfrm>
            <a:off x="3991575" y="3477650"/>
            <a:ext cx="17835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9"/>
          <p:cNvSpPr txBox="1">
            <a:spLocks noGrp="1"/>
          </p:cNvSpPr>
          <p:nvPr>
            <p:ph type="body" idx="1"/>
          </p:nvPr>
        </p:nvSpPr>
        <p:spPr>
          <a:xfrm>
            <a:off x="3876374" y="3191800"/>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1 MULTI/SIDE CONTAINER</a:t>
            </a:r>
            <a:endParaRPr sz="1300">
              <a:solidFill>
                <a:srgbClr val="FFFFFF"/>
              </a:solidFill>
              <a:latin typeface="Ubuntu Light"/>
              <a:ea typeface="Ubuntu Light"/>
              <a:cs typeface="Ubuntu Light"/>
              <a:sym typeface="Ubuntu Light"/>
            </a:endParaRPr>
          </a:p>
        </p:txBody>
      </p:sp>
      <p:sp>
        <p:nvSpPr>
          <p:cNvPr id="1412" name="Google Shape;1412;p169"/>
          <p:cNvSpPr/>
          <p:nvPr/>
        </p:nvSpPr>
        <p:spPr>
          <a:xfrm>
            <a:off x="4042025"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9"/>
          <p:cNvSpPr txBox="1">
            <a:spLocks noGrp="1"/>
          </p:cNvSpPr>
          <p:nvPr>
            <p:ph type="body" idx="1"/>
          </p:nvPr>
        </p:nvSpPr>
        <p:spPr>
          <a:xfrm>
            <a:off x="3994025"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1414" name="Google Shape;1414;p169"/>
          <p:cNvSpPr/>
          <p:nvPr/>
        </p:nvSpPr>
        <p:spPr>
          <a:xfrm>
            <a:off x="4999812"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9"/>
          <p:cNvSpPr txBox="1">
            <a:spLocks noGrp="1"/>
          </p:cNvSpPr>
          <p:nvPr>
            <p:ph type="body" idx="1"/>
          </p:nvPr>
        </p:nvSpPr>
        <p:spPr>
          <a:xfrm>
            <a:off x="4951812"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1416" name="Google Shape;1416;p16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1417" name="Google Shape;1417;p169"/>
          <p:cNvSpPr/>
          <p:nvPr/>
        </p:nvSpPr>
        <p:spPr>
          <a:xfrm>
            <a:off x="6166800" y="3477650"/>
            <a:ext cx="17835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9"/>
          <p:cNvSpPr txBox="1">
            <a:spLocks noGrp="1"/>
          </p:cNvSpPr>
          <p:nvPr>
            <p:ph type="body" idx="1"/>
          </p:nvPr>
        </p:nvSpPr>
        <p:spPr>
          <a:xfrm>
            <a:off x="6087124" y="3191800"/>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2 MULTI/SIDE CONTAINER</a:t>
            </a:r>
            <a:endParaRPr sz="1300">
              <a:solidFill>
                <a:srgbClr val="FFFFFF"/>
              </a:solidFill>
              <a:latin typeface="Ubuntu Light"/>
              <a:ea typeface="Ubuntu Light"/>
              <a:cs typeface="Ubuntu Light"/>
              <a:sym typeface="Ubuntu Light"/>
            </a:endParaRPr>
          </a:p>
        </p:txBody>
      </p:sp>
      <p:sp>
        <p:nvSpPr>
          <p:cNvPr id="1419" name="Google Shape;1419;p169"/>
          <p:cNvSpPr/>
          <p:nvPr/>
        </p:nvSpPr>
        <p:spPr>
          <a:xfrm>
            <a:off x="6217250"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9"/>
          <p:cNvSpPr txBox="1">
            <a:spLocks noGrp="1"/>
          </p:cNvSpPr>
          <p:nvPr>
            <p:ph type="body" idx="1"/>
          </p:nvPr>
        </p:nvSpPr>
        <p:spPr>
          <a:xfrm>
            <a:off x="6169250"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1421" name="Google Shape;1421;p169"/>
          <p:cNvSpPr/>
          <p:nvPr/>
        </p:nvSpPr>
        <p:spPr>
          <a:xfrm>
            <a:off x="7175037"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9"/>
          <p:cNvSpPr txBox="1">
            <a:spLocks noGrp="1"/>
          </p:cNvSpPr>
          <p:nvPr>
            <p:ph type="body" idx="1"/>
          </p:nvPr>
        </p:nvSpPr>
        <p:spPr>
          <a:xfrm>
            <a:off x="7127037"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170"/>
          <p:cNvSpPr txBox="1"/>
          <p:nvPr/>
        </p:nvSpPr>
        <p:spPr>
          <a:xfrm>
            <a:off x="401850" y="1455675"/>
            <a:ext cx="8340300" cy="2719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When do we run Multi/SideCar container setup in a pod?</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a:t>
            </a:r>
            <a:r>
              <a:rPr lang="en-GB" sz="1800">
                <a:solidFill>
                  <a:schemeClr val="dk1"/>
                </a:solidFill>
                <a:latin typeface="Oswald Light"/>
                <a:ea typeface="Oswald Light"/>
                <a:cs typeface="Oswald Light"/>
                <a:sym typeface="Oswald Light"/>
              </a:rPr>
              <a:t> that run </a:t>
            </a:r>
            <a:r>
              <a:rPr lang="en-GB" sz="1800" b="1">
                <a:solidFill>
                  <a:schemeClr val="dk1"/>
                </a:solidFill>
                <a:latin typeface="Oswald"/>
                <a:ea typeface="Oswald"/>
                <a:cs typeface="Oswald"/>
                <a:sym typeface="Oswald"/>
              </a:rPr>
              <a:t>multiple containers</a:t>
            </a:r>
            <a:r>
              <a:rPr lang="en-GB" sz="1800">
                <a:solidFill>
                  <a:schemeClr val="dk1"/>
                </a:solidFill>
                <a:latin typeface="Oswald Light"/>
                <a:ea typeface="Oswald Light"/>
                <a:cs typeface="Oswald Light"/>
                <a:sym typeface="Oswald Light"/>
              </a:rPr>
              <a:t> that need to work together - A Pod might encapsulate an application composed of multiple co-located containers that are tightly coupled and </a:t>
            </a:r>
            <a:r>
              <a:rPr lang="en-GB" sz="1800" b="1">
                <a:solidFill>
                  <a:schemeClr val="dk1"/>
                </a:solidFill>
                <a:latin typeface="Oswald"/>
                <a:ea typeface="Oswald"/>
                <a:cs typeface="Oswald"/>
                <a:sym typeface="Oswald"/>
              </a:rPr>
              <a:t>need to share resources </a:t>
            </a:r>
            <a:r>
              <a:rPr lang="en-GB" sz="1800">
                <a:solidFill>
                  <a:schemeClr val="dk1"/>
                </a:solidFill>
                <a:latin typeface="Oswald Light"/>
                <a:ea typeface="Oswald Light"/>
                <a:cs typeface="Oswald Light"/>
                <a:sym typeface="Oswald Light"/>
              </a:rPr>
              <a:t>such as memory, storage or network with zero latency (multi containers in a pod are always hosted in the same NODE). These co-located containers might form a single cohesive unit of service–one container serving files from a shared volume to the public, while a separate “sidecar” container refreshes or updates those files. The Pod wraps these containers and storage resources together as a single manageable entity.</a:t>
            </a:r>
            <a:endParaRPr sz="1800">
              <a:solidFill>
                <a:schemeClr val="dk1"/>
              </a:solidFill>
              <a:latin typeface="Oswald Light"/>
              <a:ea typeface="Oswald Light"/>
              <a:cs typeface="Oswald Light"/>
              <a:sym typeface="Oswald Light"/>
            </a:endParaRPr>
          </a:p>
        </p:txBody>
      </p:sp>
      <p:pic>
        <p:nvPicPr>
          <p:cNvPr id="1428" name="Google Shape;1428;p17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429" name="Google Shape;1429;p17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171"/>
          <p:cNvSpPr txBox="1"/>
          <p:nvPr/>
        </p:nvSpPr>
        <p:spPr>
          <a:xfrm>
            <a:off x="401850" y="769875"/>
            <a:ext cx="8340300" cy="1851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Pods provide two kinds of shared resources for their constituent containers: networking and storage.</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Networking -</a:t>
            </a:r>
            <a:r>
              <a:rPr lang="en-GB" sz="1800">
                <a:solidFill>
                  <a:schemeClr val="dk1"/>
                </a:solidFill>
                <a:latin typeface="Oswald Light"/>
                <a:ea typeface="Oswald Light"/>
                <a:cs typeface="Oswald Light"/>
                <a:sym typeface="Oswald Light"/>
              </a:rPr>
              <a:t> Each Pod is assigned a unique IP address. Every container in a Pod shares the network namespace, including the IP address and network ports. Containers inside a Pod can communicate with one another using localhost. When containers in a Pod communicate with entities outside the Pod, they must coordinate how they use the shared network resources (such as ports).</a:t>
            </a:r>
            <a:endParaRPr sz="1800">
              <a:solidFill>
                <a:schemeClr val="dk1"/>
              </a:solidFill>
              <a:latin typeface="Oswald Light"/>
              <a:ea typeface="Oswald Light"/>
              <a:cs typeface="Oswald Light"/>
              <a:sym typeface="Oswald Light"/>
            </a:endParaRPr>
          </a:p>
        </p:txBody>
      </p:sp>
      <p:pic>
        <p:nvPicPr>
          <p:cNvPr id="1435" name="Google Shape;1435;p17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436" name="Google Shape;1436;p17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1437" name="Google Shape;1437;p171"/>
          <p:cNvSpPr/>
          <p:nvPr/>
        </p:nvSpPr>
        <p:spPr>
          <a:xfrm>
            <a:off x="3048075" y="3021375"/>
            <a:ext cx="2281200" cy="12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1"/>
          <p:cNvSpPr txBox="1">
            <a:spLocks noGrp="1"/>
          </p:cNvSpPr>
          <p:nvPr>
            <p:ph type="body" idx="1"/>
          </p:nvPr>
        </p:nvSpPr>
        <p:spPr>
          <a:xfrm>
            <a:off x="2954773" y="277387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DOCKER ENGINE</a:t>
            </a:r>
            <a:endParaRPr sz="1300">
              <a:latin typeface="Ubuntu Light"/>
              <a:ea typeface="Ubuntu Light"/>
              <a:cs typeface="Ubuntu Light"/>
              <a:sym typeface="Ubuntu Light"/>
            </a:endParaRPr>
          </a:p>
        </p:txBody>
      </p:sp>
      <p:sp>
        <p:nvSpPr>
          <p:cNvPr id="1439" name="Google Shape;1439;p171"/>
          <p:cNvSpPr/>
          <p:nvPr/>
        </p:nvSpPr>
        <p:spPr>
          <a:xfrm>
            <a:off x="3283025" y="3458475"/>
            <a:ext cx="1783500" cy="7428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1"/>
          <p:cNvSpPr txBox="1">
            <a:spLocks noGrp="1"/>
          </p:cNvSpPr>
          <p:nvPr>
            <p:ph type="body" idx="1"/>
          </p:nvPr>
        </p:nvSpPr>
        <p:spPr>
          <a:xfrm>
            <a:off x="3203349" y="31726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B</a:t>
            </a:r>
            <a:endParaRPr sz="1300">
              <a:solidFill>
                <a:srgbClr val="000000"/>
              </a:solidFill>
              <a:latin typeface="Ubuntu Light"/>
              <a:ea typeface="Ubuntu Light"/>
              <a:cs typeface="Ubuntu Light"/>
              <a:sym typeface="Ubuntu Light"/>
            </a:endParaRPr>
          </a:p>
        </p:txBody>
      </p:sp>
      <p:sp>
        <p:nvSpPr>
          <p:cNvPr id="1441" name="Google Shape;1441;p171"/>
          <p:cNvSpPr/>
          <p:nvPr/>
        </p:nvSpPr>
        <p:spPr>
          <a:xfrm>
            <a:off x="3333475"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71"/>
          <p:cNvSpPr txBox="1">
            <a:spLocks noGrp="1"/>
          </p:cNvSpPr>
          <p:nvPr>
            <p:ph type="body" idx="1"/>
          </p:nvPr>
        </p:nvSpPr>
        <p:spPr>
          <a:xfrm>
            <a:off x="3285475"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A:80</a:t>
            </a:r>
            <a:endParaRPr sz="1100">
              <a:solidFill>
                <a:srgbClr val="000000"/>
              </a:solidFill>
            </a:endParaRPr>
          </a:p>
        </p:txBody>
      </p:sp>
      <p:sp>
        <p:nvSpPr>
          <p:cNvPr id="1443" name="Google Shape;1443;p171"/>
          <p:cNvSpPr/>
          <p:nvPr/>
        </p:nvSpPr>
        <p:spPr>
          <a:xfrm>
            <a:off x="4291262"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1"/>
          <p:cNvSpPr txBox="1">
            <a:spLocks noGrp="1"/>
          </p:cNvSpPr>
          <p:nvPr>
            <p:ph type="body" idx="1"/>
          </p:nvPr>
        </p:nvSpPr>
        <p:spPr>
          <a:xfrm>
            <a:off x="4243262"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B:8080</a:t>
            </a:r>
            <a:endParaRPr sz="1100">
              <a:solidFill>
                <a:srgbClr val="000000"/>
              </a:solidFill>
            </a:endParaRPr>
          </a:p>
        </p:txBody>
      </p:sp>
      <p:sp>
        <p:nvSpPr>
          <p:cNvPr id="1445" name="Google Shape;1445;p171"/>
          <p:cNvSpPr txBox="1">
            <a:spLocks noGrp="1"/>
          </p:cNvSpPr>
          <p:nvPr>
            <p:ph type="body" idx="1"/>
          </p:nvPr>
        </p:nvSpPr>
        <p:spPr>
          <a:xfrm>
            <a:off x="3960444" y="3169700"/>
            <a:ext cx="12609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434343"/>
                </a:solidFill>
              </a:rPr>
              <a:t>IP:10.32.3.21/16</a:t>
            </a:r>
            <a:endParaRPr sz="1300">
              <a:solidFill>
                <a:srgbClr val="434343"/>
              </a:solidFill>
              <a:latin typeface="Ubuntu Light"/>
              <a:ea typeface="Ubuntu Light"/>
              <a:cs typeface="Ubuntu Light"/>
              <a:sym typeface="Ubuntu Light"/>
            </a:endParaRPr>
          </a:p>
        </p:txBody>
      </p:sp>
      <p:cxnSp>
        <p:nvCxnSpPr>
          <p:cNvPr id="1446" name="Google Shape;1446;p171"/>
          <p:cNvCxnSpPr/>
          <p:nvPr/>
        </p:nvCxnSpPr>
        <p:spPr>
          <a:xfrm rot="-5400000" flipH="1">
            <a:off x="4172975" y="3612200"/>
            <a:ext cx="600" cy="957900"/>
          </a:xfrm>
          <a:prstGeom prst="curvedConnector3">
            <a:avLst>
              <a:gd name="adj1" fmla="val 66854167"/>
            </a:avLst>
          </a:prstGeom>
          <a:noFill/>
          <a:ln w="38100" cap="flat" cmpd="sng">
            <a:solidFill>
              <a:srgbClr val="4A86E8"/>
            </a:solidFill>
            <a:prstDash val="solid"/>
            <a:round/>
            <a:headEnd type="none" w="med" len="med"/>
            <a:tailEnd type="none" w="med" len="med"/>
          </a:ln>
        </p:spPr>
      </p:cxnSp>
      <p:sp>
        <p:nvSpPr>
          <p:cNvPr id="1447" name="Google Shape;1447;p171"/>
          <p:cNvSpPr txBox="1">
            <a:spLocks noGrp="1"/>
          </p:cNvSpPr>
          <p:nvPr>
            <p:ph type="body" idx="1"/>
          </p:nvPr>
        </p:nvSpPr>
        <p:spPr>
          <a:xfrm>
            <a:off x="3021375" y="4531658"/>
            <a:ext cx="2352300" cy="313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300"/>
              <a:t>Communicate directly (localhost)</a:t>
            </a:r>
            <a:endParaRPr sz="1300">
              <a:latin typeface="Ubuntu Light"/>
              <a:ea typeface="Ubuntu Light"/>
              <a:cs typeface="Ubuntu Light"/>
              <a:sym typeface="Ubuntu Ligh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pic>
        <p:nvPicPr>
          <p:cNvPr id="1452" name="Google Shape;1452;p17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453" name="Google Shape;1453;p172"/>
          <p:cNvSpPr txBox="1"/>
          <p:nvPr/>
        </p:nvSpPr>
        <p:spPr>
          <a:xfrm>
            <a:off x="401850" y="922275"/>
            <a:ext cx="8340300" cy="1682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Pods provide two kinds of shared resources for their constituent containers: networking and storage.</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Storage</a:t>
            </a:r>
            <a:r>
              <a:rPr lang="en-GB" sz="1800">
                <a:solidFill>
                  <a:schemeClr val="dk1"/>
                </a:solidFill>
                <a:latin typeface="Oswald Light"/>
                <a:ea typeface="Oswald Light"/>
                <a:cs typeface="Oswald Light"/>
                <a:sym typeface="Oswald Light"/>
              </a:rPr>
              <a:t> - A Pod can specify a set of shared storage volumes. All containers in the Pod can access the shared volumes, allowing those containers to share data. </a:t>
            </a:r>
            <a:r>
              <a:rPr lang="en-GB" sz="1800" b="1">
                <a:solidFill>
                  <a:schemeClr val="dk1"/>
                </a:solidFill>
                <a:latin typeface="Oswald"/>
                <a:ea typeface="Oswald"/>
                <a:cs typeface="Oswald"/>
                <a:sym typeface="Oswald"/>
              </a:rPr>
              <a:t>Volumes also allow persistent data in a Pod to survive in case one of the containers within needs to be restarted</a:t>
            </a:r>
            <a:r>
              <a:rPr lang="en-GB" sz="1800">
                <a:solidFill>
                  <a:schemeClr val="dk1"/>
                </a:solidFill>
                <a:latin typeface="Oswald Light"/>
                <a:ea typeface="Oswald Light"/>
                <a:cs typeface="Oswald Light"/>
                <a:sym typeface="Oswald Light"/>
              </a:rPr>
              <a:t>. </a:t>
            </a:r>
            <a:r>
              <a:rPr lang="en-GB" sz="1200">
                <a:solidFill>
                  <a:schemeClr val="dk1"/>
                </a:solidFill>
                <a:highlight>
                  <a:srgbClr val="FF9900"/>
                </a:highlight>
                <a:latin typeface="Oswald Light"/>
                <a:ea typeface="Oswald Light"/>
                <a:cs typeface="Oswald Light"/>
                <a:sym typeface="Oswald Light"/>
              </a:rPr>
              <a:t>[TBD: Volumes advanced and how k8s implement shared storage in a pod and in a cluster}</a:t>
            </a:r>
            <a:endParaRPr sz="1800">
              <a:solidFill>
                <a:schemeClr val="dk1"/>
              </a:solidFill>
              <a:latin typeface="Oswald Light"/>
              <a:ea typeface="Oswald Light"/>
              <a:cs typeface="Oswald Light"/>
              <a:sym typeface="Oswald Light"/>
            </a:endParaRPr>
          </a:p>
        </p:txBody>
      </p:sp>
      <p:sp>
        <p:nvSpPr>
          <p:cNvPr id="1454" name="Google Shape;1454;p17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1455" name="Google Shape;1455;p172"/>
          <p:cNvSpPr/>
          <p:nvPr/>
        </p:nvSpPr>
        <p:spPr>
          <a:xfrm>
            <a:off x="1217500" y="3521350"/>
            <a:ext cx="7642800" cy="58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2"/>
          <p:cNvSpPr txBox="1">
            <a:spLocks noGrp="1"/>
          </p:cNvSpPr>
          <p:nvPr>
            <p:ph type="body" idx="1"/>
          </p:nvPr>
        </p:nvSpPr>
        <p:spPr>
          <a:xfrm>
            <a:off x="-45152" y="365382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DOCKER ENGINE</a:t>
            </a:r>
            <a:endParaRPr sz="1300">
              <a:latin typeface="Ubuntu Light"/>
              <a:ea typeface="Ubuntu Light"/>
              <a:cs typeface="Ubuntu Light"/>
              <a:sym typeface="Ubuntu Light"/>
            </a:endParaRPr>
          </a:p>
        </p:txBody>
      </p:sp>
      <p:sp>
        <p:nvSpPr>
          <p:cNvPr id="1457" name="Google Shape;1457;p172"/>
          <p:cNvSpPr/>
          <p:nvPr/>
        </p:nvSpPr>
        <p:spPr>
          <a:xfrm>
            <a:off x="3127150" y="3172625"/>
            <a:ext cx="1955400" cy="12756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2"/>
          <p:cNvSpPr txBox="1">
            <a:spLocks noGrp="1"/>
          </p:cNvSpPr>
          <p:nvPr>
            <p:ph type="body" idx="1"/>
          </p:nvPr>
        </p:nvSpPr>
        <p:spPr>
          <a:xfrm>
            <a:off x="3127149" y="31726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B</a:t>
            </a:r>
            <a:endParaRPr sz="1300">
              <a:solidFill>
                <a:srgbClr val="000000"/>
              </a:solidFill>
              <a:latin typeface="Ubuntu Light"/>
              <a:ea typeface="Ubuntu Light"/>
              <a:cs typeface="Ubuntu Light"/>
              <a:sym typeface="Ubuntu Light"/>
            </a:endParaRPr>
          </a:p>
        </p:txBody>
      </p:sp>
      <p:sp>
        <p:nvSpPr>
          <p:cNvPr id="1459" name="Google Shape;1459;p172"/>
          <p:cNvSpPr/>
          <p:nvPr/>
        </p:nvSpPr>
        <p:spPr>
          <a:xfrm>
            <a:off x="3257275"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2"/>
          <p:cNvSpPr txBox="1">
            <a:spLocks noGrp="1"/>
          </p:cNvSpPr>
          <p:nvPr>
            <p:ph type="body" idx="1"/>
          </p:nvPr>
        </p:nvSpPr>
        <p:spPr>
          <a:xfrm>
            <a:off x="3209275"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1461" name="Google Shape;1461;p172"/>
          <p:cNvSpPr/>
          <p:nvPr/>
        </p:nvSpPr>
        <p:spPr>
          <a:xfrm>
            <a:off x="4215062"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72"/>
          <p:cNvSpPr txBox="1">
            <a:spLocks noGrp="1"/>
          </p:cNvSpPr>
          <p:nvPr>
            <p:ph type="body" idx="1"/>
          </p:nvPr>
        </p:nvSpPr>
        <p:spPr>
          <a:xfrm>
            <a:off x="4167062"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1463" name="Google Shape;1463;p172"/>
          <p:cNvSpPr/>
          <p:nvPr/>
        </p:nvSpPr>
        <p:spPr>
          <a:xfrm>
            <a:off x="3257275" y="4103696"/>
            <a:ext cx="1634100" cy="238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100">
                <a:solidFill>
                  <a:srgbClr val="FFFFFF"/>
                </a:solidFill>
                <a:latin typeface="Oswald"/>
                <a:ea typeface="Oswald"/>
                <a:cs typeface="Oswald"/>
                <a:sym typeface="Oswald"/>
              </a:rPr>
              <a:t>SHARED VOLUME</a:t>
            </a:r>
            <a:endParaRPr>
              <a:solidFill>
                <a:srgbClr val="FFFFFF"/>
              </a:solidFill>
            </a:endParaRPr>
          </a:p>
        </p:txBody>
      </p:sp>
      <p:sp>
        <p:nvSpPr>
          <p:cNvPr id="1464" name="Google Shape;1464;p172"/>
          <p:cNvSpPr txBox="1">
            <a:spLocks noGrp="1"/>
          </p:cNvSpPr>
          <p:nvPr>
            <p:ph type="body" idx="1"/>
          </p:nvPr>
        </p:nvSpPr>
        <p:spPr>
          <a:xfrm>
            <a:off x="3100007" y="283672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KUBELET</a:t>
            </a:r>
            <a:endParaRPr sz="1300">
              <a:latin typeface="Ubuntu Light"/>
              <a:ea typeface="Ubuntu Light"/>
              <a:cs typeface="Ubuntu Light"/>
              <a:sym typeface="Ubuntu Light"/>
            </a:endParaRPr>
          </a:p>
        </p:txBody>
      </p:sp>
      <p:sp>
        <p:nvSpPr>
          <p:cNvPr id="1465" name="Google Shape;1465;p172"/>
          <p:cNvSpPr/>
          <p:nvPr/>
        </p:nvSpPr>
        <p:spPr>
          <a:xfrm>
            <a:off x="6326050" y="3178725"/>
            <a:ext cx="1955400" cy="12756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2"/>
          <p:cNvSpPr txBox="1">
            <a:spLocks noGrp="1"/>
          </p:cNvSpPr>
          <p:nvPr>
            <p:ph type="body" idx="1"/>
          </p:nvPr>
        </p:nvSpPr>
        <p:spPr>
          <a:xfrm>
            <a:off x="6326049" y="31787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C</a:t>
            </a:r>
            <a:endParaRPr sz="1300">
              <a:solidFill>
                <a:srgbClr val="000000"/>
              </a:solidFill>
              <a:latin typeface="Ubuntu Light"/>
              <a:ea typeface="Ubuntu Light"/>
              <a:cs typeface="Ubuntu Light"/>
              <a:sym typeface="Ubuntu Light"/>
            </a:endParaRPr>
          </a:p>
        </p:txBody>
      </p:sp>
      <p:sp>
        <p:nvSpPr>
          <p:cNvPr id="1467" name="Google Shape;1467;p172"/>
          <p:cNvSpPr/>
          <p:nvPr/>
        </p:nvSpPr>
        <p:spPr>
          <a:xfrm>
            <a:off x="6456175" y="35674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2"/>
          <p:cNvSpPr txBox="1">
            <a:spLocks noGrp="1"/>
          </p:cNvSpPr>
          <p:nvPr>
            <p:ph type="body" idx="1"/>
          </p:nvPr>
        </p:nvSpPr>
        <p:spPr>
          <a:xfrm>
            <a:off x="6408175" y="36838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1469" name="Google Shape;1469;p172"/>
          <p:cNvSpPr/>
          <p:nvPr/>
        </p:nvSpPr>
        <p:spPr>
          <a:xfrm>
            <a:off x="7413962" y="35674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2"/>
          <p:cNvSpPr txBox="1">
            <a:spLocks noGrp="1"/>
          </p:cNvSpPr>
          <p:nvPr>
            <p:ph type="body" idx="1"/>
          </p:nvPr>
        </p:nvSpPr>
        <p:spPr>
          <a:xfrm>
            <a:off x="7365962" y="36838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1471" name="Google Shape;1471;p172"/>
          <p:cNvSpPr/>
          <p:nvPr/>
        </p:nvSpPr>
        <p:spPr>
          <a:xfrm>
            <a:off x="6456175" y="4109796"/>
            <a:ext cx="1634100" cy="238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100">
                <a:solidFill>
                  <a:srgbClr val="FFFFFF"/>
                </a:solidFill>
                <a:latin typeface="Oswald"/>
                <a:ea typeface="Oswald"/>
                <a:cs typeface="Oswald"/>
                <a:sym typeface="Oswald"/>
              </a:rPr>
              <a:t>SHARED VOLUME</a:t>
            </a:r>
            <a:endParaRPr>
              <a:solidFill>
                <a:srgbClr val="FFFFFF"/>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173"/>
          <p:cNvSpPr txBox="1"/>
          <p:nvPr/>
        </p:nvSpPr>
        <p:spPr>
          <a:xfrm>
            <a:off x="2734800" y="2233350"/>
            <a:ext cx="36744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 - DEPLOY SINGLE POD</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174"/>
          <p:cNvSpPr/>
          <p:nvPr/>
        </p:nvSpPr>
        <p:spPr>
          <a:xfrm>
            <a:off x="554250" y="16433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nodes - Get a list of nodes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pods - Get a list of pods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 Get a list of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describe [CONTROLER] [NAME OF OBJECT] - Show details of a specific resource or group of resources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run  / (create)- Create a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logs -f [POD_NAME] - show the stdout output of the pod you select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exec -ti [POD_NAME] </a:t>
            </a:r>
            <a:r>
              <a:rPr lang="en-GB" b="1">
                <a:solidFill>
                  <a:srgbClr val="FF9900"/>
                </a:solidFill>
                <a:latin typeface="Oswald"/>
                <a:ea typeface="Oswald"/>
                <a:cs typeface="Oswald"/>
                <a:sym typeface="Oswald"/>
              </a:rPr>
              <a:t>--</a:t>
            </a:r>
            <a:r>
              <a:rPr lang="en-GB">
                <a:solidFill>
                  <a:srgbClr val="FFFFFF"/>
                </a:solidFill>
                <a:latin typeface="Oswald"/>
                <a:ea typeface="Oswald"/>
                <a:cs typeface="Oswald"/>
                <a:sym typeface="Oswald"/>
              </a:rPr>
              <a:t> [command to run inside the container] - exec a command inside a running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delete [pods/name] OR [deployments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Additional commands will be learned in the next slides</a:t>
            </a:r>
            <a:endParaRPr>
              <a:solidFill>
                <a:srgbClr val="FFFFFF"/>
              </a:solidFill>
              <a:latin typeface="Oswald"/>
              <a:ea typeface="Oswald"/>
              <a:cs typeface="Oswald"/>
              <a:sym typeface="Oswald"/>
            </a:endParaRPr>
          </a:p>
        </p:txBody>
      </p:sp>
      <p:sp>
        <p:nvSpPr>
          <p:cNvPr id="1482" name="Google Shape;1482;p174"/>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commands</a:t>
            </a:r>
            <a:endParaRPr sz="1800">
              <a:solidFill>
                <a:schemeClr val="dk1"/>
              </a:solidFill>
              <a:latin typeface="Oswald Light"/>
              <a:ea typeface="Oswald Light"/>
              <a:cs typeface="Oswald Light"/>
              <a:sym typeface="Oswald Light"/>
            </a:endParaRPr>
          </a:p>
        </p:txBody>
      </p:sp>
      <p:sp>
        <p:nvSpPr>
          <p:cNvPr id="1483" name="Google Shape;1483;p17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484" name="Google Shape;1484;p17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485" name="Google Shape;1485;p174"/>
          <p:cNvSpPr txBox="1"/>
          <p:nvPr/>
        </p:nvSpPr>
        <p:spPr>
          <a:xfrm>
            <a:off x="5542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Almost Every command in kubectl is built in the following way: KUBECTL COMMAND OBJECT/NAME ACTION</a:t>
            </a:r>
            <a:endParaRPr sz="1300">
              <a:solidFill>
                <a:schemeClr val="dk1"/>
              </a:solidFill>
              <a:latin typeface="Oswald Light"/>
              <a:ea typeface="Oswald Light"/>
              <a:cs typeface="Oswald Light"/>
              <a:sym typeface="Oswald Light"/>
            </a:endParaRPr>
          </a:p>
        </p:txBody>
      </p:sp>
      <p:sp>
        <p:nvSpPr>
          <p:cNvPr id="1486" name="Google Shape;1486;p174"/>
          <p:cNvSpPr txBox="1"/>
          <p:nvPr/>
        </p:nvSpPr>
        <p:spPr>
          <a:xfrm>
            <a:off x="554250" y="4346475"/>
            <a:ext cx="6653700" cy="51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Additional cheatsheet from k8s: </a:t>
            </a:r>
            <a:r>
              <a:rPr lang="en-GB" sz="1300" u="sng">
                <a:solidFill>
                  <a:schemeClr val="accent5"/>
                </a:solidFill>
                <a:latin typeface="Oswald Light"/>
                <a:ea typeface="Oswald Light"/>
                <a:cs typeface="Oswald Light"/>
                <a:sym typeface="Oswald Light"/>
                <a:hlinkClick r:id="rId4">
                  <a:extLst>
                    <a:ext uri="{A12FA001-AC4F-418D-AE19-62706E023703}">
                      <ahyp:hlinkClr xmlns:ahyp="http://schemas.microsoft.com/office/drawing/2018/hyperlinkcolor" val="tx"/>
                    </a:ext>
                  </a:extLst>
                </a:hlinkClick>
              </a:rPr>
              <a:t>https://kubernetes.io/docs/reference/kubectl/cheatsheet/</a:t>
            </a:r>
            <a:endParaRPr sz="13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175"/>
          <p:cNvSpPr/>
          <p:nvPr/>
        </p:nvSpPr>
        <p:spPr>
          <a:xfrm>
            <a:off x="76200" y="1871950"/>
            <a:ext cx="92049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Command explained: </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$&gt; kubectl run [podname] --image [repo/image:ver] --port=[app listen port inside the container] (--PORT is valid argument in latest api)</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sz="1000">
                <a:solidFill>
                  <a:srgbClr val="FFFFFF"/>
                </a:solidFill>
                <a:latin typeface="Oswald"/>
                <a:ea typeface="Oswald"/>
                <a:cs typeface="Oswald"/>
                <a:sym typeface="Oswald"/>
              </a:rPr>
              <a:t>** we need to use the --port argument for exposing the application inside the container to be used by a SERVICE</a:t>
            </a:r>
            <a:br>
              <a:rPr lang="en-GB" sz="1000">
                <a:solidFill>
                  <a:srgbClr val="FFFFFF"/>
                </a:solidFill>
                <a:latin typeface="Oswald"/>
                <a:ea typeface="Oswald"/>
                <a:cs typeface="Oswald"/>
                <a:sym typeface="Oswald"/>
              </a:rPr>
            </a:br>
            <a:r>
              <a:rPr lang="en-GB" sz="1000">
                <a:solidFill>
                  <a:srgbClr val="FFFFFF"/>
                </a:solidFill>
                <a:highlight>
                  <a:srgbClr val="FF9900"/>
                </a:highlight>
                <a:latin typeface="Oswald"/>
                <a:ea typeface="Oswald"/>
                <a:cs typeface="Oswald"/>
                <a:sym typeface="Oswald"/>
              </a:rPr>
              <a:t>[TBD: Service is the network abstraction layer of k8s and the way to expose an application to the world / cluster]</a:t>
            </a:r>
            <a:endParaRPr sz="1000">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rgbClr val="FFFFFF"/>
                </a:solidFill>
                <a:latin typeface="Oswald"/>
                <a:ea typeface="Oswald"/>
                <a:cs typeface="Oswald"/>
                <a:sym typeface="Oswald"/>
              </a:rPr>
              <a:t>Instruction for our lab:</a:t>
            </a:r>
            <a:endParaRPr u="sng">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Image to deploy:  yanivomc/spring-music:e33</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pod name: yourname-spring-music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8080 [This is the port that our spring application listen for requests]</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Using the “kubectl run” command above deploy our newly application (my repo: </a:t>
            </a:r>
            <a:r>
              <a:rPr lang="en-GB" u="sng">
                <a:solidFill>
                  <a:schemeClr val="hlink"/>
                </a:solidFill>
                <a:latin typeface="Oswald"/>
                <a:ea typeface="Oswald"/>
                <a:cs typeface="Oswald"/>
                <a:sym typeface="Oswald"/>
                <a:hlinkClick r:id="rId3"/>
              </a:rPr>
              <a:t>https://hub.docker.com/r/yanivomc/spring-music</a:t>
            </a:r>
            <a:r>
              <a:rPr lang="en-GB">
                <a:solidFill>
                  <a:srgbClr val="FF9900"/>
                </a:solidFill>
                <a:latin typeface="Oswald"/>
                <a:ea typeface="Oswald"/>
                <a:cs typeface="Oswald"/>
                <a:sym typeface="Oswald"/>
              </a:rPr>
              <a:t>)</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1492" name="Google Shape;1492;p175"/>
          <p:cNvSpPr txBox="1"/>
          <p:nvPr/>
        </p:nvSpPr>
        <p:spPr>
          <a:xfrm>
            <a:off x="173250" y="876100"/>
            <a:ext cx="7688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 note there is an error you need to fix </a:t>
            </a:r>
            <a:endParaRPr sz="1800">
              <a:solidFill>
                <a:schemeClr val="dk1"/>
              </a:solidFill>
              <a:latin typeface="Oswald Light"/>
              <a:ea typeface="Oswald Light"/>
              <a:cs typeface="Oswald Light"/>
              <a:sym typeface="Oswald Light"/>
            </a:endParaRPr>
          </a:p>
        </p:txBody>
      </p:sp>
      <p:sp>
        <p:nvSpPr>
          <p:cNvPr id="1493" name="Google Shape;1493;p17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1494" name="Google Shape;1494;p175"/>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Deploying demo spring application using $&gt; kubectl run … </a:t>
            </a:r>
            <a:endParaRPr sz="1300">
              <a:solidFill>
                <a:schemeClr val="dk1"/>
              </a:solidFill>
              <a:latin typeface="Oswald Light"/>
              <a:ea typeface="Oswald Light"/>
              <a:cs typeface="Oswald Light"/>
              <a:sym typeface="Oswald Light"/>
            </a:endParaRPr>
          </a:p>
        </p:txBody>
      </p:sp>
      <p:pic>
        <p:nvPicPr>
          <p:cNvPr id="1495" name="Google Shape;1495;p175" descr="Image result for k8s logo transparent"/>
          <p:cNvPicPr preferRelativeResize="0"/>
          <p:nvPr/>
        </p:nvPicPr>
        <p:blipFill>
          <a:blip r:embed="rId4">
            <a:alphaModFix/>
          </a:blip>
          <a:stretch>
            <a:fillRect/>
          </a:stretch>
        </p:blipFill>
        <p:spPr>
          <a:xfrm>
            <a:off x="110073" y="176675"/>
            <a:ext cx="481400" cy="4676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76"/>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 use the following command to get and inspect your pods</a:t>
            </a:r>
            <a:endParaRPr>
              <a:solidFill>
                <a:srgbClr val="FF9900"/>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Run kubectl get pods </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Run kubectl describe pods [pod name]</a:t>
            </a:r>
            <a:br>
              <a:rPr lang="en-GB">
                <a:solidFill>
                  <a:srgbClr val="FFFFFF"/>
                </a:solidFill>
                <a:latin typeface="Oswald"/>
                <a:ea typeface="Oswald"/>
                <a:cs typeface="Oswald"/>
                <a:sym typeface="Oswald"/>
              </a:rPr>
            </a:b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1501" name="Google Shape;1501;p176"/>
          <p:cNvSpPr txBox="1"/>
          <p:nvPr/>
        </p:nvSpPr>
        <p:spPr>
          <a:xfrm>
            <a:off x="173250" y="876100"/>
            <a:ext cx="7688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 note there is an error you need to fix </a:t>
            </a:r>
            <a:endParaRPr sz="1800">
              <a:solidFill>
                <a:schemeClr val="dk1"/>
              </a:solidFill>
              <a:latin typeface="Oswald Light"/>
              <a:ea typeface="Oswald Light"/>
              <a:cs typeface="Oswald Light"/>
              <a:sym typeface="Oswald Light"/>
            </a:endParaRPr>
          </a:p>
        </p:txBody>
      </p:sp>
      <p:sp>
        <p:nvSpPr>
          <p:cNvPr id="1502" name="Google Shape;1502;p17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1503" name="Google Shape;1503;p176"/>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To debug our problem please run the following commands</a:t>
            </a:r>
            <a:endParaRPr sz="1300">
              <a:solidFill>
                <a:schemeClr val="dk1"/>
              </a:solidFill>
              <a:latin typeface="Oswald Light"/>
              <a:ea typeface="Oswald Light"/>
              <a:cs typeface="Oswald Light"/>
              <a:sym typeface="Oswald Light"/>
            </a:endParaRPr>
          </a:p>
        </p:txBody>
      </p:sp>
      <p:pic>
        <p:nvPicPr>
          <p:cNvPr id="1504" name="Google Shape;1504;p17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177"/>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DEPLOYMENT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178"/>
          <p:cNvSpPr txBox="1"/>
          <p:nvPr/>
        </p:nvSpPr>
        <p:spPr>
          <a:xfrm>
            <a:off x="401850" y="14556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Deployment -</a:t>
            </a:r>
            <a:r>
              <a:rPr lang="en-GB" sz="1800">
                <a:solidFill>
                  <a:schemeClr val="dk1"/>
                </a:solidFill>
                <a:latin typeface="Oswald Light"/>
                <a:ea typeface="Oswald Light"/>
                <a:cs typeface="Oswald Light"/>
                <a:sym typeface="Oswald Light"/>
              </a:rPr>
              <a:t> A controller that provides declarative </a:t>
            </a:r>
            <a:r>
              <a:rPr lang="en-GB" sz="1800" b="1" u="sng">
                <a:solidFill>
                  <a:schemeClr val="dk1"/>
                </a:solidFill>
                <a:latin typeface="Oswald"/>
                <a:ea typeface="Oswald"/>
                <a:cs typeface="Oswald"/>
                <a:sym typeface="Oswald"/>
              </a:rPr>
              <a:t>UPDATES</a:t>
            </a:r>
            <a:r>
              <a:rPr lang="en-GB" sz="1800">
                <a:solidFill>
                  <a:schemeClr val="dk1"/>
                </a:solidFill>
                <a:latin typeface="Oswald Light"/>
                <a:ea typeface="Oswald Light"/>
                <a:cs typeface="Oswald Light"/>
                <a:sym typeface="Oswald Light"/>
              </a:rPr>
              <a:t> for Pods and ReplicaSets </a:t>
            </a:r>
            <a:r>
              <a:rPr lang="en-GB" sz="1200">
                <a:solidFill>
                  <a:schemeClr val="dk1"/>
                </a:solidFill>
                <a:highlight>
                  <a:srgbClr val="FF9900"/>
                </a:highlight>
                <a:latin typeface="Oswald Light"/>
                <a:ea typeface="Oswald Light"/>
                <a:cs typeface="Oswald Light"/>
                <a:sym typeface="Oswald Light"/>
              </a:rPr>
              <a:t>[TBD: Replicaset define the number of replicas we wants for each deployments PODS}</a:t>
            </a:r>
            <a:r>
              <a:rPr lang="en-GB" sz="1800">
                <a:solidFill>
                  <a:schemeClr val="dk1"/>
                </a:solidFill>
                <a:latin typeface="Oswald Light"/>
                <a:ea typeface="Oswald Light"/>
                <a:cs typeface="Oswald Light"/>
                <a:sym typeface="Oswald Light"/>
              </a:rPr>
              <a:t>. We describe a </a:t>
            </a:r>
            <a:r>
              <a:rPr lang="en-GB" sz="1800" b="1" u="sng">
                <a:solidFill>
                  <a:schemeClr val="dk1"/>
                </a:solidFill>
                <a:latin typeface="Oswald"/>
                <a:ea typeface="Oswald"/>
                <a:cs typeface="Oswald"/>
                <a:sym typeface="Oswald"/>
              </a:rPr>
              <a:t>desired state</a:t>
            </a:r>
            <a:r>
              <a:rPr lang="en-GB" sz="1800">
                <a:solidFill>
                  <a:schemeClr val="dk1"/>
                </a:solidFill>
                <a:latin typeface="Oswald Light"/>
                <a:ea typeface="Oswald Light"/>
                <a:cs typeface="Oswald Light"/>
                <a:sym typeface="Oswald Light"/>
              </a:rPr>
              <a:t> in a Deployment object, and the Deployment controller changes the actual state to the desired state at a controlled rate. </a:t>
            </a:r>
            <a:endParaRPr sz="1800">
              <a:solidFill>
                <a:schemeClr val="dk1"/>
              </a:solidFill>
              <a:latin typeface="Oswald Light"/>
              <a:ea typeface="Oswald Light"/>
              <a:cs typeface="Oswald Light"/>
              <a:sym typeface="Oswald Light"/>
            </a:endParaRPr>
          </a:p>
        </p:txBody>
      </p:sp>
      <p:sp>
        <p:nvSpPr>
          <p:cNvPr id="1515" name="Google Shape;1515;p17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516" name="Google Shape;1516;p17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17" name="Google Shape;1517;p178"/>
          <p:cNvSpPr txBox="1"/>
          <p:nvPr/>
        </p:nvSpPr>
        <p:spPr>
          <a:xfrm>
            <a:off x="442475" y="2945050"/>
            <a:ext cx="8340300" cy="712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We </a:t>
            </a:r>
            <a:r>
              <a:rPr lang="en-GB" sz="1800">
                <a:solidFill>
                  <a:schemeClr val="dk1"/>
                </a:solidFill>
                <a:latin typeface="Oswald Light"/>
                <a:ea typeface="Oswald Light"/>
                <a:cs typeface="Oswald Light"/>
                <a:sym typeface="Oswald Light"/>
              </a:rPr>
              <a:t>use the deployment controller to basically run our application containers.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293" name="Google Shape;293;p5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294" name="Google Shape;294;p53"/>
          <p:cNvSpPr txBox="1"/>
          <p:nvPr/>
        </p:nvSpPr>
        <p:spPr>
          <a:xfrm>
            <a:off x="58075" y="9490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K8S </a:t>
            </a:r>
            <a:r>
              <a:rPr lang="en-GB" sz="2000" b="1">
                <a:solidFill>
                  <a:srgbClr val="FFFFFF"/>
                </a:solidFill>
                <a:latin typeface="Oswald"/>
                <a:ea typeface="Oswald"/>
                <a:cs typeface="Oswald"/>
                <a:sym typeface="Oswald"/>
              </a:rPr>
              <a:t>-</a:t>
            </a:r>
            <a:endParaRPr sz="2000" b="1">
              <a:solidFill>
                <a:srgbClr val="FFFFFF"/>
              </a:solidFill>
              <a:latin typeface="Oswald"/>
              <a:ea typeface="Oswald"/>
              <a:cs typeface="Oswald"/>
              <a:sym typeface="Oswald"/>
            </a:endParaRPr>
          </a:p>
        </p:txBody>
      </p:sp>
      <p:sp>
        <p:nvSpPr>
          <p:cNvPr id="295" name="Google Shape;295;p53"/>
          <p:cNvSpPr txBox="1"/>
          <p:nvPr/>
        </p:nvSpPr>
        <p:spPr>
          <a:xfrm>
            <a:off x="278700" y="1482000"/>
            <a:ext cx="8739000" cy="3292500"/>
          </a:xfrm>
          <a:prstGeom prst="rect">
            <a:avLst/>
          </a:prstGeom>
          <a:noFill/>
          <a:ln>
            <a:noFill/>
          </a:ln>
        </p:spPr>
        <p:txBody>
          <a:bodyPr spcFirstLastPara="1" wrap="square" lIns="91425" tIns="91425" rIns="91425" bIns="91425" anchor="ctr" anchorCtr="0">
            <a:noAutofit/>
          </a:bodyPr>
          <a:lstStyle/>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deploy source code and does not build your application - CI/CD Does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application-level services, such as middleware (e.g., message buses), data-processing frameworks (for example, Spark), databases (e.g., mysql), caches, nor cluster storage systems (e.g., Ceph) as built-in services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dictate logging, monitoring, or alerting solutions (at least not as good as Prometheus for monitoring and ECK Elastic Cloud K8s)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nor mandate a configuration language/system (e.g., jsonnet). It provides a declarative API that may be targeted by arbitrary forms of declarative specifications.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nor adopt any comprehensive machine configuration, maintenance, management, or self-healing systems.</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179"/>
          <p:cNvSpPr txBox="1"/>
          <p:nvPr/>
        </p:nvSpPr>
        <p:spPr>
          <a:xfrm>
            <a:off x="1921350" y="2233350"/>
            <a:ext cx="53013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LAB01: DEPLOYING NEW APPLICATION -</a:t>
            </a:r>
            <a:endParaRPr sz="1500" b="1">
              <a:solidFill>
                <a:schemeClr val="dk1"/>
              </a:solidFill>
              <a:latin typeface="Oswald"/>
              <a:ea typeface="Oswald"/>
              <a:cs typeface="Oswald"/>
              <a:sym typeface="Oswald"/>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180"/>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 </a:t>
            </a:r>
            <a:endParaRPr sz="1400">
              <a:latin typeface="Ubuntu Light"/>
              <a:ea typeface="Ubuntu Light"/>
              <a:cs typeface="Ubuntu Light"/>
              <a:sym typeface="Ubuntu Light"/>
            </a:endParaRPr>
          </a:p>
        </p:txBody>
      </p:sp>
      <p:pic>
        <p:nvPicPr>
          <p:cNvPr id="1528" name="Google Shape;1528;p18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29" name="Google Shape;1529;p180"/>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0"/>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SCALE NUMBER OF PODS</a:t>
            </a:r>
            <a:endParaRPr>
              <a:solidFill>
                <a:srgbClr val="434343"/>
              </a:solidFill>
              <a:latin typeface="Oswald"/>
              <a:ea typeface="Oswald"/>
              <a:cs typeface="Oswald"/>
              <a:sym typeface="Oswald"/>
            </a:endParaRPr>
          </a:p>
        </p:txBody>
      </p:sp>
      <p:sp>
        <p:nvSpPr>
          <p:cNvPr id="1531" name="Google Shape;1531;p180"/>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0"/>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DEBUG OUR DEPLOYMENT</a:t>
            </a:r>
            <a:endParaRPr>
              <a:solidFill>
                <a:srgbClr val="434343"/>
              </a:solidFill>
              <a:latin typeface="Oswald"/>
              <a:ea typeface="Oswald"/>
              <a:cs typeface="Oswald"/>
              <a:sym typeface="Oswald"/>
            </a:endParaRPr>
          </a:p>
        </p:txBody>
      </p:sp>
      <p:sp>
        <p:nvSpPr>
          <p:cNvPr id="1533" name="Google Shape;1533;p180"/>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0"/>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EXPLORE KUBECTL</a:t>
            </a:r>
            <a:endParaRPr>
              <a:solidFill>
                <a:srgbClr val="434343"/>
              </a:solidFill>
              <a:latin typeface="Oswald"/>
              <a:ea typeface="Oswald"/>
              <a:cs typeface="Oswald"/>
              <a:sym typeface="Oswald"/>
            </a:endParaRPr>
          </a:p>
        </p:txBody>
      </p:sp>
      <p:sp>
        <p:nvSpPr>
          <p:cNvPr id="1535" name="Google Shape;1535;p180"/>
          <p:cNvSpPr/>
          <p:nvPr/>
        </p:nvSpPr>
        <p:spPr>
          <a:xfrm>
            <a:off x="4621750" y="3020425"/>
            <a:ext cx="3332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0"/>
          <p:cNvSpPr txBox="1"/>
          <p:nvPr/>
        </p:nvSpPr>
        <p:spPr>
          <a:xfrm>
            <a:off x="4746650" y="3116450"/>
            <a:ext cx="2994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ROLLING UPDATE (DEPLOY NEW VERSION)</a:t>
            </a:r>
            <a:endParaRPr>
              <a:solidFill>
                <a:srgbClr val="434343"/>
              </a:solidFill>
              <a:latin typeface="Oswald"/>
              <a:ea typeface="Oswald"/>
              <a:cs typeface="Oswald"/>
              <a:sym typeface="Oswald"/>
            </a:endParaRPr>
          </a:p>
        </p:txBody>
      </p:sp>
      <p:sp>
        <p:nvSpPr>
          <p:cNvPr id="1537" name="Google Shape;1537;p180"/>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0"/>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DEPLOY APPLICATION</a:t>
            </a:r>
            <a:endParaRPr>
              <a:solidFill>
                <a:srgbClr val="434343"/>
              </a:solidFill>
              <a:latin typeface="Oswald"/>
              <a:ea typeface="Oswald"/>
              <a:cs typeface="Oswald"/>
              <a:sym typeface="Oswald"/>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8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544" name="Google Shape;1544;p18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45" name="Google Shape;1545;p181"/>
          <p:cNvSpPr/>
          <p:nvPr/>
        </p:nvSpPr>
        <p:spPr>
          <a:xfrm>
            <a:off x="5208025" y="1248075"/>
            <a:ext cx="3853200" cy="29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6" name="Google Shape;1546;p181"/>
          <p:cNvPicPr preferRelativeResize="0"/>
          <p:nvPr/>
        </p:nvPicPr>
        <p:blipFill>
          <a:blip r:embed="rId4">
            <a:alphaModFix/>
          </a:blip>
          <a:stretch>
            <a:fillRect/>
          </a:stretch>
        </p:blipFill>
        <p:spPr>
          <a:xfrm>
            <a:off x="5305927" y="1076500"/>
            <a:ext cx="3797000" cy="3071100"/>
          </a:xfrm>
          <a:prstGeom prst="rect">
            <a:avLst/>
          </a:prstGeom>
          <a:noFill/>
          <a:ln>
            <a:noFill/>
          </a:ln>
        </p:spPr>
      </p:pic>
      <p:sp>
        <p:nvSpPr>
          <p:cNvPr id="1547" name="Google Shape;1547;p181"/>
          <p:cNvSpPr txBox="1"/>
          <p:nvPr/>
        </p:nvSpPr>
        <p:spPr>
          <a:xfrm>
            <a:off x="173250" y="1028500"/>
            <a:ext cx="4635000" cy="3870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Remember? </a:t>
            </a:r>
            <a:br>
              <a:rPr lang="en-GB" sz="1800" b="1">
                <a:solidFill>
                  <a:schemeClr val="dk1"/>
                </a:solidFill>
                <a:latin typeface="Oswald"/>
                <a:ea typeface="Oswald"/>
                <a:cs typeface="Oswald"/>
                <a:sym typeface="Oswald"/>
              </a:rPr>
            </a:br>
            <a:endParaRPr sz="1800" b="1">
              <a:solidFill>
                <a:schemeClr val="dk1"/>
              </a:solidFill>
              <a:latin typeface="Oswald"/>
              <a:ea typeface="Oswald"/>
              <a:cs typeface="Oswald"/>
              <a:sym typeface="Oswald"/>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a:t>
            </a: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is responsible for managing &amp; coordinates all the cluster activities such as desire state, scaling, rolling new updates. </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A </a:t>
            </a:r>
            <a:r>
              <a:rPr lang="en-GB" sz="1800" b="1">
                <a:solidFill>
                  <a:schemeClr val="dk1"/>
                </a:solidFill>
                <a:latin typeface="Oswald"/>
                <a:ea typeface="Oswald"/>
                <a:cs typeface="Oswald"/>
                <a:sym typeface="Oswald"/>
              </a:rPr>
              <a:t>Node</a:t>
            </a:r>
            <a:r>
              <a:rPr lang="en-GB" sz="1800">
                <a:solidFill>
                  <a:schemeClr val="dk1"/>
                </a:solidFill>
                <a:latin typeface="Oswald Light"/>
                <a:ea typeface="Oswald Light"/>
                <a:cs typeface="Oswald Light"/>
                <a:sym typeface="Oswald Light"/>
              </a:rPr>
              <a:t> is a VM or a physical computer that serves as a worker machine in a Kubernetes cluster</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nodes communicate with the master through the Kubernetes API (using Kubelet agent for communication and management of the node)</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182"/>
          <p:cNvSpPr txBox="1"/>
          <p:nvPr/>
        </p:nvSpPr>
        <p:spPr>
          <a:xfrm>
            <a:off x="322875" y="1985000"/>
            <a:ext cx="5137200" cy="1286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Deployment - A controller that provides declarative updates for Pods and ReplicaSets. We describe a desired state in a Deployment object, and then Deployment controller changes the actual state to the desired state at a controlled rate </a:t>
            </a:r>
            <a:r>
              <a:rPr lang="en-GB" sz="1200">
                <a:solidFill>
                  <a:srgbClr val="FFFFFF"/>
                </a:solidFill>
                <a:highlight>
                  <a:srgbClr val="FF9900"/>
                </a:highlight>
                <a:latin typeface="Oswald Light"/>
                <a:ea typeface="Oswald Light"/>
                <a:cs typeface="Oswald Light"/>
                <a:sym typeface="Oswald Light"/>
              </a:rPr>
              <a:t>[TBD: Rolling updates]</a:t>
            </a:r>
            <a:endParaRPr sz="1200">
              <a:solidFill>
                <a:srgbClr val="FFFFFF"/>
              </a:solidFill>
              <a:highlight>
                <a:srgbClr val="FF9900"/>
              </a:highlight>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500">
              <a:solidFill>
                <a:schemeClr val="dk1"/>
              </a:solidFill>
              <a:latin typeface="Oswald Light"/>
              <a:ea typeface="Oswald Light"/>
              <a:cs typeface="Oswald Light"/>
              <a:sym typeface="Oswald Light"/>
            </a:endParaRPr>
          </a:p>
        </p:txBody>
      </p:sp>
      <p:sp>
        <p:nvSpPr>
          <p:cNvPr id="1553" name="Google Shape;1553;p182"/>
          <p:cNvSpPr txBox="1"/>
          <p:nvPr/>
        </p:nvSpPr>
        <p:spPr>
          <a:xfrm>
            <a:off x="173250" y="14095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DEPLOYMENTS AND PODS</a:t>
            </a:r>
            <a:endParaRPr sz="1800">
              <a:solidFill>
                <a:schemeClr val="dk1"/>
              </a:solidFill>
              <a:latin typeface="Oswald Light"/>
              <a:ea typeface="Oswald Light"/>
              <a:cs typeface="Oswald Light"/>
              <a:sym typeface="Oswald Light"/>
            </a:endParaRPr>
          </a:p>
        </p:txBody>
      </p:sp>
      <p:sp>
        <p:nvSpPr>
          <p:cNvPr id="1554" name="Google Shape;1554;p18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555" name="Google Shape;1555;p18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56" name="Google Shape;1556;p182"/>
          <p:cNvSpPr/>
          <p:nvPr/>
        </p:nvSpPr>
        <p:spPr>
          <a:xfrm>
            <a:off x="5629050" y="1451600"/>
            <a:ext cx="3463200" cy="27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7" name="Google Shape;1557;p182"/>
          <p:cNvPicPr preferRelativeResize="0"/>
          <p:nvPr/>
        </p:nvPicPr>
        <p:blipFill rotWithShape="1">
          <a:blip r:embed="rId4">
            <a:alphaModFix/>
          </a:blip>
          <a:srcRect l="5186" t="8290"/>
          <a:stretch/>
        </p:blipFill>
        <p:spPr>
          <a:xfrm>
            <a:off x="5691325" y="1451600"/>
            <a:ext cx="3400900" cy="2660525"/>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183"/>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commands</a:t>
            </a:r>
            <a:endParaRPr sz="1800">
              <a:solidFill>
                <a:schemeClr val="dk1"/>
              </a:solidFill>
              <a:latin typeface="Oswald Light"/>
              <a:ea typeface="Oswald Light"/>
              <a:cs typeface="Oswald Light"/>
              <a:sym typeface="Oswald Light"/>
            </a:endParaRPr>
          </a:p>
        </p:txBody>
      </p:sp>
      <p:sp>
        <p:nvSpPr>
          <p:cNvPr id="1563" name="Google Shape;1563;p18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564" name="Google Shape;1564;p18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65" name="Google Shape;1565;p183"/>
          <p:cNvSpPr txBox="1"/>
          <p:nvPr/>
        </p:nvSpPr>
        <p:spPr>
          <a:xfrm>
            <a:off x="5542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Almost Every command in kubectl is built in the following way: KUBECTL COMMAND OBJECT/NAME ACTION</a:t>
            </a:r>
            <a:endParaRPr sz="1300">
              <a:solidFill>
                <a:schemeClr val="dk1"/>
              </a:solidFill>
              <a:latin typeface="Oswald Light"/>
              <a:ea typeface="Oswald Light"/>
              <a:cs typeface="Oswald Light"/>
              <a:sym typeface="Oswald Light"/>
            </a:endParaRPr>
          </a:p>
        </p:txBody>
      </p:sp>
      <p:sp>
        <p:nvSpPr>
          <p:cNvPr id="1566" name="Google Shape;1566;p183"/>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nodes - Get a list of nodes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pods - Get a list of pods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 Get a list of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describe [CONTROLER] [NAME OF OBJECT] - Show details of a specific resource or group of resources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(run static pod)  / (create)- Create a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logs -f [POD_NAME] - show the stdout output of the pod you select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exec -ti [POD_NAME] [command to run inside the container] - exec a command inside a running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delete [pods/name] OR [deployments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Additional commands will be learned in the next slides</a:t>
            </a:r>
            <a:endParaRPr>
              <a:solidFill>
                <a:srgbClr val="FFFFFF"/>
              </a:solidFill>
              <a:latin typeface="Oswald"/>
              <a:ea typeface="Oswald"/>
              <a:cs typeface="Oswald"/>
              <a:sym typeface="Oswald"/>
            </a:endParaRPr>
          </a:p>
        </p:txBody>
      </p:sp>
      <p:sp>
        <p:nvSpPr>
          <p:cNvPr id="1567" name="Google Shape;1567;p183"/>
          <p:cNvSpPr txBox="1"/>
          <p:nvPr/>
        </p:nvSpPr>
        <p:spPr>
          <a:xfrm>
            <a:off x="554250" y="45305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Additional cheatsheet from k8s: </a:t>
            </a:r>
            <a:r>
              <a:rPr lang="en-GB" sz="1300" u="sng">
                <a:solidFill>
                  <a:schemeClr val="hlink"/>
                </a:solidFill>
                <a:latin typeface="Oswald Light"/>
                <a:ea typeface="Oswald Light"/>
                <a:cs typeface="Oswald Light"/>
                <a:sym typeface="Oswald Light"/>
                <a:hlinkClick r:id="rId4"/>
              </a:rPr>
              <a:t>https://kubernetes.io/docs/reference/kubectl/cheatsheet/</a:t>
            </a:r>
            <a:endParaRPr sz="13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184"/>
          <p:cNvSpPr txBox="1"/>
          <p:nvPr/>
        </p:nvSpPr>
        <p:spPr>
          <a:xfrm>
            <a:off x="173250" y="14095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CREATING A NEW DEPLOYMENT</a:t>
            </a:r>
            <a:endParaRPr sz="1800">
              <a:solidFill>
                <a:schemeClr val="dk1"/>
              </a:solidFill>
              <a:latin typeface="Oswald Light"/>
              <a:ea typeface="Oswald Light"/>
              <a:cs typeface="Oswald Light"/>
              <a:sym typeface="Oswald Light"/>
            </a:endParaRPr>
          </a:p>
        </p:txBody>
      </p:sp>
      <p:sp>
        <p:nvSpPr>
          <p:cNvPr id="1573" name="Google Shape;1573;p18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574" name="Google Shape;1574;p18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575" name="Google Shape;1575;p184"/>
          <p:cNvSpPr txBox="1"/>
          <p:nvPr/>
        </p:nvSpPr>
        <p:spPr>
          <a:xfrm>
            <a:off x="322875" y="1985000"/>
            <a:ext cx="5137200" cy="20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To deploy a new Application we will create k8s Deployment configuration. Which in turn will instruct K8S how to create and update the instances of our application.</a:t>
            </a:r>
            <a:br>
              <a:rPr lang="en-GB" sz="1500">
                <a:solidFill>
                  <a:schemeClr val="dk1"/>
                </a:solidFill>
                <a:latin typeface="Oswald Light"/>
                <a:ea typeface="Oswald Light"/>
                <a:cs typeface="Oswald Light"/>
                <a:sym typeface="Oswald Light"/>
              </a:rPr>
            </a:b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Note</a:t>
            </a:r>
            <a:r>
              <a:rPr lang="en-GB" sz="1500">
                <a:solidFill>
                  <a:schemeClr val="dk1"/>
                </a:solidFill>
                <a:latin typeface="Oswald Light"/>
                <a:ea typeface="Oswald Light"/>
                <a:cs typeface="Oswald Light"/>
                <a:sym typeface="Oswald Light"/>
              </a:rPr>
              <a:t> that once a new application instances are created, </a:t>
            </a: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K8S deployment-controller will continuously monitor those instances and if one will fail - it will be replaced by the deployment-controller.</a:t>
            </a:r>
            <a:endParaRPr sz="1500">
              <a:solidFill>
                <a:schemeClr val="dk1"/>
              </a:solidFill>
              <a:latin typeface="Oswald Light"/>
              <a:ea typeface="Oswald Light"/>
              <a:cs typeface="Oswald Light"/>
              <a:sym typeface="Oswald Light"/>
            </a:endParaRPr>
          </a:p>
        </p:txBody>
      </p:sp>
      <p:sp>
        <p:nvSpPr>
          <p:cNvPr id="1576" name="Google Shape;1576;p184"/>
          <p:cNvSpPr/>
          <p:nvPr/>
        </p:nvSpPr>
        <p:spPr>
          <a:xfrm>
            <a:off x="5629050" y="1451600"/>
            <a:ext cx="3463200" cy="27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7" name="Google Shape;1577;p184"/>
          <p:cNvPicPr preferRelativeResize="0"/>
          <p:nvPr/>
        </p:nvPicPr>
        <p:blipFill rotWithShape="1">
          <a:blip r:embed="rId4">
            <a:alphaModFix/>
          </a:blip>
          <a:srcRect l="5186" t="8290"/>
          <a:stretch/>
        </p:blipFill>
        <p:spPr>
          <a:xfrm>
            <a:off x="5691325" y="1451600"/>
            <a:ext cx="3400900" cy="2660525"/>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185"/>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Command explained: </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$&gt; kubectl run [YOURNAME-deploymentname] --image [repo/image:ver] --port=[app listen port inside the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sz="1000">
                <a:solidFill>
                  <a:srgbClr val="FFFFFF"/>
                </a:solidFill>
                <a:latin typeface="Oswald"/>
                <a:ea typeface="Oswald"/>
                <a:cs typeface="Oswald"/>
                <a:sym typeface="Oswald"/>
              </a:rPr>
              <a:t>** we need to use the --port argument for exposing the application inside the container to be used by a SERVICE</a:t>
            </a:r>
            <a:br>
              <a:rPr lang="en-GB" sz="1000">
                <a:solidFill>
                  <a:srgbClr val="FFFFFF"/>
                </a:solidFill>
                <a:latin typeface="Oswald"/>
                <a:ea typeface="Oswald"/>
                <a:cs typeface="Oswald"/>
                <a:sym typeface="Oswald"/>
              </a:rPr>
            </a:br>
            <a:r>
              <a:rPr lang="en-GB" sz="1000">
                <a:solidFill>
                  <a:srgbClr val="FFFFFF"/>
                </a:solidFill>
                <a:highlight>
                  <a:srgbClr val="FF9900"/>
                </a:highlight>
                <a:latin typeface="Oswald"/>
                <a:ea typeface="Oswald"/>
                <a:cs typeface="Oswald"/>
                <a:sym typeface="Oswald"/>
              </a:rPr>
              <a:t>[TBD: Service is the network abstraction layer of k8s and the way to expose an application to the world / cluster]</a:t>
            </a:r>
            <a:endParaRPr sz="1000">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rgbClr val="FFFFFF"/>
                </a:solidFill>
                <a:latin typeface="Oswald"/>
                <a:ea typeface="Oswald"/>
                <a:cs typeface="Oswald"/>
                <a:sym typeface="Oswald"/>
              </a:rPr>
              <a:t>Instruction for our lab:</a:t>
            </a:r>
            <a:endParaRPr u="sng">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Image to deploy:  yanivomc/spring-music:latest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Deployment name: yourname-spring-music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8080 [This is the port that our spring application listen for requests]</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Using the “kubectl run” command above deploy our newly application (my repo: </a:t>
            </a:r>
            <a:r>
              <a:rPr lang="en-GB" u="sng">
                <a:solidFill>
                  <a:schemeClr val="hlink"/>
                </a:solidFill>
                <a:latin typeface="Oswald"/>
                <a:ea typeface="Oswald"/>
                <a:cs typeface="Oswald"/>
                <a:sym typeface="Oswald"/>
                <a:hlinkClick r:id="rId3"/>
              </a:rPr>
              <a:t>https://hub.docker.com/u/yanivomc</a:t>
            </a:r>
            <a:r>
              <a:rPr lang="en-GB">
                <a:solidFill>
                  <a:srgbClr val="FF9900"/>
                </a:solidFill>
                <a:latin typeface="Oswald"/>
                <a:ea typeface="Oswald"/>
                <a:cs typeface="Oswald"/>
                <a:sym typeface="Oswald"/>
              </a:rPr>
              <a:t>)</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1583" name="Google Shape;1583;p185"/>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errors and debug - </a:t>
            </a:r>
            <a:endParaRPr sz="1800">
              <a:solidFill>
                <a:schemeClr val="dk1"/>
              </a:solidFill>
              <a:latin typeface="Oswald Light"/>
              <a:ea typeface="Oswald Light"/>
              <a:cs typeface="Oswald Light"/>
              <a:sym typeface="Oswald Light"/>
            </a:endParaRPr>
          </a:p>
        </p:txBody>
      </p:sp>
      <p:sp>
        <p:nvSpPr>
          <p:cNvPr id="1584" name="Google Shape;1584;p18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a:t>
            </a:r>
            <a:r>
              <a:rPr lang="en-GB" b="1" u="sng"/>
              <a:t>DEPLOYMENT</a:t>
            </a:r>
            <a:endParaRPr sz="1400" b="1" u="sng">
              <a:latin typeface="Ubuntu"/>
              <a:ea typeface="Ubuntu"/>
              <a:cs typeface="Ubuntu"/>
              <a:sym typeface="Ubuntu"/>
            </a:endParaRPr>
          </a:p>
        </p:txBody>
      </p:sp>
      <p:sp>
        <p:nvSpPr>
          <p:cNvPr id="1585" name="Google Shape;1585;p185"/>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Deploying demo spring application using $&gt; kubectl run … ( THERE ARE BUILT IN ERRORS IN THE COMMAND FOR YOU TO DEBUG / SOLVE / CHANGE)</a:t>
            </a:r>
            <a:endParaRPr sz="1300">
              <a:solidFill>
                <a:schemeClr val="dk1"/>
              </a:solidFill>
              <a:latin typeface="Oswald Light"/>
              <a:ea typeface="Oswald Light"/>
              <a:cs typeface="Oswald Light"/>
              <a:sym typeface="Oswald Light"/>
            </a:endParaRPr>
          </a:p>
        </p:txBody>
      </p:sp>
      <p:pic>
        <p:nvPicPr>
          <p:cNvPr id="1586" name="Google Shape;1586;p185" descr="Image result for k8s logo transparent"/>
          <p:cNvPicPr preferRelativeResize="0"/>
          <p:nvPr/>
        </p:nvPicPr>
        <p:blipFill>
          <a:blip r:embed="rId4">
            <a:alphaModFix/>
          </a:blip>
          <a:stretch>
            <a:fillRect/>
          </a:stretch>
        </p:blipFill>
        <p:spPr>
          <a:xfrm>
            <a:off x="110073" y="176675"/>
            <a:ext cx="481400" cy="467600"/>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186"/>
          <p:cNvSpPr/>
          <p:nvPr/>
        </p:nvSpPr>
        <p:spPr>
          <a:xfrm>
            <a:off x="554250" y="1871950"/>
            <a:ext cx="8122200" cy="2666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your deployment and see that you have “spring-music” deployment</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deployments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Replica Sets </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replicasets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your deployments PODS and see that you have 1 pod available</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pods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Check the logs of your running Pods </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logs -f [PODNAME]</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9900"/>
              </a:buClr>
              <a:buSzPts val="1200"/>
              <a:buFont typeface="Oswald"/>
              <a:buAutoNum type="arabicPeriod"/>
            </a:pPr>
            <a:r>
              <a:rPr lang="en-GB" sz="1200">
                <a:solidFill>
                  <a:srgbClr val="FF9900"/>
                </a:solidFill>
                <a:latin typeface="Oswald"/>
                <a:ea typeface="Oswald"/>
                <a:cs typeface="Oswald"/>
                <a:sym typeface="Oswald"/>
              </a:rPr>
              <a:t>TIP: DEBUG IF FAIL…. kubectl describe…….</a:t>
            </a:r>
            <a:endParaRPr sz="1200">
              <a:solidFill>
                <a:srgbClr val="FF9900"/>
              </a:solidFill>
              <a:latin typeface="Oswald"/>
              <a:ea typeface="Oswald"/>
              <a:cs typeface="Oswald"/>
              <a:sym typeface="Oswald"/>
            </a:endParaRPr>
          </a:p>
          <a:p>
            <a:pPr marL="0" lvl="0" indent="0" algn="l" rtl="0">
              <a:spcBef>
                <a:spcPts val="0"/>
              </a:spcBef>
              <a:spcAft>
                <a:spcPts val="0"/>
              </a:spcAft>
              <a:buNone/>
            </a:pP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kubectl delete deployments [DEPLOYMENT NAME]</a:t>
            </a:r>
            <a:endParaRPr sz="1200">
              <a:solidFill>
                <a:srgbClr val="FFFFFF"/>
              </a:solidFill>
              <a:latin typeface="Oswald"/>
              <a:ea typeface="Oswald"/>
              <a:cs typeface="Oswald"/>
              <a:sym typeface="Oswald"/>
            </a:endParaRPr>
          </a:p>
        </p:txBody>
      </p:sp>
      <p:sp>
        <p:nvSpPr>
          <p:cNvPr id="1592" name="Google Shape;1592;p186"/>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1593" name="Google Shape;1593;p18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1594" name="Google Shape;1594;p186"/>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Exploring our deployed application</a:t>
            </a:r>
            <a:endParaRPr sz="1300">
              <a:solidFill>
                <a:schemeClr val="dk1"/>
              </a:solidFill>
              <a:latin typeface="Oswald Light"/>
              <a:ea typeface="Oswald Light"/>
              <a:cs typeface="Oswald Light"/>
              <a:sym typeface="Oswald Light"/>
            </a:endParaRPr>
          </a:p>
        </p:txBody>
      </p:sp>
      <p:pic>
        <p:nvPicPr>
          <p:cNvPr id="1595" name="Google Shape;1595;p18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187"/>
          <p:cNvSpPr/>
          <p:nvPr/>
        </p:nvSpPr>
        <p:spPr>
          <a:xfrm>
            <a:off x="554250" y="1871950"/>
            <a:ext cx="8122200" cy="651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SOLUTION:</a:t>
            </a: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GB" b="1">
                <a:solidFill>
                  <a:srgbClr val="FFFFFF"/>
                </a:solidFill>
                <a:latin typeface="Oswald"/>
                <a:ea typeface="Oswald"/>
                <a:cs typeface="Oswald"/>
                <a:sym typeface="Oswald"/>
              </a:rPr>
              <a:t>          kubectl create deployment spring-music --image=</a:t>
            </a:r>
            <a:r>
              <a:rPr lang="en-GB" b="1">
                <a:solidFill>
                  <a:schemeClr val="dk1"/>
                </a:solidFill>
                <a:latin typeface="Oswald"/>
                <a:ea typeface="Oswald"/>
                <a:cs typeface="Oswald"/>
                <a:sym typeface="Oswald"/>
              </a:rPr>
              <a:t>yanivomc/spring-music:latest</a:t>
            </a: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endParaRPr>
              <a:solidFill>
                <a:srgbClr val="FF9900"/>
              </a:solidFill>
              <a:latin typeface="Oswald"/>
              <a:ea typeface="Oswald"/>
              <a:cs typeface="Oswald"/>
              <a:sym typeface="Oswald"/>
            </a:endParaRPr>
          </a:p>
          <a:p>
            <a:pPr marL="0" lvl="0" indent="0" algn="l" rtl="0">
              <a:lnSpc>
                <a:spcPct val="115000"/>
              </a:lnSpc>
              <a:spcBef>
                <a:spcPts val="0"/>
              </a:spcBef>
              <a:spcAft>
                <a:spcPts val="0"/>
              </a:spcAft>
              <a:buNone/>
            </a:pPr>
            <a:endParaRPr>
              <a:solidFill>
                <a:srgbClr val="FF9900"/>
              </a:solidFill>
              <a:latin typeface="Oswald"/>
              <a:ea typeface="Oswald"/>
              <a:cs typeface="Oswald"/>
              <a:sym typeface="Oswald"/>
            </a:endParaRPr>
          </a:p>
          <a:p>
            <a:pPr marL="457200" marR="0" lvl="0" indent="0" algn="l" rtl="0">
              <a:lnSpc>
                <a:spcPct val="100000"/>
              </a:lnSpc>
              <a:spcBef>
                <a:spcPts val="0"/>
              </a:spcBef>
              <a:spcAft>
                <a:spcPts val="0"/>
              </a:spcAft>
              <a:buNone/>
            </a:pPr>
            <a:endParaRPr sz="1200">
              <a:solidFill>
                <a:srgbClr val="FF9900"/>
              </a:solidFill>
              <a:latin typeface="Oswald"/>
              <a:ea typeface="Oswald"/>
              <a:cs typeface="Oswald"/>
              <a:sym typeface="Oswald"/>
            </a:endParaRPr>
          </a:p>
        </p:txBody>
      </p:sp>
      <p:sp>
        <p:nvSpPr>
          <p:cNvPr id="1601" name="Google Shape;1601;p187"/>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1602" name="Google Shape;1602;p18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1603" name="Google Shape;1603;p187"/>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b="1">
                <a:solidFill>
                  <a:schemeClr val="dk1"/>
                </a:solidFill>
                <a:latin typeface="Oswald"/>
                <a:ea typeface="Oswald"/>
                <a:cs typeface="Oswald"/>
                <a:sym typeface="Oswald"/>
              </a:rPr>
              <a:t>Solution</a:t>
            </a:r>
            <a:r>
              <a:rPr lang="en-GB" sz="1300">
                <a:solidFill>
                  <a:schemeClr val="dk1"/>
                </a:solidFill>
                <a:latin typeface="Oswald Light"/>
                <a:ea typeface="Oswald Light"/>
                <a:cs typeface="Oswald Light"/>
                <a:sym typeface="Oswald Light"/>
              </a:rPr>
              <a:t> for the deploying command</a:t>
            </a:r>
            <a:endParaRPr sz="1300">
              <a:solidFill>
                <a:schemeClr val="dk1"/>
              </a:solidFill>
              <a:latin typeface="Oswald Light"/>
              <a:ea typeface="Oswald Light"/>
              <a:cs typeface="Oswald Light"/>
              <a:sym typeface="Oswald Light"/>
            </a:endParaRPr>
          </a:p>
        </p:txBody>
      </p:sp>
      <p:pic>
        <p:nvPicPr>
          <p:cNvPr id="1604" name="Google Shape;1604;p18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188"/>
          <p:cNvSpPr/>
          <p:nvPr/>
        </p:nvSpPr>
        <p:spPr>
          <a:xfrm>
            <a:off x="554250" y="1871950"/>
            <a:ext cx="8122200" cy="8778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SOLUTION:</a:t>
            </a:r>
            <a:br>
              <a:rPr lang="en-GB">
                <a:solidFill>
                  <a:srgbClr val="FF9900"/>
                </a:solidFill>
                <a:latin typeface="Oswald"/>
                <a:ea typeface="Oswald"/>
                <a:cs typeface="Oswald"/>
                <a:sym typeface="Oswald"/>
              </a:rPr>
            </a:br>
            <a:r>
              <a:rPr lang="en-GB" b="1">
                <a:solidFill>
                  <a:srgbClr val="FFFFFF"/>
                </a:solidFill>
                <a:latin typeface="Oswald"/>
                <a:ea typeface="Oswald"/>
                <a:cs typeface="Oswald"/>
                <a:sym typeface="Oswald"/>
              </a:rPr>
              <a:t>In the next slides we will discuss and review how K8S uses the </a:t>
            </a:r>
            <a:r>
              <a:rPr lang="en-GB" b="1" u="sng">
                <a:solidFill>
                  <a:srgbClr val="FFFFFF"/>
                </a:solidFill>
                <a:latin typeface="Oswald"/>
                <a:ea typeface="Oswald"/>
                <a:cs typeface="Oswald"/>
                <a:sym typeface="Oswald"/>
              </a:rPr>
              <a:t>SERVICES</a:t>
            </a:r>
            <a:r>
              <a:rPr lang="en-GB" b="1">
                <a:solidFill>
                  <a:srgbClr val="FFFFFF"/>
                </a:solidFill>
                <a:latin typeface="Oswald"/>
                <a:ea typeface="Oswald"/>
                <a:cs typeface="Oswald"/>
                <a:sym typeface="Oswald"/>
              </a:rPr>
              <a:t> to allow traffic to goes inside our K8S Cluster </a:t>
            </a:r>
            <a:endParaRPr>
              <a:solidFill>
                <a:srgbClr val="FF9900"/>
              </a:solidFill>
              <a:latin typeface="Oswald"/>
              <a:ea typeface="Oswald"/>
              <a:cs typeface="Oswald"/>
              <a:sym typeface="Oswald"/>
            </a:endParaRPr>
          </a:p>
          <a:p>
            <a:pPr marL="457200" marR="0" lvl="0" indent="0" algn="l" rtl="0">
              <a:lnSpc>
                <a:spcPct val="100000"/>
              </a:lnSpc>
              <a:spcBef>
                <a:spcPts val="0"/>
              </a:spcBef>
              <a:spcAft>
                <a:spcPts val="0"/>
              </a:spcAft>
              <a:buNone/>
            </a:pPr>
            <a:endParaRPr sz="1200">
              <a:solidFill>
                <a:srgbClr val="FF9900"/>
              </a:solidFill>
              <a:latin typeface="Oswald"/>
              <a:ea typeface="Oswald"/>
              <a:cs typeface="Oswald"/>
              <a:sym typeface="Oswald"/>
            </a:endParaRPr>
          </a:p>
        </p:txBody>
      </p:sp>
      <p:sp>
        <p:nvSpPr>
          <p:cNvPr id="1610" name="Google Shape;1610;p188"/>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1611" name="Google Shape;1611;p18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1612" name="Google Shape;1612;p188"/>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b="1">
                <a:solidFill>
                  <a:schemeClr val="dk1"/>
                </a:solidFill>
                <a:latin typeface="Oswald"/>
                <a:ea typeface="Oswald"/>
                <a:cs typeface="Oswald"/>
                <a:sym typeface="Oswald"/>
              </a:rPr>
              <a:t>Problem - </a:t>
            </a:r>
            <a:r>
              <a:rPr lang="en-GB" sz="1300">
                <a:solidFill>
                  <a:schemeClr val="dk1"/>
                </a:solidFill>
                <a:latin typeface="Oswald Light"/>
                <a:ea typeface="Oswald Light"/>
                <a:cs typeface="Oswald Light"/>
                <a:sym typeface="Oswald Light"/>
              </a:rPr>
              <a:t>how do we expose our application to the world so we can browse it ?</a:t>
            </a:r>
            <a:endParaRPr sz="1300">
              <a:solidFill>
                <a:schemeClr val="dk1"/>
              </a:solidFill>
              <a:latin typeface="Oswald Light"/>
              <a:ea typeface="Oswald Light"/>
              <a:cs typeface="Oswald Light"/>
              <a:sym typeface="Oswald Light"/>
            </a:endParaRPr>
          </a:p>
        </p:txBody>
      </p:sp>
      <p:pic>
        <p:nvPicPr>
          <p:cNvPr id="1613" name="Google Shape;1613;p18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301" name="Google Shape;301;p54"/>
          <p:cNvSpPr txBox="1">
            <a:spLocks noGrp="1"/>
          </p:cNvSpPr>
          <p:nvPr>
            <p:ph type="subTitle" idx="4294967295"/>
          </p:nvPr>
        </p:nvSpPr>
        <p:spPr>
          <a:xfrm>
            <a:off x="3425700" y="2781075"/>
            <a:ext cx="2292600" cy="38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solidFill>
                  <a:srgbClr val="000000"/>
                </a:solidFill>
                <a:latin typeface="Oswald"/>
                <a:ea typeface="Oswald"/>
                <a:cs typeface="Oswald"/>
                <a:sym typeface="Oswald"/>
              </a:rPr>
              <a:t>Core Concepts &amp; Components</a:t>
            </a:r>
            <a:endParaRPr sz="1500">
              <a:solidFill>
                <a:srgbClr val="000000"/>
              </a:solidFill>
              <a:latin typeface="Oswald"/>
              <a:ea typeface="Oswald"/>
              <a:cs typeface="Oswald"/>
              <a:sym typeface="Oswald"/>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189"/>
          <p:cNvSpPr txBox="1"/>
          <p:nvPr/>
        </p:nvSpPr>
        <p:spPr>
          <a:xfrm>
            <a:off x="242825" y="1510550"/>
            <a:ext cx="71877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When we need to deploy a stateful application we can use the StatefulSet</a:t>
            </a:r>
            <a:br>
              <a:rPr lang="en-GB" sz="1500">
                <a:solidFill>
                  <a:schemeClr val="dk1"/>
                </a:solidFill>
                <a:latin typeface="Oswald Light"/>
                <a:ea typeface="Oswald Light"/>
                <a:cs typeface="Oswald Light"/>
                <a:sym typeface="Oswald Light"/>
              </a:rPr>
            </a:br>
            <a:r>
              <a:rPr lang="en-GB" sz="1500">
                <a:solidFill>
                  <a:schemeClr val="dk1"/>
                </a:solidFill>
                <a:latin typeface="Oswald Light"/>
                <a:ea typeface="Oswald Light"/>
                <a:cs typeface="Oswald Light"/>
                <a:sym typeface="Oswald Light"/>
              </a:rPr>
              <a:t>workload API object that helps us manage stateful applications.</a:t>
            </a:r>
            <a:br>
              <a:rPr lang="en-GB" sz="1500">
                <a:solidFill>
                  <a:schemeClr val="dk1"/>
                </a:solidFill>
                <a:latin typeface="Oswald Light"/>
                <a:ea typeface="Oswald Light"/>
                <a:cs typeface="Oswald Light"/>
                <a:sym typeface="Oswald Light"/>
              </a:rPr>
            </a:br>
            <a:r>
              <a:rPr lang="en-GB" sz="1200">
                <a:solidFill>
                  <a:schemeClr val="dk1"/>
                </a:solidFill>
                <a:highlight>
                  <a:srgbClr val="FF9900"/>
                </a:highlight>
                <a:latin typeface="Oswald Light"/>
                <a:ea typeface="Oswald Light"/>
                <a:cs typeface="Oswald Light"/>
                <a:sym typeface="Oswald Light"/>
              </a:rPr>
              <a:t>StatefulSet [TBD: Explained thoroughly later on using Manifests]</a:t>
            </a:r>
            <a:endParaRPr sz="1200">
              <a:solidFill>
                <a:schemeClr val="dk1"/>
              </a:solidFill>
              <a:highlight>
                <a:srgbClr val="FF9900"/>
              </a:highlight>
              <a:latin typeface="Oswald Light"/>
              <a:ea typeface="Oswald Light"/>
              <a:cs typeface="Oswald Light"/>
              <a:sym typeface="Oswald Light"/>
            </a:endParaRPr>
          </a:p>
        </p:txBody>
      </p:sp>
      <p:sp>
        <p:nvSpPr>
          <p:cNvPr id="1619" name="Google Shape;1619;p189"/>
          <p:cNvSpPr txBox="1"/>
          <p:nvPr/>
        </p:nvSpPr>
        <p:spPr>
          <a:xfrm>
            <a:off x="173250" y="1104700"/>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OTHER OPTIONS TO DO A DEPLOYMENT IN K8S - StatefulSet</a:t>
            </a:r>
            <a:endParaRPr sz="1800">
              <a:solidFill>
                <a:schemeClr val="dk1"/>
              </a:solidFill>
              <a:latin typeface="Oswald Light"/>
              <a:ea typeface="Oswald Light"/>
              <a:cs typeface="Oswald Light"/>
              <a:sym typeface="Oswald Light"/>
            </a:endParaRPr>
          </a:p>
        </p:txBody>
      </p:sp>
      <p:sp>
        <p:nvSpPr>
          <p:cNvPr id="1620" name="Google Shape;1620;p18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621" name="Google Shape;1621;p18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622" name="Google Shape;1622;p189"/>
          <p:cNvSpPr txBox="1"/>
          <p:nvPr/>
        </p:nvSpPr>
        <p:spPr>
          <a:xfrm>
            <a:off x="554250" y="2693700"/>
            <a:ext cx="8022600" cy="15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StatefulSets</a:t>
            </a:r>
            <a:r>
              <a:rPr lang="en-GB" sz="1500">
                <a:solidFill>
                  <a:schemeClr val="dk1"/>
                </a:solidFill>
                <a:latin typeface="Oswald Light"/>
                <a:ea typeface="Oswald Light"/>
                <a:cs typeface="Oswald Light"/>
                <a:sym typeface="Oswald Light"/>
              </a:rPr>
              <a:t> are valuable for applications that require one or more of the following.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Stable, unique network identifiers.</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Stable, *persistent storage. Ordered, graceful deployment and scaling.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Ordered, graceful deletion and termination.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Ordered, automated rolling updates.</a:t>
            </a:r>
            <a:endParaRPr sz="1500">
              <a:solidFill>
                <a:schemeClr val="dk1"/>
              </a:solidFill>
              <a:latin typeface="Oswald Light"/>
              <a:ea typeface="Oswald Light"/>
              <a:cs typeface="Oswald Light"/>
              <a:sym typeface="Oswald Light"/>
            </a:endParaRPr>
          </a:p>
        </p:txBody>
      </p:sp>
      <p:sp>
        <p:nvSpPr>
          <p:cNvPr id="1623" name="Google Shape;1623;p189"/>
          <p:cNvSpPr txBox="1"/>
          <p:nvPr/>
        </p:nvSpPr>
        <p:spPr>
          <a:xfrm>
            <a:off x="1093950" y="4286975"/>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In details on the next part</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190"/>
          <p:cNvSpPr txBox="1"/>
          <p:nvPr/>
        </p:nvSpPr>
        <p:spPr>
          <a:xfrm>
            <a:off x="554250" y="2769900"/>
            <a:ext cx="8022600" cy="15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Some typical uses of a DaemonSet are: </a:t>
            </a:r>
            <a:endParaRPr sz="1500" b="1">
              <a:solidFill>
                <a:schemeClr val="dk1"/>
              </a:solidFill>
              <a:latin typeface="Oswald"/>
              <a:ea typeface="Oswald"/>
              <a:cs typeface="Oswald"/>
              <a:sym typeface="Oswald"/>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cluster storage daemon, such as glusterd, ceph, on each node.</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logs collection daemon on every node, such as fluentd or logstash.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node monitoring daemon on every node, such as Prometheus Node Exporter, collectd, Datadog agent, New Relic agent, or Ganglia gmond.</a:t>
            </a:r>
            <a:endParaRPr sz="1500">
              <a:solidFill>
                <a:schemeClr val="dk1"/>
              </a:solidFill>
              <a:latin typeface="Oswald Light"/>
              <a:ea typeface="Oswald Light"/>
              <a:cs typeface="Oswald Light"/>
              <a:sym typeface="Oswald Light"/>
            </a:endParaRPr>
          </a:p>
        </p:txBody>
      </p:sp>
      <p:sp>
        <p:nvSpPr>
          <p:cNvPr id="1629" name="Google Shape;1629;p190"/>
          <p:cNvSpPr txBox="1"/>
          <p:nvPr/>
        </p:nvSpPr>
        <p:spPr>
          <a:xfrm>
            <a:off x="242825" y="1510550"/>
            <a:ext cx="7187700" cy="1092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A DaemonSet ensures that all (or some) Nodes run a copy of a Pod. As nodes are added to the cluster, Pods are added to them. As nodes are removed from the cluster, those Pods are garbage collected. Deleting a DaemonSet will clean up the Pods it created</a:t>
            </a:r>
            <a:br>
              <a:rPr lang="en-GB" sz="1500">
                <a:solidFill>
                  <a:schemeClr val="dk1"/>
                </a:solidFill>
                <a:latin typeface="Oswald Light"/>
                <a:ea typeface="Oswald Light"/>
                <a:cs typeface="Oswald Light"/>
                <a:sym typeface="Oswald Light"/>
              </a:rPr>
            </a:br>
            <a:r>
              <a:rPr lang="en-GB" sz="1200">
                <a:solidFill>
                  <a:schemeClr val="dk1"/>
                </a:solidFill>
                <a:highlight>
                  <a:srgbClr val="FF9900"/>
                </a:highlight>
                <a:latin typeface="Oswald Light"/>
                <a:ea typeface="Oswald Light"/>
                <a:cs typeface="Oswald Light"/>
                <a:sym typeface="Oswald Light"/>
              </a:rPr>
              <a:t>DaemonSet  [TBD: Explained thoroughly later on using Manifests]</a:t>
            </a:r>
            <a:endParaRPr sz="1200">
              <a:solidFill>
                <a:schemeClr val="dk1"/>
              </a:solidFill>
              <a:highlight>
                <a:srgbClr val="FF9900"/>
              </a:highlight>
              <a:latin typeface="Oswald Light"/>
              <a:ea typeface="Oswald Light"/>
              <a:cs typeface="Oswald Light"/>
              <a:sym typeface="Oswald Light"/>
            </a:endParaRPr>
          </a:p>
        </p:txBody>
      </p:sp>
      <p:sp>
        <p:nvSpPr>
          <p:cNvPr id="1630" name="Google Shape;1630;p190"/>
          <p:cNvSpPr txBox="1"/>
          <p:nvPr/>
        </p:nvSpPr>
        <p:spPr>
          <a:xfrm>
            <a:off x="173250" y="1104700"/>
            <a:ext cx="6003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OTHER OPTIONS TO DO A DEPLOYMENT IN K8S - DaemonSet</a:t>
            </a:r>
            <a:endParaRPr sz="1800">
              <a:solidFill>
                <a:schemeClr val="dk1"/>
              </a:solidFill>
              <a:latin typeface="Oswald Light"/>
              <a:ea typeface="Oswald Light"/>
              <a:cs typeface="Oswald Light"/>
              <a:sym typeface="Oswald Light"/>
            </a:endParaRPr>
          </a:p>
        </p:txBody>
      </p:sp>
      <p:sp>
        <p:nvSpPr>
          <p:cNvPr id="1631" name="Google Shape;1631;p19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1632" name="Google Shape;1632;p19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633" name="Google Shape;1633;p190"/>
          <p:cNvSpPr txBox="1"/>
          <p:nvPr/>
        </p:nvSpPr>
        <p:spPr>
          <a:xfrm>
            <a:off x="1235450" y="4403500"/>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In details on the next part</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191"/>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SERVICES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a:solidFill>
                  <a:schemeClr val="dk1"/>
                </a:solidFill>
                <a:latin typeface="Oswald Light"/>
                <a:ea typeface="Oswald Light"/>
                <a:cs typeface="Oswald Light"/>
                <a:sym typeface="Oswald Light"/>
              </a:rPr>
              <a:t>A WINDOW TO THE WORLD</a:t>
            </a:r>
            <a:endParaRPr sz="1200">
              <a:solidFill>
                <a:schemeClr val="dk1"/>
              </a:solidFill>
              <a:latin typeface="Oswald Light"/>
              <a:ea typeface="Oswald Light"/>
              <a:cs typeface="Oswald Light"/>
              <a:sym typeface="Oswald Light"/>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sp>
        <p:nvSpPr>
          <p:cNvPr id="1643" name="Google Shape;1643;p192"/>
          <p:cNvSpPr txBox="1"/>
          <p:nvPr/>
        </p:nvSpPr>
        <p:spPr>
          <a:xfrm>
            <a:off x="401850" y="1684275"/>
            <a:ext cx="8340300" cy="1544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A Services </a:t>
            </a:r>
            <a:r>
              <a:rPr lang="en-GB" sz="1800">
                <a:solidFill>
                  <a:schemeClr val="dk1"/>
                </a:solidFill>
                <a:latin typeface="Oswald Light"/>
                <a:ea typeface="Oswald Light"/>
                <a:cs typeface="Oswald Light"/>
                <a:sym typeface="Oswald Light"/>
              </a:rPr>
              <a:t>routes traffic across a set of Pods. Services are the </a:t>
            </a:r>
            <a:r>
              <a:rPr lang="en-GB" sz="1800" b="1">
                <a:solidFill>
                  <a:schemeClr val="dk1"/>
                </a:solidFill>
                <a:latin typeface="Oswald"/>
                <a:ea typeface="Oswald"/>
                <a:cs typeface="Oswald"/>
                <a:sym typeface="Oswald"/>
              </a:rPr>
              <a:t>abstraction</a:t>
            </a:r>
            <a:r>
              <a:rPr lang="en-GB" sz="1800">
                <a:solidFill>
                  <a:schemeClr val="dk1"/>
                </a:solidFill>
                <a:latin typeface="Oswald Light"/>
                <a:ea typeface="Oswald Light"/>
                <a:cs typeface="Oswald Light"/>
                <a:sym typeface="Oswald Light"/>
              </a:rPr>
              <a:t> that allow pods to die and replicate in Kubernetes without impacting your application. Discovery and routing among dependent Pods (such as the frontend and backend components in an application) is handled by Kubernetes Services.</a:t>
            </a:r>
            <a:endParaRPr sz="1800">
              <a:solidFill>
                <a:schemeClr val="dk1"/>
              </a:solidFill>
              <a:latin typeface="Oswald Light"/>
              <a:ea typeface="Oswald Light"/>
              <a:cs typeface="Oswald Light"/>
              <a:sym typeface="Oswald Light"/>
            </a:endParaRPr>
          </a:p>
        </p:txBody>
      </p:sp>
      <p:sp>
        <p:nvSpPr>
          <p:cNvPr id="1644" name="Google Shape;1644;p19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645" name="Google Shape;1645;p19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193"/>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SERVICE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a:solidFill>
                  <a:schemeClr val="dk1"/>
                </a:solidFill>
                <a:latin typeface="Oswald Light"/>
                <a:ea typeface="Oswald Light"/>
                <a:cs typeface="Oswald Light"/>
                <a:sym typeface="Oswald Light"/>
              </a:rPr>
              <a:t>WHY DO WE NEED IT?</a:t>
            </a:r>
            <a:endParaRPr sz="1200">
              <a:solidFill>
                <a:schemeClr val="dk1"/>
              </a:solidFill>
              <a:latin typeface="Oswald Light"/>
              <a:ea typeface="Oswald Light"/>
              <a:cs typeface="Oswald Light"/>
              <a:sym typeface="Oswald Light"/>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194"/>
          <p:cNvSpPr txBox="1"/>
          <p:nvPr/>
        </p:nvSpPr>
        <p:spPr>
          <a:xfrm>
            <a:off x="401850" y="859425"/>
            <a:ext cx="8340300" cy="3817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Pods</a:t>
            </a:r>
            <a:r>
              <a:rPr lang="en-GB" sz="1800">
                <a:solidFill>
                  <a:schemeClr val="dk1"/>
                </a:solidFill>
                <a:latin typeface="Oswald Light"/>
                <a:ea typeface="Oswald Light"/>
                <a:cs typeface="Oswald Light"/>
                <a:sym typeface="Oswald Light"/>
              </a:rPr>
              <a:t> have a short lifetime,</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They are born and when they die, they are not resurrected - therefor there is no guarantee about the IP address they are / will  served on.</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ReplicationControllers</a:t>
            </a:r>
            <a:r>
              <a:rPr lang="en-GB" sz="1800">
                <a:solidFill>
                  <a:schemeClr val="dk1"/>
                </a:solidFill>
                <a:latin typeface="Oswald Light"/>
                <a:ea typeface="Oswald Light"/>
                <a:cs typeface="Oswald Light"/>
                <a:sym typeface="Oswald Light"/>
              </a:rPr>
              <a:t> in particular create and destroy Pods dynamically (e.g. when scaling out or in or when doing rolling updates). This could make the communication of microservices hard. </a:t>
            </a:r>
            <a:br>
              <a:rPr lang="en-GB" sz="1800">
                <a:solidFill>
                  <a:schemeClr val="dk1"/>
                </a:solidFill>
                <a:latin typeface="Oswald Light"/>
                <a:ea typeface="Oswald Light"/>
                <a:cs typeface="Oswald Light"/>
                <a:sym typeface="Oswald Light"/>
              </a:rPr>
            </a:br>
            <a:br>
              <a:rPr lang="en-GB" sz="1800">
                <a:solidFill>
                  <a:schemeClr val="dk1"/>
                </a:solidFill>
                <a:latin typeface="Oswald Light"/>
                <a:ea typeface="Oswald Light"/>
                <a:cs typeface="Oswald Light"/>
                <a:sym typeface="Oswald Light"/>
              </a:rPr>
            </a:br>
            <a:r>
              <a:rPr lang="en-GB" sz="1800" b="1">
                <a:solidFill>
                  <a:schemeClr val="dk1"/>
                </a:solidFill>
                <a:latin typeface="Oswald"/>
                <a:ea typeface="Oswald"/>
                <a:cs typeface="Oswald"/>
                <a:sym typeface="Oswald"/>
              </a:rPr>
              <a:t>Imagine</a:t>
            </a:r>
            <a:r>
              <a:rPr lang="en-GB" sz="1800">
                <a:solidFill>
                  <a:schemeClr val="dk1"/>
                </a:solidFill>
                <a:latin typeface="Oswald Light"/>
                <a:ea typeface="Oswald Light"/>
                <a:cs typeface="Oswald Light"/>
                <a:sym typeface="Oswald Light"/>
              </a:rPr>
              <a:t> a typical Front End communication with Backend services - how do those frontends find out and keep track of which backends are in that set?</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
        <p:nvSpPr>
          <p:cNvPr id="1656" name="Google Shape;1656;p19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657" name="Google Shape;1657;p19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195"/>
          <p:cNvSpPr txBox="1">
            <a:spLocks noGrp="1"/>
          </p:cNvSpPr>
          <p:nvPr>
            <p:ph type="body" idx="1"/>
          </p:nvPr>
        </p:nvSpPr>
        <p:spPr>
          <a:xfrm>
            <a:off x="591475" y="2561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663" name="Google Shape;1663;p19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664" name="Google Shape;1664;p195"/>
          <p:cNvSpPr/>
          <p:nvPr/>
        </p:nvSpPr>
        <p:spPr>
          <a:xfrm>
            <a:off x="62300" y="827575"/>
            <a:ext cx="5730900" cy="39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5"/>
          <p:cNvSpPr/>
          <p:nvPr/>
        </p:nvSpPr>
        <p:spPr>
          <a:xfrm>
            <a:off x="275850" y="1267975"/>
            <a:ext cx="5303700" cy="30969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5"/>
          <p:cNvSpPr/>
          <p:nvPr/>
        </p:nvSpPr>
        <p:spPr>
          <a:xfrm>
            <a:off x="498868" y="1582070"/>
            <a:ext cx="874500" cy="20913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5"/>
          <p:cNvSpPr/>
          <p:nvPr/>
        </p:nvSpPr>
        <p:spPr>
          <a:xfrm>
            <a:off x="563475" y="18978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5"/>
          <p:cNvSpPr/>
          <p:nvPr/>
        </p:nvSpPr>
        <p:spPr>
          <a:xfrm>
            <a:off x="563475" y="24770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5"/>
          <p:cNvSpPr/>
          <p:nvPr/>
        </p:nvSpPr>
        <p:spPr>
          <a:xfrm>
            <a:off x="563475" y="30679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5"/>
          <p:cNvSpPr txBox="1"/>
          <p:nvPr/>
        </p:nvSpPr>
        <p:spPr>
          <a:xfrm>
            <a:off x="587175" y="15642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1671" name="Google Shape;1671;p195"/>
          <p:cNvSpPr txBox="1"/>
          <p:nvPr/>
        </p:nvSpPr>
        <p:spPr>
          <a:xfrm>
            <a:off x="442069" y="18729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1672" name="Google Shape;1672;p195"/>
          <p:cNvSpPr txBox="1"/>
          <p:nvPr/>
        </p:nvSpPr>
        <p:spPr>
          <a:xfrm>
            <a:off x="442069" y="24704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1673" name="Google Shape;1673;p195"/>
          <p:cNvSpPr txBox="1"/>
          <p:nvPr/>
        </p:nvSpPr>
        <p:spPr>
          <a:xfrm>
            <a:off x="454269" y="30562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1674" name="Google Shape;1674;p195"/>
          <p:cNvSpPr txBox="1"/>
          <p:nvPr/>
        </p:nvSpPr>
        <p:spPr>
          <a:xfrm>
            <a:off x="370402" y="12772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1675" name="Google Shape;1675;p195"/>
          <p:cNvSpPr/>
          <p:nvPr/>
        </p:nvSpPr>
        <p:spPr>
          <a:xfrm>
            <a:off x="2554500" y="1582075"/>
            <a:ext cx="874500" cy="2689800"/>
          </a:xfrm>
          <a:prstGeom prst="rect">
            <a:avLst/>
          </a:prstGeom>
          <a:solidFill>
            <a:srgbClr val="CCCCCC"/>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5"/>
          <p:cNvSpPr/>
          <p:nvPr/>
        </p:nvSpPr>
        <p:spPr>
          <a:xfrm>
            <a:off x="2619100" y="18978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5"/>
          <p:cNvSpPr/>
          <p:nvPr/>
        </p:nvSpPr>
        <p:spPr>
          <a:xfrm>
            <a:off x="2619100" y="24770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5"/>
          <p:cNvSpPr/>
          <p:nvPr/>
        </p:nvSpPr>
        <p:spPr>
          <a:xfrm>
            <a:off x="2619100" y="30679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5"/>
          <p:cNvSpPr txBox="1"/>
          <p:nvPr/>
        </p:nvSpPr>
        <p:spPr>
          <a:xfrm>
            <a:off x="2642800" y="15642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1680" name="Google Shape;1680;p195"/>
          <p:cNvSpPr txBox="1"/>
          <p:nvPr/>
        </p:nvSpPr>
        <p:spPr>
          <a:xfrm>
            <a:off x="2497694" y="18729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1681" name="Google Shape;1681;p195"/>
          <p:cNvSpPr txBox="1"/>
          <p:nvPr/>
        </p:nvSpPr>
        <p:spPr>
          <a:xfrm>
            <a:off x="2497694" y="24704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1682" name="Google Shape;1682;p195"/>
          <p:cNvSpPr txBox="1"/>
          <p:nvPr/>
        </p:nvSpPr>
        <p:spPr>
          <a:xfrm>
            <a:off x="2509901" y="3056275"/>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1683" name="Google Shape;1683;p195"/>
          <p:cNvSpPr txBox="1"/>
          <p:nvPr/>
        </p:nvSpPr>
        <p:spPr>
          <a:xfrm>
            <a:off x="2426027" y="12772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1684" name="Google Shape;1684;p195"/>
          <p:cNvSpPr/>
          <p:nvPr/>
        </p:nvSpPr>
        <p:spPr>
          <a:xfrm>
            <a:off x="4433250" y="2039272"/>
            <a:ext cx="874500" cy="920700"/>
          </a:xfrm>
          <a:prstGeom prst="rect">
            <a:avLst/>
          </a:prstGeom>
          <a:solidFill>
            <a:srgbClr val="CCCCCC"/>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5"/>
          <p:cNvSpPr/>
          <p:nvPr/>
        </p:nvSpPr>
        <p:spPr>
          <a:xfrm>
            <a:off x="4497850" y="23550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5"/>
          <p:cNvSpPr txBox="1"/>
          <p:nvPr/>
        </p:nvSpPr>
        <p:spPr>
          <a:xfrm>
            <a:off x="4521550" y="20214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1687" name="Google Shape;1687;p195"/>
          <p:cNvSpPr txBox="1"/>
          <p:nvPr/>
        </p:nvSpPr>
        <p:spPr>
          <a:xfrm>
            <a:off x="4376444" y="23301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MYSQL-DB</a:t>
            </a:r>
            <a:endParaRPr sz="1200">
              <a:latin typeface="Oswald"/>
              <a:ea typeface="Oswald"/>
              <a:cs typeface="Oswald"/>
              <a:sym typeface="Oswald"/>
            </a:endParaRPr>
          </a:p>
        </p:txBody>
      </p:sp>
      <p:sp>
        <p:nvSpPr>
          <p:cNvPr id="1688" name="Google Shape;1688;p195"/>
          <p:cNvSpPr txBox="1"/>
          <p:nvPr/>
        </p:nvSpPr>
        <p:spPr>
          <a:xfrm>
            <a:off x="4304777" y="17344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1689" name="Google Shape;1689;p195"/>
          <p:cNvSpPr/>
          <p:nvPr/>
        </p:nvSpPr>
        <p:spPr>
          <a:xfrm>
            <a:off x="1508338" y="2477075"/>
            <a:ext cx="854400" cy="42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services</a:t>
            </a:r>
            <a:endParaRPr sz="1100"/>
          </a:p>
        </p:txBody>
      </p:sp>
      <p:sp>
        <p:nvSpPr>
          <p:cNvPr id="1690" name="Google Shape;1690;p195"/>
          <p:cNvSpPr txBox="1"/>
          <p:nvPr/>
        </p:nvSpPr>
        <p:spPr>
          <a:xfrm>
            <a:off x="1619570" y="21734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1</a:t>
            </a:r>
            <a:endParaRPr>
              <a:solidFill>
                <a:srgbClr val="FFFFFF"/>
              </a:solidFill>
              <a:latin typeface="Oswald"/>
              <a:ea typeface="Oswald"/>
              <a:cs typeface="Oswald"/>
              <a:sym typeface="Oswald"/>
            </a:endParaRPr>
          </a:p>
        </p:txBody>
      </p:sp>
      <p:sp>
        <p:nvSpPr>
          <p:cNvPr id="1691" name="Google Shape;1691;p195"/>
          <p:cNvSpPr/>
          <p:nvPr/>
        </p:nvSpPr>
        <p:spPr>
          <a:xfrm>
            <a:off x="3512808" y="2325075"/>
            <a:ext cx="854400" cy="42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services</a:t>
            </a:r>
            <a:endParaRPr sz="1000"/>
          </a:p>
        </p:txBody>
      </p:sp>
      <p:sp>
        <p:nvSpPr>
          <p:cNvPr id="1692" name="Google Shape;1692;p195"/>
          <p:cNvSpPr txBox="1"/>
          <p:nvPr/>
        </p:nvSpPr>
        <p:spPr>
          <a:xfrm>
            <a:off x="3656620" y="20392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3</a:t>
            </a:r>
            <a:endParaRPr>
              <a:solidFill>
                <a:srgbClr val="FFFFFF"/>
              </a:solidFill>
              <a:latin typeface="Oswald"/>
              <a:ea typeface="Oswald"/>
              <a:cs typeface="Oswald"/>
              <a:sym typeface="Oswald"/>
            </a:endParaRPr>
          </a:p>
        </p:txBody>
      </p:sp>
      <p:sp>
        <p:nvSpPr>
          <p:cNvPr id="1693" name="Google Shape;1693;p195"/>
          <p:cNvSpPr/>
          <p:nvPr/>
        </p:nvSpPr>
        <p:spPr>
          <a:xfrm>
            <a:off x="2629950" y="3641075"/>
            <a:ext cx="723600" cy="5208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5"/>
          <p:cNvSpPr txBox="1"/>
          <p:nvPr/>
        </p:nvSpPr>
        <p:spPr>
          <a:xfrm>
            <a:off x="2613043" y="3641077"/>
            <a:ext cx="6762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1695" name="Google Shape;1695;p195"/>
          <p:cNvSpPr txBox="1"/>
          <p:nvPr/>
        </p:nvSpPr>
        <p:spPr>
          <a:xfrm>
            <a:off x="2091795" y="37496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2</a:t>
            </a:r>
            <a:endParaRPr>
              <a:solidFill>
                <a:srgbClr val="FFFFFF"/>
              </a:solidFill>
              <a:latin typeface="Oswald"/>
              <a:ea typeface="Oswald"/>
              <a:cs typeface="Oswald"/>
              <a:sym typeface="Oswald"/>
            </a:endParaRPr>
          </a:p>
        </p:txBody>
      </p:sp>
      <p:sp>
        <p:nvSpPr>
          <p:cNvPr id="1696" name="Google Shape;1696;p195"/>
          <p:cNvSpPr txBox="1"/>
          <p:nvPr/>
        </p:nvSpPr>
        <p:spPr>
          <a:xfrm>
            <a:off x="5926600" y="630825"/>
            <a:ext cx="3141300" cy="16176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In </a:t>
            </a:r>
            <a:r>
              <a:rPr lang="en-GB" sz="1500">
                <a:solidFill>
                  <a:schemeClr val="dk1"/>
                </a:solidFill>
                <a:latin typeface="Oswald Light"/>
                <a:ea typeface="Oswald Light"/>
                <a:cs typeface="Oswald Light"/>
                <a:sym typeface="Oswald Light"/>
              </a:rPr>
              <a:t>the left scenario we need to build a setup in K8S where of SPRING-FE needs to Communicate with the API which in turn writes it’s transaction received from the FE to the MYSQL-DB.</a:t>
            </a:r>
            <a:endParaRPr sz="1500">
              <a:solidFill>
                <a:schemeClr val="dk1"/>
              </a:solidFill>
              <a:latin typeface="Oswald Light"/>
              <a:ea typeface="Oswald Light"/>
              <a:cs typeface="Oswald Light"/>
              <a:sym typeface="Oswald Light"/>
            </a:endParaRPr>
          </a:p>
        </p:txBody>
      </p:sp>
      <p:sp>
        <p:nvSpPr>
          <p:cNvPr id="1697" name="Google Shape;1697;p195"/>
          <p:cNvSpPr txBox="1"/>
          <p:nvPr/>
        </p:nvSpPr>
        <p:spPr>
          <a:xfrm>
            <a:off x="5935500" y="2325075"/>
            <a:ext cx="3141300" cy="2369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Problems:</a:t>
            </a:r>
            <a:endParaRPr sz="1500" b="1">
              <a:solidFill>
                <a:schemeClr val="dk1"/>
              </a:solidFill>
              <a:latin typeface="Oswald"/>
              <a:ea typeface="Oswald"/>
              <a:cs typeface="Oswald"/>
              <a:sym typeface="Oswald"/>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How to tell the FE where are his API endpoints (every POD has its own IP)</a:t>
            </a:r>
            <a:endParaRPr sz="1500">
              <a:solidFill>
                <a:schemeClr val="dk1"/>
              </a:solidFill>
              <a:latin typeface="Oswald Light"/>
              <a:ea typeface="Oswald Light"/>
              <a:cs typeface="Oswald Light"/>
              <a:sym typeface="Oswald Light"/>
            </a:endParaRPr>
          </a:p>
          <a:p>
            <a:pPr marL="914400" marR="0" lvl="1" indent="-323850" algn="just" rtl="0">
              <a:lnSpc>
                <a:spcPct val="115000"/>
              </a:lnSpc>
              <a:spcBef>
                <a:spcPts val="0"/>
              </a:spcBef>
              <a:spcAft>
                <a:spcPts val="0"/>
              </a:spcAft>
              <a:buClr>
                <a:schemeClr val="dk1"/>
              </a:buClr>
              <a:buSzPts val="1500"/>
              <a:buFont typeface="Oswald Light"/>
              <a:buAutoNum type="alphaLcPeriod"/>
            </a:pPr>
            <a:r>
              <a:rPr lang="en-GB" sz="1500">
                <a:solidFill>
                  <a:schemeClr val="dk1"/>
                </a:solidFill>
                <a:latin typeface="Oswald Light"/>
                <a:ea typeface="Oswald Light"/>
                <a:cs typeface="Oswald Light"/>
                <a:sym typeface="Oswald Light"/>
              </a:rPr>
              <a:t>We wish to use DNS names</a:t>
            </a:r>
            <a:endParaRPr sz="1500">
              <a:solidFill>
                <a:schemeClr val="dk1"/>
              </a:solidFill>
              <a:latin typeface="Oswald Light"/>
              <a:ea typeface="Oswald Light"/>
              <a:cs typeface="Oswald Light"/>
              <a:sym typeface="Oswald Light"/>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What will happen if our API PODS will scale up or down and their IP’s will change?</a:t>
            </a:r>
            <a:endParaRPr sz="1500">
              <a:solidFill>
                <a:schemeClr val="dk1"/>
              </a:solidFill>
              <a:latin typeface="Oswald Light"/>
              <a:ea typeface="Oswald Light"/>
              <a:cs typeface="Oswald Light"/>
              <a:sym typeface="Oswald Light"/>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API Needs to reach the MYSQL POD with DNS Name</a:t>
            </a:r>
            <a:endParaRPr sz="1500">
              <a:solidFill>
                <a:schemeClr val="dk1"/>
              </a:solidFill>
              <a:latin typeface="Oswald Light"/>
              <a:ea typeface="Oswald Light"/>
              <a:cs typeface="Oswald Light"/>
              <a:sym typeface="Oswald Light"/>
            </a:endParaRPr>
          </a:p>
        </p:txBody>
      </p:sp>
      <p:sp>
        <p:nvSpPr>
          <p:cNvPr id="1698" name="Google Shape;1698;p195"/>
          <p:cNvSpPr txBox="1"/>
          <p:nvPr/>
        </p:nvSpPr>
        <p:spPr>
          <a:xfrm>
            <a:off x="3409601" y="3749675"/>
            <a:ext cx="7800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SCALING</a:t>
            </a:r>
            <a:endParaRPr>
              <a:solidFill>
                <a:srgbClr val="FFFFFF"/>
              </a:solidFill>
              <a:latin typeface="Oswald"/>
              <a:ea typeface="Oswald"/>
              <a:cs typeface="Oswald"/>
              <a:sym typeface="Oswald"/>
            </a:endParaRPr>
          </a:p>
        </p:txBody>
      </p:sp>
      <p:sp>
        <p:nvSpPr>
          <p:cNvPr id="1699" name="Google Shape;1699;p195"/>
          <p:cNvSpPr txBox="1"/>
          <p:nvPr/>
        </p:nvSpPr>
        <p:spPr>
          <a:xfrm>
            <a:off x="3429000" y="2533474"/>
            <a:ext cx="8025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my-db</a:t>
            </a:r>
            <a:endParaRPr>
              <a:solidFill>
                <a:srgbClr val="FFFFFF"/>
              </a:solidFill>
              <a:latin typeface="Oswald"/>
              <a:ea typeface="Oswald"/>
              <a:cs typeface="Oswald"/>
              <a:sym typeface="Oswald"/>
            </a:endParaRPr>
          </a:p>
        </p:txBody>
      </p:sp>
      <p:sp>
        <p:nvSpPr>
          <p:cNvPr id="1700" name="Google Shape;1700;p195"/>
          <p:cNvSpPr txBox="1"/>
          <p:nvPr/>
        </p:nvSpPr>
        <p:spPr>
          <a:xfrm>
            <a:off x="1373375" y="2775174"/>
            <a:ext cx="8025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API</a:t>
            </a:r>
            <a:endParaRPr>
              <a:solidFill>
                <a:srgbClr val="FFFFFF"/>
              </a:solidFill>
              <a:latin typeface="Oswald"/>
              <a:ea typeface="Oswald"/>
              <a:cs typeface="Oswald"/>
              <a:sym typeface="Oswald"/>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196"/>
          <p:cNvSpPr txBox="1"/>
          <p:nvPr/>
        </p:nvSpPr>
        <p:spPr>
          <a:xfrm>
            <a:off x="401850" y="859425"/>
            <a:ext cx="8340300" cy="3817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To solve</a:t>
            </a:r>
            <a:r>
              <a:rPr lang="en-GB" sz="1800">
                <a:solidFill>
                  <a:schemeClr val="dk1"/>
                </a:solidFill>
                <a:latin typeface="Oswald Light"/>
                <a:ea typeface="Oswald Light"/>
                <a:cs typeface="Oswald Light"/>
                <a:sym typeface="Oswald Light"/>
              </a:rPr>
              <a:t> all of those questions and many more K8s has introduced the concept of a Services</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which is an </a:t>
            </a:r>
            <a:r>
              <a:rPr lang="en-GB" sz="1800">
                <a:solidFill>
                  <a:schemeClr val="dk1"/>
                </a:solidFill>
                <a:highlight>
                  <a:srgbClr val="FF9900"/>
                </a:highlight>
                <a:latin typeface="Oswald Light"/>
                <a:ea typeface="Oswald Light"/>
                <a:cs typeface="Oswald Light"/>
                <a:sym typeface="Oswald Light"/>
              </a:rPr>
              <a:t>abstraction on top of a number of pods</a:t>
            </a:r>
            <a:r>
              <a:rPr lang="en-GB" sz="1800">
                <a:solidFill>
                  <a:schemeClr val="dk1"/>
                </a:solidFill>
                <a:latin typeface="Oswald Light"/>
                <a:ea typeface="Oswald Light"/>
                <a:cs typeface="Oswald Light"/>
                <a:sym typeface="Oswald Light"/>
              </a:rPr>
              <a:t>, typically requiring to run a proxy on top, for other services to communicate with it via a Virtual IP address. This is where you can configure </a:t>
            </a:r>
            <a:r>
              <a:rPr lang="en-GB" sz="1800">
                <a:solidFill>
                  <a:schemeClr val="dk1"/>
                </a:solidFill>
                <a:highlight>
                  <a:srgbClr val="FF9900"/>
                </a:highlight>
                <a:latin typeface="Oswald Light"/>
                <a:ea typeface="Oswald Light"/>
                <a:cs typeface="Oswald Light"/>
                <a:sym typeface="Oswald Light"/>
              </a:rPr>
              <a:t>load balancing for your numerous pods and expose them via a service</a:t>
            </a:r>
            <a:r>
              <a:rPr lang="en-GB" sz="1800">
                <a:solidFill>
                  <a:schemeClr val="dk1"/>
                </a:solidFill>
                <a:latin typeface="Oswald Light"/>
                <a:ea typeface="Oswald Light"/>
                <a:cs typeface="Oswald Light"/>
                <a:sym typeface="Oswald Light"/>
              </a:rPr>
              <a:t>.</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
        <p:nvSpPr>
          <p:cNvPr id="1706" name="Google Shape;1706;p19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07" name="Google Shape;1707;p19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1"/>
        <p:cNvGrpSpPr/>
        <p:nvPr/>
      </p:nvGrpSpPr>
      <p:grpSpPr>
        <a:xfrm>
          <a:off x="0" y="0"/>
          <a:ext cx="0" cy="0"/>
          <a:chOff x="0" y="0"/>
          <a:chExt cx="0" cy="0"/>
        </a:xfrm>
      </p:grpSpPr>
      <p:sp>
        <p:nvSpPr>
          <p:cNvPr id="1712" name="Google Shape;1712;p197"/>
          <p:cNvSpPr txBox="1"/>
          <p:nvPr/>
        </p:nvSpPr>
        <p:spPr>
          <a:xfrm>
            <a:off x="572250" y="1052450"/>
            <a:ext cx="7999500" cy="7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000">
                <a:solidFill>
                  <a:srgbClr val="FFFFFF"/>
                </a:solidFill>
                <a:latin typeface="Oswald"/>
                <a:ea typeface="Oswald"/>
                <a:cs typeface="Oswald"/>
                <a:sym typeface="Oswald"/>
              </a:rPr>
              <a:t>- HARD CONCEPTS UP AHEAD - </a:t>
            </a:r>
            <a:endParaRPr sz="4000">
              <a:solidFill>
                <a:srgbClr val="FFFFFF"/>
              </a:solidFill>
              <a:latin typeface="Oswald"/>
              <a:ea typeface="Oswald"/>
              <a:cs typeface="Oswald"/>
              <a:sym typeface="Oswald"/>
            </a:endParaRPr>
          </a:p>
        </p:txBody>
      </p:sp>
      <p:pic>
        <p:nvPicPr>
          <p:cNvPr id="1713" name="Google Shape;1713;p197"/>
          <p:cNvPicPr preferRelativeResize="0"/>
          <p:nvPr/>
        </p:nvPicPr>
        <p:blipFill>
          <a:blip r:embed="rId3">
            <a:alphaModFix/>
          </a:blip>
          <a:stretch>
            <a:fillRect/>
          </a:stretch>
        </p:blipFill>
        <p:spPr>
          <a:xfrm>
            <a:off x="3361950" y="2000750"/>
            <a:ext cx="2420100" cy="2420100"/>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sp>
        <p:nvSpPr>
          <p:cNvPr id="1718" name="Google Shape;1718;p198"/>
          <p:cNvSpPr txBox="1"/>
          <p:nvPr/>
        </p:nvSpPr>
        <p:spPr>
          <a:xfrm>
            <a:off x="1643700" y="1564350"/>
            <a:ext cx="5856600" cy="2014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Before</a:t>
            </a:r>
            <a:r>
              <a:rPr lang="en-GB" sz="1800">
                <a:solidFill>
                  <a:schemeClr val="dk1"/>
                </a:solidFill>
                <a:latin typeface="Oswald Light"/>
                <a:ea typeface="Oswald Light"/>
                <a:cs typeface="Oswald Light"/>
                <a:sym typeface="Oswald Light"/>
              </a:rPr>
              <a:t> we continue to the next  Lab - Exposing our services</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We got a few critical concepts of the </a:t>
            </a:r>
            <a:r>
              <a:rPr lang="en-GB" sz="1800" b="1">
                <a:solidFill>
                  <a:schemeClr val="dk1"/>
                </a:solidFill>
                <a:latin typeface="Oswald"/>
                <a:ea typeface="Oswald"/>
                <a:cs typeface="Oswald"/>
                <a:sym typeface="Oswald"/>
              </a:rPr>
              <a:t>SERVICES </a:t>
            </a:r>
            <a:r>
              <a:rPr lang="en-GB" sz="1800">
                <a:solidFill>
                  <a:schemeClr val="dk1"/>
                </a:solidFill>
                <a:latin typeface="Oswald Light"/>
                <a:ea typeface="Oswald Light"/>
                <a:cs typeface="Oswald Light"/>
                <a:sym typeface="Oswald Light"/>
              </a:rPr>
              <a:t>object to understand. </a:t>
            </a:r>
            <a:endParaRPr sz="1800">
              <a:solidFill>
                <a:schemeClr val="dk1"/>
              </a:solidFill>
              <a:latin typeface="Oswald Light"/>
              <a:ea typeface="Oswald Light"/>
              <a:cs typeface="Oswald Light"/>
              <a:sym typeface="Oswald Light"/>
            </a:endParaRPr>
          </a:p>
        </p:txBody>
      </p:sp>
      <p:sp>
        <p:nvSpPr>
          <p:cNvPr id="1719" name="Google Shape;1719;p19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20" name="Google Shape;1720;p19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07" name="Google Shape;307;p5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08" name="Google Shape;308;p55"/>
          <p:cNvSpPr txBox="1"/>
          <p:nvPr/>
        </p:nvSpPr>
        <p:spPr>
          <a:xfrm>
            <a:off x="1680150" y="1871850"/>
            <a:ext cx="5783700" cy="1399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To master K8S like any other </a:t>
            </a:r>
            <a:r>
              <a:rPr lang="en-GB" sz="1800" b="1">
                <a:solidFill>
                  <a:schemeClr val="dk1"/>
                </a:solidFill>
                <a:latin typeface="Oswald"/>
                <a:ea typeface="Oswald"/>
                <a:cs typeface="Oswald"/>
                <a:sym typeface="Oswald"/>
              </a:rPr>
              <a:t>framework</a:t>
            </a:r>
            <a:r>
              <a:rPr lang="en-GB" sz="1800">
                <a:solidFill>
                  <a:schemeClr val="dk1"/>
                </a:solidFill>
                <a:latin typeface="Oswald Light"/>
                <a:ea typeface="Oswald Light"/>
                <a:cs typeface="Oswald Light"/>
                <a:sym typeface="Oswald Light"/>
              </a:rPr>
              <a:t> or system we work on,</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We are required to have a deep understanding of what makes it tick.</a:t>
            </a:r>
            <a:endParaRPr sz="180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In the next slides we will review and discuss K8S Architecture in details.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199"/>
          <p:cNvSpPr txBox="1"/>
          <p:nvPr/>
        </p:nvSpPr>
        <p:spPr>
          <a:xfrm>
            <a:off x="102000" y="852450"/>
            <a:ext cx="8940000" cy="39936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As mentioned before,</a:t>
            </a: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Pod has a unique IP address, those IPs are not exposed outside the cluster without a Service. Services allow our applications to receive traffic. Services can be exposed in different ways by specifying a </a:t>
            </a:r>
            <a:r>
              <a:rPr lang="en-GB" sz="1800" b="1">
                <a:solidFill>
                  <a:schemeClr val="dk1"/>
                </a:solidFill>
                <a:latin typeface="Oswald"/>
                <a:ea typeface="Oswald"/>
                <a:cs typeface="Oswald"/>
                <a:sym typeface="Oswald"/>
              </a:rPr>
              <a:t>type</a:t>
            </a:r>
            <a:r>
              <a:rPr lang="en-GB" sz="1800">
                <a:solidFill>
                  <a:schemeClr val="dk1"/>
                </a:solidFill>
                <a:latin typeface="Oswald Light"/>
                <a:ea typeface="Oswald Light"/>
                <a:cs typeface="Oswald Light"/>
                <a:sym typeface="Oswald Light"/>
              </a:rPr>
              <a:t> in the ServiceSpec.</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The types available for us to use are:</a:t>
            </a:r>
            <a:endParaRPr sz="1800" b="1">
              <a:solidFill>
                <a:schemeClr val="dk1"/>
              </a:solidFill>
              <a:latin typeface="Oswald"/>
              <a:ea typeface="Oswald"/>
              <a:cs typeface="Oswald"/>
              <a:sym typeface="Oswald"/>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ClusterIP</a:t>
            </a:r>
            <a:r>
              <a:rPr lang="en-GB" sz="1800">
                <a:solidFill>
                  <a:schemeClr val="dk1"/>
                </a:solidFill>
                <a:latin typeface="Oswald Light"/>
                <a:ea typeface="Oswald Light"/>
                <a:cs typeface="Oswald Light"/>
                <a:sym typeface="Oswald Light"/>
              </a:rPr>
              <a:t> (Default) - Exposes the Service </a:t>
            </a:r>
            <a:r>
              <a:rPr lang="en-GB" sz="1800" b="1">
                <a:solidFill>
                  <a:schemeClr val="dk1"/>
                </a:solidFill>
                <a:latin typeface="Oswald"/>
                <a:ea typeface="Oswald"/>
                <a:cs typeface="Oswald"/>
                <a:sym typeface="Oswald"/>
              </a:rPr>
              <a:t>on an internal IP </a:t>
            </a:r>
            <a:r>
              <a:rPr lang="en-GB" sz="1800">
                <a:solidFill>
                  <a:schemeClr val="dk1"/>
                </a:solidFill>
                <a:latin typeface="Oswald Light"/>
                <a:ea typeface="Oswald Light"/>
                <a:cs typeface="Oswald Light"/>
                <a:sym typeface="Oswald Light"/>
              </a:rPr>
              <a:t>in the cluster only</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NodePort</a:t>
            </a:r>
            <a:r>
              <a:rPr lang="en-GB" sz="1800">
                <a:solidFill>
                  <a:schemeClr val="dk1"/>
                </a:solidFill>
                <a:latin typeface="Oswald Light"/>
                <a:ea typeface="Oswald Light"/>
                <a:cs typeface="Oswald Light"/>
                <a:sym typeface="Oswald Light"/>
              </a:rPr>
              <a:t> - Exposes the Service on the same port of each selected Node in the cluster using NAT. Makes a Service accessible from outside the cluster using &lt;NodeIP&gt;:&lt;NodePort&gt;</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LoadBalancer</a:t>
            </a:r>
            <a:r>
              <a:rPr lang="en-GB" sz="1800">
                <a:solidFill>
                  <a:schemeClr val="dk1"/>
                </a:solidFill>
                <a:latin typeface="Oswald Light"/>
                <a:ea typeface="Oswald Light"/>
                <a:cs typeface="Oswald Light"/>
                <a:sym typeface="Oswald Light"/>
              </a:rPr>
              <a:t> - Creates an external load balancer in the current cloud (if supported) and assigns a fixed, external IP to the Service. Superset of NodePort</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ExternalName</a:t>
            </a:r>
            <a:r>
              <a:rPr lang="en-GB" sz="1800">
                <a:solidFill>
                  <a:schemeClr val="dk1"/>
                </a:solidFill>
                <a:latin typeface="Oswald Light"/>
                <a:ea typeface="Oswald Light"/>
                <a:cs typeface="Oswald Light"/>
                <a:sym typeface="Oswald Light"/>
              </a:rPr>
              <a:t> - Exposes the Service using an arbitrary name by returning a CNAME record with the name. </a:t>
            </a:r>
            <a:endParaRPr sz="1800">
              <a:solidFill>
                <a:schemeClr val="dk1"/>
              </a:solidFill>
              <a:latin typeface="Oswald Light"/>
              <a:ea typeface="Oswald Light"/>
              <a:cs typeface="Oswald Light"/>
              <a:sym typeface="Oswald Light"/>
            </a:endParaRPr>
          </a:p>
        </p:txBody>
      </p:sp>
      <p:sp>
        <p:nvSpPr>
          <p:cNvPr id="1726" name="Google Shape;1726;p19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27" name="Google Shape;1727;p19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200"/>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1733" name="Google Shape;1733;p20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34" name="Google Shape;1734;p20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735" name="Google Shape;1735;p200"/>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6" name="Google Shape;1736;p200"/>
          <p:cNvPicPr preferRelativeResize="0"/>
          <p:nvPr/>
        </p:nvPicPr>
        <p:blipFill>
          <a:blip r:embed="rId4">
            <a:alphaModFix/>
          </a:blip>
          <a:stretch>
            <a:fillRect/>
          </a:stretch>
        </p:blipFill>
        <p:spPr>
          <a:xfrm>
            <a:off x="4902895" y="3268017"/>
            <a:ext cx="388250" cy="388250"/>
          </a:xfrm>
          <a:prstGeom prst="rect">
            <a:avLst/>
          </a:prstGeom>
          <a:noFill/>
          <a:ln>
            <a:noFill/>
          </a:ln>
        </p:spPr>
      </p:pic>
      <p:sp>
        <p:nvSpPr>
          <p:cNvPr id="1737" name="Google Shape;1737;p200"/>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1738" name="Google Shape;1738;p200"/>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0"/>
          <p:cNvSpPr/>
          <p:nvPr/>
        </p:nvSpPr>
        <p:spPr>
          <a:xfrm>
            <a:off x="4265875" y="2948350"/>
            <a:ext cx="4289814" cy="1166994"/>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0" name="Google Shape;1740;p200"/>
          <p:cNvPicPr preferRelativeResize="0"/>
          <p:nvPr/>
        </p:nvPicPr>
        <p:blipFill>
          <a:blip r:embed="rId4">
            <a:alphaModFix/>
          </a:blip>
          <a:stretch>
            <a:fillRect/>
          </a:stretch>
        </p:blipFill>
        <p:spPr>
          <a:xfrm>
            <a:off x="7051578" y="3352465"/>
            <a:ext cx="388250" cy="388250"/>
          </a:xfrm>
          <a:prstGeom prst="rect">
            <a:avLst/>
          </a:prstGeom>
          <a:noFill/>
          <a:ln>
            <a:noFill/>
          </a:ln>
        </p:spPr>
      </p:pic>
      <p:sp>
        <p:nvSpPr>
          <p:cNvPr id="1741" name="Google Shape;1741;p200"/>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1742" name="Google Shape;1742;p200"/>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1743" name="Google Shape;1743;p200"/>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1744" name="Google Shape;1744;p200"/>
          <p:cNvSpPr txBox="1"/>
          <p:nvPr/>
        </p:nvSpPr>
        <p:spPr>
          <a:xfrm>
            <a:off x="5469595" y="2453535"/>
            <a:ext cx="20016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BESRV</a:t>
            </a:r>
            <a:r>
              <a:rPr lang="en-GB" sz="1200" b="1">
                <a:solidFill>
                  <a:srgbClr val="FFFFFF"/>
                </a:solidFill>
                <a:latin typeface="Oswald"/>
                <a:ea typeface="Oswald"/>
                <a:cs typeface="Oswald"/>
                <a:sym typeface="Oswald"/>
              </a:rPr>
              <a:t> 10.40.20.1</a:t>
            </a:r>
            <a:endParaRPr sz="1200" b="1">
              <a:solidFill>
                <a:srgbClr val="FFFFFF"/>
              </a:solidFill>
              <a:latin typeface="Oswald"/>
              <a:ea typeface="Oswald"/>
              <a:cs typeface="Oswald"/>
              <a:sym typeface="Oswald"/>
            </a:endParaRPr>
          </a:p>
        </p:txBody>
      </p:sp>
      <p:pic>
        <p:nvPicPr>
          <p:cNvPr id="1745" name="Google Shape;1745;p200"/>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1746" name="Google Shape;1746;p200"/>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00"/>
          <p:cNvSpPr txBox="1"/>
          <p:nvPr/>
        </p:nvSpPr>
        <p:spPr>
          <a:xfrm>
            <a:off x="88802" y="981052"/>
            <a:ext cx="4467300" cy="1299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ClusterIP - </a:t>
            </a:r>
            <a:r>
              <a:rPr lang="en-GB" sz="1500">
                <a:solidFill>
                  <a:schemeClr val="dk1"/>
                </a:solidFill>
                <a:latin typeface="Oswald Light"/>
                <a:ea typeface="Oswald Light"/>
                <a:cs typeface="Oswald Light"/>
                <a:sym typeface="Oswald Light"/>
              </a:rPr>
              <a:t>By creating a cluster IP we can allow a client Application to point to </a:t>
            </a:r>
            <a:r>
              <a:rPr lang="en-GB" sz="1500" b="1">
                <a:solidFill>
                  <a:schemeClr val="dk1"/>
                </a:solidFill>
                <a:latin typeface="Oswald"/>
                <a:ea typeface="Oswald"/>
                <a:cs typeface="Oswald"/>
                <a:sym typeface="Oswald"/>
              </a:rPr>
              <a:t>BESRV</a:t>
            </a:r>
            <a:r>
              <a:rPr lang="en-GB" sz="1500">
                <a:solidFill>
                  <a:schemeClr val="dk1"/>
                </a:solidFill>
                <a:latin typeface="Oswald Light"/>
                <a:ea typeface="Oswald Light"/>
                <a:cs typeface="Oswald Light"/>
                <a:sym typeface="Oswald Light"/>
              </a:rPr>
              <a:t> DNS and reach out to all 3 backend PODS under our BESRV ClusterIP Service</a:t>
            </a:r>
            <a:endParaRPr sz="1500">
              <a:solidFill>
                <a:schemeClr val="dk1"/>
              </a:solidFill>
              <a:latin typeface="Oswald Light"/>
              <a:ea typeface="Oswald Light"/>
              <a:cs typeface="Oswald Light"/>
              <a:sym typeface="Oswald Light"/>
            </a:endParaRPr>
          </a:p>
        </p:txBody>
      </p:sp>
      <p:sp>
        <p:nvSpPr>
          <p:cNvPr id="1748" name="Google Shape;1748;p200"/>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1749" name="Google Shape;1749;p200"/>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sp>
        <p:nvSpPr>
          <p:cNvPr id="1750" name="Google Shape;1750;p200"/>
          <p:cNvSpPr/>
          <p:nvPr/>
        </p:nvSpPr>
        <p:spPr>
          <a:xfrm>
            <a:off x="5749743" y="485450"/>
            <a:ext cx="1447800" cy="1483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1" name="Google Shape;1751;p200"/>
          <p:cNvPicPr preferRelativeResize="0"/>
          <p:nvPr/>
        </p:nvPicPr>
        <p:blipFill>
          <a:blip r:embed="rId4">
            <a:alphaModFix/>
          </a:blip>
          <a:stretch>
            <a:fillRect/>
          </a:stretch>
        </p:blipFill>
        <p:spPr>
          <a:xfrm>
            <a:off x="6279520" y="1194787"/>
            <a:ext cx="388250" cy="388250"/>
          </a:xfrm>
          <a:prstGeom prst="rect">
            <a:avLst/>
          </a:prstGeom>
          <a:noFill/>
          <a:ln>
            <a:noFill/>
          </a:ln>
        </p:spPr>
      </p:pic>
      <p:sp>
        <p:nvSpPr>
          <p:cNvPr id="1752" name="Google Shape;1752;p200"/>
          <p:cNvSpPr txBox="1"/>
          <p:nvPr/>
        </p:nvSpPr>
        <p:spPr>
          <a:xfrm>
            <a:off x="6129109" y="816507"/>
            <a:ext cx="708000" cy="467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GB" sz="1200">
                <a:latin typeface="Oswald Light"/>
                <a:ea typeface="Oswald Light"/>
                <a:cs typeface="Oswald Light"/>
                <a:sym typeface="Oswald Light"/>
              </a:rPr>
              <a:t>fe</a:t>
            </a:r>
            <a:endParaRPr sz="1200">
              <a:latin typeface="Oswald Light"/>
              <a:ea typeface="Oswald Light"/>
              <a:cs typeface="Oswald Light"/>
              <a:sym typeface="Oswald Light"/>
            </a:endParaRPr>
          </a:p>
        </p:txBody>
      </p:sp>
      <p:cxnSp>
        <p:nvCxnSpPr>
          <p:cNvPr id="1753" name="Google Shape;1753;p200"/>
          <p:cNvCxnSpPr>
            <a:stCxn id="1751" idx="2"/>
            <a:endCxn id="1744" idx="0"/>
          </p:cNvCxnSpPr>
          <p:nvPr/>
        </p:nvCxnSpPr>
        <p:spPr>
          <a:xfrm flipH="1">
            <a:off x="6470345" y="1583036"/>
            <a:ext cx="3300" cy="870600"/>
          </a:xfrm>
          <a:prstGeom prst="straightConnector1">
            <a:avLst/>
          </a:prstGeom>
          <a:noFill/>
          <a:ln w="28575" cap="flat" cmpd="sng">
            <a:solidFill>
              <a:schemeClr val="dk2"/>
            </a:solidFill>
            <a:prstDash val="solid"/>
            <a:round/>
            <a:headEnd type="none" w="med" len="med"/>
            <a:tailEnd type="triangle" w="med" len="med"/>
          </a:ln>
        </p:spPr>
      </p:cxnSp>
      <p:cxnSp>
        <p:nvCxnSpPr>
          <p:cNvPr id="1754" name="Google Shape;1754;p200"/>
          <p:cNvCxnSpPr>
            <a:stCxn id="1744" idx="2"/>
          </p:cNvCxnSpPr>
          <p:nvPr/>
        </p:nvCxnSpPr>
        <p:spPr>
          <a:xfrm flipH="1">
            <a:off x="5385595" y="2921235"/>
            <a:ext cx="1084800" cy="464700"/>
          </a:xfrm>
          <a:prstGeom prst="straightConnector1">
            <a:avLst/>
          </a:prstGeom>
          <a:noFill/>
          <a:ln w="9525" cap="flat" cmpd="sng">
            <a:solidFill>
              <a:srgbClr val="FF9900"/>
            </a:solidFill>
            <a:prstDash val="solid"/>
            <a:round/>
            <a:headEnd type="none" w="med" len="med"/>
            <a:tailEnd type="triangle" w="med" len="med"/>
          </a:ln>
        </p:spPr>
      </p:cxnSp>
      <p:cxnSp>
        <p:nvCxnSpPr>
          <p:cNvPr id="1755" name="Google Shape;1755;p200"/>
          <p:cNvCxnSpPr>
            <a:stCxn id="1744" idx="2"/>
          </p:cNvCxnSpPr>
          <p:nvPr/>
        </p:nvCxnSpPr>
        <p:spPr>
          <a:xfrm>
            <a:off x="6470395" y="2921235"/>
            <a:ext cx="479400" cy="569700"/>
          </a:xfrm>
          <a:prstGeom prst="straightConnector1">
            <a:avLst/>
          </a:prstGeom>
          <a:noFill/>
          <a:ln w="9525" cap="flat" cmpd="sng">
            <a:solidFill>
              <a:srgbClr val="FF9900"/>
            </a:solidFill>
            <a:prstDash val="solid"/>
            <a:round/>
            <a:headEnd type="none" w="med" len="med"/>
            <a:tailEnd type="triangle" w="med" len="med"/>
          </a:ln>
        </p:spPr>
      </p:cxnSp>
      <p:cxnSp>
        <p:nvCxnSpPr>
          <p:cNvPr id="1756" name="Google Shape;1756;p200"/>
          <p:cNvCxnSpPr>
            <a:endCxn id="1742" idx="2"/>
          </p:cNvCxnSpPr>
          <p:nvPr/>
        </p:nvCxnSpPr>
        <p:spPr>
          <a:xfrm>
            <a:off x="6487903" y="2955325"/>
            <a:ext cx="1472100" cy="798600"/>
          </a:xfrm>
          <a:prstGeom prst="curvedConnector4">
            <a:avLst>
              <a:gd name="adj1" fmla="val -8556"/>
              <a:gd name="adj2" fmla="val 129818"/>
            </a:avLst>
          </a:prstGeom>
          <a:noFill/>
          <a:ln w="9525" cap="flat" cmpd="sng">
            <a:solidFill>
              <a:srgbClr val="FF9900"/>
            </a:solidFill>
            <a:prstDash val="solid"/>
            <a:round/>
            <a:headEnd type="none" w="med" len="med"/>
            <a:tailEnd type="triangle" w="med" len="med"/>
          </a:ln>
        </p:spPr>
      </p:cxn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20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62" name="Google Shape;1762;p20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763" name="Google Shape;1763;p201"/>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4" name="Google Shape;1764;p201"/>
          <p:cNvPicPr preferRelativeResize="0"/>
          <p:nvPr/>
        </p:nvPicPr>
        <p:blipFill>
          <a:blip r:embed="rId4">
            <a:alphaModFix/>
          </a:blip>
          <a:stretch>
            <a:fillRect/>
          </a:stretch>
        </p:blipFill>
        <p:spPr>
          <a:xfrm>
            <a:off x="4902895" y="3268017"/>
            <a:ext cx="388250" cy="388250"/>
          </a:xfrm>
          <a:prstGeom prst="rect">
            <a:avLst/>
          </a:prstGeom>
          <a:noFill/>
          <a:ln>
            <a:noFill/>
          </a:ln>
        </p:spPr>
      </p:pic>
      <p:sp>
        <p:nvSpPr>
          <p:cNvPr id="1765" name="Google Shape;1765;p201"/>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1766" name="Google Shape;1766;p201"/>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1"/>
          <p:cNvSpPr/>
          <p:nvPr/>
        </p:nvSpPr>
        <p:spPr>
          <a:xfrm>
            <a:off x="3960275" y="1031250"/>
            <a:ext cx="5112666" cy="3312252"/>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1"/>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1769" name="Google Shape;1769;p201"/>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1770" name="Google Shape;1770;p201"/>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1771" name="Google Shape;1771;p201"/>
          <p:cNvSpPr txBox="1"/>
          <p:nvPr/>
        </p:nvSpPr>
        <p:spPr>
          <a:xfrm>
            <a:off x="5840100" y="2453525"/>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FESRV</a:t>
            </a:r>
            <a:endParaRPr sz="1200" b="1">
              <a:solidFill>
                <a:srgbClr val="FFFFFF"/>
              </a:solidFill>
              <a:latin typeface="Oswald"/>
              <a:ea typeface="Oswald"/>
              <a:cs typeface="Oswald"/>
              <a:sym typeface="Oswald"/>
            </a:endParaRPr>
          </a:p>
        </p:txBody>
      </p:sp>
      <p:pic>
        <p:nvPicPr>
          <p:cNvPr id="1772" name="Google Shape;1772;p201"/>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1773" name="Google Shape;1773;p201"/>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1"/>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1775" name="Google Shape;1775;p201"/>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cxnSp>
        <p:nvCxnSpPr>
          <p:cNvPr id="1776" name="Google Shape;1776;p201"/>
          <p:cNvCxnSpPr>
            <a:stCxn id="1777" idx="2"/>
          </p:cNvCxnSpPr>
          <p:nvPr/>
        </p:nvCxnSpPr>
        <p:spPr>
          <a:xfrm>
            <a:off x="4674548" y="2811674"/>
            <a:ext cx="341700" cy="325800"/>
          </a:xfrm>
          <a:prstGeom prst="straightConnector1">
            <a:avLst/>
          </a:prstGeom>
          <a:noFill/>
          <a:ln w="9525" cap="flat" cmpd="sng">
            <a:solidFill>
              <a:srgbClr val="FF9900"/>
            </a:solidFill>
            <a:prstDash val="solid"/>
            <a:round/>
            <a:headEnd type="none" w="med" len="med"/>
            <a:tailEnd type="triangle" w="med" len="med"/>
          </a:ln>
        </p:spPr>
      </p:cxnSp>
      <p:cxnSp>
        <p:nvCxnSpPr>
          <p:cNvPr id="1778" name="Google Shape;1778;p201"/>
          <p:cNvCxnSpPr/>
          <p:nvPr/>
        </p:nvCxnSpPr>
        <p:spPr>
          <a:xfrm>
            <a:off x="6507750" y="1754050"/>
            <a:ext cx="504900" cy="1706100"/>
          </a:xfrm>
          <a:prstGeom prst="straightConnector1">
            <a:avLst/>
          </a:prstGeom>
          <a:noFill/>
          <a:ln w="9525" cap="flat" cmpd="sng">
            <a:solidFill>
              <a:srgbClr val="FF9900"/>
            </a:solidFill>
            <a:prstDash val="solid"/>
            <a:round/>
            <a:headEnd type="none" w="med" len="med"/>
            <a:tailEnd type="triangle" w="med" len="med"/>
          </a:ln>
        </p:spPr>
      </p:cxnSp>
      <p:cxnSp>
        <p:nvCxnSpPr>
          <p:cNvPr id="1779" name="Google Shape;1779;p201"/>
          <p:cNvCxnSpPr>
            <a:stCxn id="1777" idx="2"/>
            <a:endCxn id="1769" idx="2"/>
          </p:cNvCxnSpPr>
          <p:nvPr/>
        </p:nvCxnSpPr>
        <p:spPr>
          <a:xfrm rot="-5400000" flipH="1">
            <a:off x="5846198" y="1640024"/>
            <a:ext cx="942300" cy="3285600"/>
          </a:xfrm>
          <a:prstGeom prst="curvedConnector3">
            <a:avLst>
              <a:gd name="adj1" fmla="val 125265"/>
            </a:avLst>
          </a:prstGeom>
          <a:noFill/>
          <a:ln w="9525" cap="flat" cmpd="sng">
            <a:solidFill>
              <a:srgbClr val="FF9900"/>
            </a:solidFill>
            <a:prstDash val="solid"/>
            <a:round/>
            <a:headEnd type="none" w="med" len="med"/>
            <a:tailEnd type="triangle" w="med" len="med"/>
          </a:ln>
        </p:spPr>
      </p:cxnSp>
      <p:sp>
        <p:nvSpPr>
          <p:cNvPr id="1777" name="Google Shape;1777;p201"/>
          <p:cNvSpPr txBox="1"/>
          <p:nvPr/>
        </p:nvSpPr>
        <p:spPr>
          <a:xfrm rot="-2545148">
            <a:off x="3626525" y="2405486"/>
            <a:ext cx="1780746" cy="46737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209.168.32.44:</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1780" name="Google Shape;1780;p201"/>
          <p:cNvSpPr txBox="1"/>
          <p:nvPr/>
        </p:nvSpPr>
        <p:spPr>
          <a:xfrm rot="2700000">
            <a:off x="7644801" y="2592931"/>
            <a:ext cx="1655054" cy="467539"/>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209.168.32.23:</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1781" name="Google Shape;1781;p201"/>
          <p:cNvSpPr/>
          <p:nvPr/>
        </p:nvSpPr>
        <p:spPr>
          <a:xfrm>
            <a:off x="5965450" y="570500"/>
            <a:ext cx="1047300" cy="12123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1"/>
          <p:cNvSpPr txBox="1"/>
          <p:nvPr/>
        </p:nvSpPr>
        <p:spPr>
          <a:xfrm rot="-2886019">
            <a:off x="6419767" y="1109933"/>
            <a:ext cx="1780697" cy="467384"/>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209.168.32.45:</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1783" name="Google Shape;1783;p201"/>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1784" name="Google Shape;1784;p201"/>
          <p:cNvSpPr txBox="1"/>
          <p:nvPr/>
        </p:nvSpPr>
        <p:spPr>
          <a:xfrm>
            <a:off x="99300" y="1078249"/>
            <a:ext cx="4631400" cy="1299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NodePort </a:t>
            </a:r>
            <a:r>
              <a:rPr lang="en-GB" sz="1500">
                <a:solidFill>
                  <a:schemeClr val="dk1"/>
                </a:solidFill>
                <a:latin typeface="Oswald Light"/>
                <a:ea typeface="Oswald Light"/>
                <a:cs typeface="Oswald Light"/>
                <a:sym typeface="Oswald Light"/>
              </a:rPr>
              <a:t>Service creates a VIRTUAL IP with a dedicated Port for the PODS we expose. Using The IP of one or each of our NODES along with the port created by the Services we will be able to reach to our pods from the outside of the cluster.</a:t>
            </a:r>
            <a:endParaRPr sz="1500">
              <a:solidFill>
                <a:schemeClr val="dk1"/>
              </a:solidFill>
              <a:latin typeface="Oswald Light"/>
              <a:ea typeface="Oswald Light"/>
              <a:cs typeface="Oswald Light"/>
              <a:sym typeface="Oswald Light"/>
            </a:endParaRPr>
          </a:p>
        </p:txBody>
      </p:sp>
      <p:pic>
        <p:nvPicPr>
          <p:cNvPr id="1785" name="Google Shape;1785;p201"/>
          <p:cNvPicPr preferRelativeResize="0"/>
          <p:nvPr/>
        </p:nvPicPr>
        <p:blipFill>
          <a:blip r:embed="rId4">
            <a:alphaModFix/>
          </a:blip>
          <a:stretch>
            <a:fillRect/>
          </a:stretch>
        </p:blipFill>
        <p:spPr>
          <a:xfrm>
            <a:off x="7051578" y="3352465"/>
            <a:ext cx="388250" cy="388250"/>
          </a:xfrm>
          <a:prstGeom prst="rect">
            <a:avLst/>
          </a:prstGeom>
          <a:noFill/>
          <a:ln>
            <a:noFill/>
          </a:ln>
        </p:spPr>
      </p:pic>
      <p:sp>
        <p:nvSpPr>
          <p:cNvPr id="1786" name="Google Shape;1786;p201"/>
          <p:cNvSpPr txBox="1"/>
          <p:nvPr/>
        </p:nvSpPr>
        <p:spPr>
          <a:xfrm>
            <a:off x="5521350" y="1884313"/>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endParaRPr sz="800" b="1">
              <a:solidFill>
                <a:srgbClr val="FFFFFF"/>
              </a:solidFill>
              <a:latin typeface="Oswald"/>
              <a:ea typeface="Oswald"/>
              <a:cs typeface="Oswald"/>
              <a:sym typeface="Oswald"/>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02"/>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1792" name="Google Shape;1792;p20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793" name="Google Shape;1793;p20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794" name="Google Shape;1794;p202"/>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2"/>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1796" name="Google Shape;1796;p202"/>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2"/>
          <p:cNvSpPr/>
          <p:nvPr/>
        </p:nvSpPr>
        <p:spPr>
          <a:xfrm>
            <a:off x="4323645" y="2948350"/>
            <a:ext cx="4631418" cy="934362"/>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8" name="Google Shape;1798;p202"/>
          <p:cNvPicPr preferRelativeResize="0"/>
          <p:nvPr/>
        </p:nvPicPr>
        <p:blipFill>
          <a:blip r:embed="rId4">
            <a:alphaModFix/>
          </a:blip>
          <a:stretch>
            <a:fillRect/>
          </a:stretch>
        </p:blipFill>
        <p:spPr>
          <a:xfrm>
            <a:off x="7056953" y="3365678"/>
            <a:ext cx="388250" cy="388250"/>
          </a:xfrm>
          <a:prstGeom prst="rect">
            <a:avLst/>
          </a:prstGeom>
          <a:noFill/>
          <a:ln>
            <a:noFill/>
          </a:ln>
        </p:spPr>
      </p:pic>
      <p:sp>
        <p:nvSpPr>
          <p:cNvPr id="1799" name="Google Shape;1799;p202"/>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1800" name="Google Shape;1800;p202"/>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1801" name="Google Shape;1801;p202"/>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1802" name="Google Shape;1802;p202"/>
          <p:cNvSpPr txBox="1"/>
          <p:nvPr/>
        </p:nvSpPr>
        <p:spPr>
          <a:xfrm>
            <a:off x="5840100" y="2453525"/>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BESRV</a:t>
            </a:r>
            <a:endParaRPr sz="1200" b="1">
              <a:solidFill>
                <a:srgbClr val="FFFFFF"/>
              </a:solidFill>
              <a:latin typeface="Oswald"/>
              <a:ea typeface="Oswald"/>
              <a:cs typeface="Oswald"/>
              <a:sym typeface="Oswald"/>
            </a:endParaRPr>
          </a:p>
        </p:txBody>
      </p:sp>
      <p:pic>
        <p:nvPicPr>
          <p:cNvPr id="1803" name="Google Shape;1803;p202"/>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1804" name="Google Shape;1804;p202"/>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2"/>
          <p:cNvSpPr txBox="1"/>
          <p:nvPr/>
        </p:nvSpPr>
        <p:spPr>
          <a:xfrm>
            <a:off x="99300" y="830401"/>
            <a:ext cx="4631400" cy="12660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br>
              <a:rPr lang="en-GB" sz="1500" b="1">
                <a:solidFill>
                  <a:schemeClr val="dk1"/>
                </a:solidFill>
                <a:latin typeface="Oswald"/>
                <a:ea typeface="Oswald"/>
                <a:cs typeface="Oswald"/>
                <a:sym typeface="Oswald"/>
              </a:rPr>
            </a:br>
            <a:r>
              <a:rPr lang="en-GB" sz="1500" b="1">
                <a:solidFill>
                  <a:schemeClr val="dk1"/>
                </a:solidFill>
                <a:latin typeface="Oswald"/>
                <a:ea typeface="Oswald"/>
                <a:cs typeface="Oswald"/>
                <a:sym typeface="Oswald"/>
              </a:rPr>
              <a:t>LOADBALANCER </a:t>
            </a:r>
            <a:r>
              <a:rPr lang="en-GB" sz="1500">
                <a:solidFill>
                  <a:schemeClr val="dk1"/>
                </a:solidFill>
                <a:latin typeface="Oswald Light"/>
                <a:ea typeface="Oswald Light"/>
                <a:cs typeface="Oswald Light"/>
                <a:sym typeface="Oswald Light"/>
              </a:rPr>
              <a:t>When hosted on a cloud provider such as AWS, GCP Or AZURE, we can use TYPE LB and Exposes the Service externally using a cloud provider’s load balancer</a:t>
            </a:r>
            <a:endParaRPr sz="1500">
              <a:solidFill>
                <a:schemeClr val="dk1"/>
              </a:solidFill>
              <a:latin typeface="Oswald Light"/>
              <a:ea typeface="Oswald Light"/>
              <a:cs typeface="Oswald Light"/>
              <a:sym typeface="Oswald Light"/>
            </a:endParaRPr>
          </a:p>
        </p:txBody>
      </p:sp>
      <p:sp>
        <p:nvSpPr>
          <p:cNvPr id="1806" name="Google Shape;1806;p202"/>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1807" name="Google Shape;1807;p202"/>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cxnSp>
        <p:nvCxnSpPr>
          <p:cNvPr id="1808" name="Google Shape;1808;p202"/>
          <p:cNvCxnSpPr>
            <a:stCxn id="1809" idx="2"/>
          </p:cNvCxnSpPr>
          <p:nvPr/>
        </p:nvCxnSpPr>
        <p:spPr>
          <a:xfrm>
            <a:off x="4599249" y="2880376"/>
            <a:ext cx="341700" cy="325800"/>
          </a:xfrm>
          <a:prstGeom prst="straightConnector1">
            <a:avLst/>
          </a:prstGeom>
          <a:noFill/>
          <a:ln w="9525" cap="flat" cmpd="sng">
            <a:solidFill>
              <a:srgbClr val="FF9900"/>
            </a:solidFill>
            <a:prstDash val="solid"/>
            <a:round/>
            <a:headEnd type="none" w="med" len="med"/>
            <a:tailEnd type="triangle" w="med" len="med"/>
          </a:ln>
        </p:spPr>
      </p:cxnSp>
      <p:cxnSp>
        <p:nvCxnSpPr>
          <p:cNvPr id="1810" name="Google Shape;1810;p202"/>
          <p:cNvCxnSpPr/>
          <p:nvPr/>
        </p:nvCxnSpPr>
        <p:spPr>
          <a:xfrm>
            <a:off x="4539850" y="2859725"/>
            <a:ext cx="2472900" cy="600300"/>
          </a:xfrm>
          <a:prstGeom prst="straightConnector1">
            <a:avLst/>
          </a:prstGeom>
          <a:noFill/>
          <a:ln w="9525" cap="flat" cmpd="sng">
            <a:solidFill>
              <a:srgbClr val="FF9900"/>
            </a:solidFill>
            <a:prstDash val="solid"/>
            <a:round/>
            <a:headEnd type="none" w="med" len="med"/>
            <a:tailEnd type="triangle" w="med" len="med"/>
          </a:ln>
        </p:spPr>
      </p:cxnSp>
      <p:sp>
        <p:nvSpPr>
          <p:cNvPr id="1811" name="Google Shape;1811;p202"/>
          <p:cNvSpPr/>
          <p:nvPr/>
        </p:nvSpPr>
        <p:spPr>
          <a:xfrm>
            <a:off x="5124300" y="792675"/>
            <a:ext cx="2638800" cy="100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2" name="Google Shape;1812;p202"/>
          <p:cNvCxnSpPr>
            <a:stCxn id="1809" idx="2"/>
            <a:endCxn id="1800" idx="2"/>
          </p:cNvCxnSpPr>
          <p:nvPr/>
        </p:nvCxnSpPr>
        <p:spPr>
          <a:xfrm rot="-5400000" flipH="1">
            <a:off x="5842899" y="1636726"/>
            <a:ext cx="873600" cy="3360900"/>
          </a:xfrm>
          <a:prstGeom prst="curvedConnector3">
            <a:avLst>
              <a:gd name="adj1" fmla="val 127252"/>
            </a:avLst>
          </a:prstGeom>
          <a:noFill/>
          <a:ln w="9525" cap="flat" cmpd="sng">
            <a:solidFill>
              <a:srgbClr val="FF9900"/>
            </a:solidFill>
            <a:prstDash val="solid"/>
            <a:round/>
            <a:headEnd type="none" w="med" len="med"/>
            <a:tailEnd type="triangle" w="med" len="med"/>
          </a:ln>
        </p:spPr>
      </p:cxnSp>
      <p:sp>
        <p:nvSpPr>
          <p:cNvPr id="1809" name="Google Shape;1809;p202"/>
          <p:cNvSpPr txBox="1"/>
          <p:nvPr/>
        </p:nvSpPr>
        <p:spPr>
          <a:xfrm rot="-2545484">
            <a:off x="3653156" y="2474189"/>
            <a:ext cx="1576885" cy="46737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209.168.32.44:</a:t>
            </a:r>
            <a:r>
              <a:rPr lang="en-GB" sz="1200" b="1">
                <a:solidFill>
                  <a:schemeClr val="dk1"/>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1813" name="Google Shape;1813;p202"/>
          <p:cNvSpPr txBox="1"/>
          <p:nvPr/>
        </p:nvSpPr>
        <p:spPr>
          <a:xfrm rot="2700000">
            <a:off x="7628002" y="2534756"/>
            <a:ext cx="1645296" cy="467539"/>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209.168.32.23:</a:t>
            </a:r>
            <a:r>
              <a:rPr lang="en-GB" sz="1200" b="1">
                <a:solidFill>
                  <a:schemeClr val="dk1"/>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pic>
        <p:nvPicPr>
          <p:cNvPr id="1814" name="Google Shape;1814;p202"/>
          <p:cNvPicPr preferRelativeResize="0"/>
          <p:nvPr/>
        </p:nvPicPr>
        <p:blipFill>
          <a:blip r:embed="rId5">
            <a:alphaModFix/>
          </a:blip>
          <a:stretch>
            <a:fillRect/>
          </a:stretch>
        </p:blipFill>
        <p:spPr>
          <a:xfrm>
            <a:off x="5168994" y="830395"/>
            <a:ext cx="388201" cy="388214"/>
          </a:xfrm>
          <a:prstGeom prst="rect">
            <a:avLst/>
          </a:prstGeom>
          <a:noFill/>
          <a:ln>
            <a:noFill/>
          </a:ln>
        </p:spPr>
      </p:pic>
      <p:pic>
        <p:nvPicPr>
          <p:cNvPr id="1815" name="Google Shape;1815;p202"/>
          <p:cNvPicPr preferRelativeResize="0"/>
          <p:nvPr/>
        </p:nvPicPr>
        <p:blipFill>
          <a:blip r:embed="rId6">
            <a:alphaModFix/>
          </a:blip>
          <a:stretch>
            <a:fillRect/>
          </a:stretch>
        </p:blipFill>
        <p:spPr>
          <a:xfrm>
            <a:off x="6124363" y="959200"/>
            <a:ext cx="548700" cy="548700"/>
          </a:xfrm>
          <a:prstGeom prst="rect">
            <a:avLst/>
          </a:prstGeom>
          <a:noFill/>
          <a:ln>
            <a:noFill/>
          </a:ln>
        </p:spPr>
      </p:pic>
      <p:cxnSp>
        <p:nvCxnSpPr>
          <p:cNvPr id="1816" name="Google Shape;1816;p202"/>
          <p:cNvCxnSpPr>
            <a:stCxn id="1815" idx="1"/>
            <a:endCxn id="1809" idx="3"/>
          </p:cNvCxnSpPr>
          <p:nvPr/>
        </p:nvCxnSpPr>
        <p:spPr>
          <a:xfrm flipH="1">
            <a:off x="5023663" y="1233550"/>
            <a:ext cx="1100700" cy="942300"/>
          </a:xfrm>
          <a:prstGeom prst="curvedConnector3">
            <a:avLst>
              <a:gd name="adj1" fmla="val 42842"/>
            </a:avLst>
          </a:prstGeom>
          <a:noFill/>
          <a:ln w="19050" cap="flat" cmpd="sng">
            <a:solidFill>
              <a:srgbClr val="FFFFFF"/>
            </a:solidFill>
            <a:prstDash val="solid"/>
            <a:round/>
            <a:headEnd type="none" w="med" len="med"/>
            <a:tailEnd type="triangle" w="med" len="med"/>
          </a:ln>
        </p:spPr>
      </p:cxnSp>
      <p:cxnSp>
        <p:nvCxnSpPr>
          <p:cNvPr id="1817" name="Google Shape;1817;p202"/>
          <p:cNvCxnSpPr>
            <a:stCxn id="1815" idx="3"/>
            <a:endCxn id="1813" idx="1"/>
          </p:cNvCxnSpPr>
          <p:nvPr/>
        </p:nvCxnSpPr>
        <p:spPr>
          <a:xfrm>
            <a:off x="6673062" y="1233550"/>
            <a:ext cx="1195800" cy="953400"/>
          </a:xfrm>
          <a:prstGeom prst="curvedConnector3">
            <a:avLst>
              <a:gd name="adj1" fmla="val 43092"/>
            </a:avLst>
          </a:prstGeom>
          <a:noFill/>
          <a:ln w="19050" cap="flat" cmpd="sng">
            <a:solidFill>
              <a:srgbClr val="FFFFFF"/>
            </a:solidFill>
            <a:prstDash val="solid"/>
            <a:round/>
            <a:headEnd type="none" w="med" len="med"/>
            <a:tailEnd type="triangle" w="med" len="med"/>
          </a:ln>
        </p:spPr>
      </p:cxnSp>
      <p:pic>
        <p:nvPicPr>
          <p:cNvPr id="1818" name="Google Shape;1818;p202"/>
          <p:cNvPicPr preferRelativeResize="0"/>
          <p:nvPr/>
        </p:nvPicPr>
        <p:blipFill>
          <a:blip r:embed="rId6">
            <a:alphaModFix/>
          </a:blip>
          <a:stretch>
            <a:fillRect/>
          </a:stretch>
        </p:blipFill>
        <p:spPr>
          <a:xfrm>
            <a:off x="110072" y="3191450"/>
            <a:ext cx="388249" cy="388266"/>
          </a:xfrm>
          <a:prstGeom prst="rect">
            <a:avLst/>
          </a:prstGeom>
          <a:noFill/>
          <a:ln>
            <a:noFill/>
          </a:ln>
        </p:spPr>
      </p:pic>
      <p:sp>
        <p:nvSpPr>
          <p:cNvPr id="1819" name="Google Shape;1819;p202"/>
          <p:cNvSpPr txBox="1"/>
          <p:nvPr/>
        </p:nvSpPr>
        <p:spPr>
          <a:xfrm>
            <a:off x="547590" y="3268050"/>
            <a:ext cx="12282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LOADBALANCER</a:t>
            </a:r>
            <a:endParaRPr sz="1200" b="1">
              <a:solidFill>
                <a:schemeClr val="dk1"/>
              </a:solidFill>
              <a:latin typeface="Oswald"/>
              <a:ea typeface="Oswald"/>
              <a:cs typeface="Oswald"/>
              <a:sym typeface="Oswald"/>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203"/>
          <p:cNvSpPr txBox="1"/>
          <p:nvPr/>
        </p:nvSpPr>
        <p:spPr>
          <a:xfrm>
            <a:off x="1524150" y="2233350"/>
            <a:ext cx="6095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LAB02: EXPOSING OUR DEPLOYED APPLICATION -</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We will use type: load balancer for this lab</a:t>
            </a: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204"/>
          <p:cNvSpPr/>
          <p:nvPr/>
        </p:nvSpPr>
        <p:spPr>
          <a:xfrm>
            <a:off x="71200" y="1871950"/>
            <a:ext cx="8979000" cy="1879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expose deployment/[deployment name] --type=[“NodePort”,”</a:t>
            </a:r>
            <a:r>
              <a:rPr lang="en-GB" sz="1300" u="sng">
                <a:solidFill>
                  <a:srgbClr val="FFFFFF"/>
                </a:solidFill>
                <a:latin typeface="Oswald"/>
                <a:ea typeface="Oswald"/>
                <a:cs typeface="Oswald"/>
                <a:sym typeface="Oswald"/>
              </a:rPr>
              <a:t>LoadBalancer</a:t>
            </a:r>
            <a:r>
              <a:rPr lang="en-GB" sz="1300">
                <a:solidFill>
                  <a:srgbClr val="FFFFFF"/>
                </a:solidFill>
                <a:latin typeface="Oswald"/>
                <a:ea typeface="Oswald"/>
                <a:cs typeface="Oswald"/>
                <a:sym typeface="Oswald"/>
              </a:rPr>
              <a:t>”…] --port=[source] --target-port=[port] --name=[</a:t>
            </a:r>
            <a:r>
              <a:rPr lang="en-GB" sz="1300" b="1">
                <a:solidFill>
                  <a:srgbClr val="FFFFFF"/>
                </a:solidFill>
                <a:latin typeface="Oswald"/>
                <a:ea typeface="Oswald"/>
                <a:cs typeface="Oswald"/>
                <a:sym typeface="Oswald"/>
              </a:rPr>
              <a:t>srv name</a:t>
            </a:r>
            <a:r>
              <a:rPr lang="en-GB" sz="1300">
                <a:solidFill>
                  <a:srgbClr val="FFFFFF"/>
                </a:solidFill>
                <a:latin typeface="Oswald"/>
                <a:ea typeface="Oswald"/>
                <a:cs typeface="Oswald"/>
                <a:sym typeface="Oswald"/>
              </a:rPr>
              <a:t>]</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get services OR kubectl get services/[</a:t>
            </a:r>
            <a:r>
              <a:rPr lang="en-GB" sz="1300" b="1">
                <a:solidFill>
                  <a:schemeClr val="dk1"/>
                </a:solidFill>
                <a:latin typeface="Oswald"/>
                <a:ea typeface="Oswald"/>
                <a:cs typeface="Oswald"/>
                <a:sym typeface="Oswald"/>
              </a:rPr>
              <a:t>srv name</a:t>
            </a:r>
            <a:r>
              <a:rPr lang="en-GB" sz="1300">
                <a:solidFill>
                  <a:srgbClr val="FFFFFF"/>
                </a:solidFill>
                <a:latin typeface="Oswald"/>
                <a:ea typeface="Oswald"/>
                <a:cs typeface="Oswald"/>
                <a:sym typeface="Oswald"/>
              </a:rPr>
              <a:t>]</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get endpoints</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$&gt; kubectl describe service/[ </a:t>
            </a:r>
            <a:r>
              <a:rPr lang="en-GB" sz="1300" b="1">
                <a:solidFill>
                  <a:schemeClr val="dk1"/>
                </a:solidFill>
                <a:latin typeface="Oswald"/>
                <a:ea typeface="Oswald"/>
                <a:cs typeface="Oswald"/>
                <a:sym typeface="Oswald"/>
              </a:rPr>
              <a:t>srv name</a:t>
            </a:r>
            <a:r>
              <a:rPr lang="en-GB" sz="1300">
                <a:solidFill>
                  <a:schemeClr val="dk1"/>
                </a:solidFill>
                <a:latin typeface="Oswald"/>
                <a:ea typeface="Oswald"/>
                <a:cs typeface="Oswald"/>
                <a:sym typeface="Oswald"/>
              </a:rPr>
              <a:t>] ((( SEE NEXT SLIDE )))</a:t>
            </a:r>
            <a:endParaRPr sz="1300">
              <a:solidFill>
                <a:srgbClr val="FFFFFF"/>
              </a:solidFill>
              <a:latin typeface="Oswald"/>
              <a:ea typeface="Oswald"/>
              <a:cs typeface="Oswald"/>
              <a:sym typeface="Oswald"/>
            </a:endParaRPr>
          </a:p>
          <a:p>
            <a:pPr marL="0" lvl="0" indent="0" algn="l" rtl="0">
              <a:spcBef>
                <a:spcPts val="0"/>
              </a:spcBef>
              <a:spcAft>
                <a:spcPts val="0"/>
              </a:spcAft>
              <a:buNone/>
            </a:pPr>
            <a:endParaRPr sz="1300">
              <a:solidFill>
                <a:schemeClr val="dk1"/>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DONT DELETE BEFORE I TELL YOU</a:t>
            </a:r>
            <a:endParaRPr sz="1300">
              <a:solidFill>
                <a:schemeClr val="dk1"/>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$&gt; kubectl delete service/[service name] </a:t>
            </a:r>
            <a:endParaRPr sz="1300" b="1">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p:txBody>
      </p:sp>
      <p:sp>
        <p:nvSpPr>
          <p:cNvPr id="1830" name="Google Shape;1830;p204"/>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SERVICE</a:t>
            </a:r>
            <a:endParaRPr sz="1800">
              <a:solidFill>
                <a:schemeClr val="dk1"/>
              </a:solidFill>
              <a:latin typeface="Oswald Light"/>
              <a:ea typeface="Oswald Light"/>
              <a:cs typeface="Oswald Light"/>
              <a:sym typeface="Oswald Light"/>
            </a:endParaRPr>
          </a:p>
        </p:txBody>
      </p:sp>
      <p:sp>
        <p:nvSpPr>
          <p:cNvPr id="1831" name="Google Shape;1831;p20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pic>
        <p:nvPicPr>
          <p:cNvPr id="1832" name="Google Shape;1832;p20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205"/>
          <p:cNvSpPr/>
          <p:nvPr/>
        </p:nvSpPr>
        <p:spPr>
          <a:xfrm>
            <a:off x="554250" y="1871950"/>
            <a:ext cx="8122200" cy="2558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Instruction for our lab:</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Create new deployment with </a:t>
            </a:r>
            <a:r>
              <a:rPr lang="en-GB" b="1">
                <a:solidFill>
                  <a:srgbClr val="FFFFFF"/>
                </a:solidFill>
                <a:latin typeface="Oswald"/>
                <a:ea typeface="Oswald"/>
                <a:cs typeface="Oswald"/>
                <a:sym typeface="Oswald"/>
              </a:rPr>
              <a:t>yanivomc/spring-music:latest</a:t>
            </a:r>
            <a:r>
              <a:rPr lang="en-GB">
                <a:solidFill>
                  <a:srgbClr val="FFFFFF"/>
                </a:solidFill>
                <a:latin typeface="Oswald"/>
                <a:ea typeface="Oswald"/>
                <a:cs typeface="Oswald"/>
                <a:sym typeface="Oswald"/>
              </a:rPr>
              <a:t> image (SEE SLIDE 59)</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Deployment name: use</a:t>
            </a:r>
            <a:r>
              <a:rPr lang="en-GB" b="1">
                <a:solidFill>
                  <a:srgbClr val="FFFFFF"/>
                </a:solidFill>
                <a:latin typeface="Oswald"/>
                <a:ea typeface="Oswald"/>
                <a:cs typeface="Oswald"/>
                <a:sym typeface="Oswald"/>
              </a:rPr>
              <a:t> “kubectl get deployments” </a:t>
            </a:r>
            <a:r>
              <a:rPr lang="en-GB">
                <a:solidFill>
                  <a:srgbClr val="FFFFFF"/>
                </a:solidFill>
                <a:latin typeface="Oswald"/>
                <a:ea typeface="Oswald"/>
                <a:cs typeface="Oswald"/>
                <a:sym typeface="Oswald"/>
              </a:rPr>
              <a:t>to get the deploy name of your application </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Service name [Will also be the DNS name for other pods to use </a:t>
            </a:r>
            <a:r>
              <a:rPr lang="en-GB" b="1">
                <a:solidFill>
                  <a:srgbClr val="FFFFFF"/>
                </a:solidFill>
                <a:latin typeface="Oswald"/>
                <a:ea typeface="Oswald"/>
                <a:cs typeface="Oswald"/>
                <a:sym typeface="Oswald"/>
              </a:rPr>
              <a:t>internally</a:t>
            </a:r>
            <a:r>
              <a:rPr lang="en-GB">
                <a:solidFill>
                  <a:srgbClr val="FFFFFF"/>
                </a:solidFill>
                <a:latin typeface="Oswald"/>
                <a:ea typeface="Oswald"/>
                <a:cs typeface="Oswald"/>
                <a:sym typeface="Oswald"/>
              </a:rPr>
              <a:t>]: YOURNAME-spring-srv</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Source Port: 80 [This is the PORT we wish users to use when browsing / connecting to our application]</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Target Port: </a:t>
            </a:r>
            <a:r>
              <a:rPr lang="en-GB" b="1">
                <a:solidFill>
                  <a:srgbClr val="FFFFFF"/>
                </a:solidFill>
                <a:latin typeface="Oswald"/>
                <a:ea typeface="Oswald"/>
                <a:cs typeface="Oswald"/>
                <a:sym typeface="Oswald"/>
              </a:rPr>
              <a:t>8080</a:t>
            </a:r>
            <a:r>
              <a:rPr lang="en-GB">
                <a:solidFill>
                  <a:srgbClr val="FFFFFF"/>
                </a:solidFill>
                <a:latin typeface="Oswald"/>
                <a:ea typeface="Oswald"/>
                <a:cs typeface="Oswald"/>
                <a:sym typeface="Oswald"/>
              </a:rPr>
              <a:t> [This is the port our application listens to inside our container] ( if using </a:t>
            </a:r>
            <a:r>
              <a:rPr lang="en-GB" b="1" u="sng">
                <a:solidFill>
                  <a:srgbClr val="FFFFFF"/>
                </a:solidFill>
                <a:latin typeface="Oswald"/>
                <a:ea typeface="Oswald"/>
                <a:cs typeface="Oswald"/>
                <a:sym typeface="Oswald"/>
              </a:rPr>
              <a:t>morning lab</a:t>
            </a:r>
            <a:r>
              <a:rPr lang="en-GB">
                <a:solidFill>
                  <a:srgbClr val="FFFFFF"/>
                </a:solidFill>
                <a:latin typeface="Oswald"/>
                <a:ea typeface="Oswald"/>
                <a:cs typeface="Oswald"/>
                <a:sym typeface="Oswald"/>
              </a:rPr>
              <a:t> use PORT 80!!!)</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Type: LoadBalancer </a:t>
            </a:r>
            <a:r>
              <a:rPr lang="en-GB" b="1">
                <a:solidFill>
                  <a:srgbClr val="FFFFFF"/>
                </a:solidFill>
                <a:latin typeface="Oswald"/>
                <a:ea typeface="Oswald"/>
                <a:cs typeface="Oswald"/>
                <a:sym typeface="Oswald"/>
              </a:rPr>
              <a:t>[Case Sensitive]</a:t>
            </a:r>
            <a:endParaRPr b="1">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Run the expose command and than run kubectl describe to view your newly created service... </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Please provide the ingress address in our spreadsheet</a:t>
            </a:r>
            <a:endParaRPr>
              <a:solidFill>
                <a:srgbClr val="F3F3F3"/>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1838" name="Google Shape;1838;p205"/>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1839" name="Google Shape;1839;p20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1840" name="Google Shape;1840;p205"/>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1841" name="Google Shape;1841;p20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206"/>
          <p:cNvSpPr/>
          <p:nvPr/>
        </p:nvSpPr>
        <p:spPr>
          <a:xfrm>
            <a:off x="49275" y="1643350"/>
            <a:ext cx="8996100" cy="2942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Once you ran </a:t>
            </a:r>
            <a:r>
              <a:rPr lang="en-GB" u="sng">
                <a:solidFill>
                  <a:srgbClr val="FF9900"/>
                </a:solidFill>
                <a:latin typeface="Oswald"/>
                <a:ea typeface="Oswald"/>
                <a:cs typeface="Oswald"/>
                <a:sym typeface="Oswald"/>
              </a:rPr>
              <a:t>kubectl describe service/[serviceName] </a:t>
            </a:r>
            <a:r>
              <a:rPr lang="en-GB">
                <a:solidFill>
                  <a:srgbClr val="FF9900"/>
                </a:solidFill>
                <a:latin typeface="Oswald"/>
                <a:ea typeface="Oswald"/>
                <a:cs typeface="Oswald"/>
                <a:sym typeface="Oswald"/>
              </a:rPr>
              <a:t>we expect to see something similar to  following</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Name:                    yaniv-spring-music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Type:                     LoadBalancer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IP:                       10.233.14.71      </a:t>
            </a:r>
            <a:r>
              <a:rPr lang="en-GB">
                <a:solidFill>
                  <a:srgbClr val="FF9900"/>
                </a:solidFill>
                <a:latin typeface="Oswald"/>
                <a:ea typeface="Oswald"/>
                <a:cs typeface="Oswald"/>
                <a:sym typeface="Oswald"/>
              </a:rPr>
              <a:t># NodePort is based on ClusterIP - This is the ClusterIP</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&lt;unset&gt; 80/TCP</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LoadBalancer Ingress: be-app-alb-1401118259.eu-central-1.elb.amazonaws.com </a:t>
            </a:r>
            <a:r>
              <a:rPr lang="en-GB">
                <a:solidFill>
                  <a:srgbClr val="FF9900"/>
                </a:solidFill>
                <a:latin typeface="Oswald"/>
                <a:ea typeface="Oswald"/>
                <a:cs typeface="Oswald"/>
                <a:sym typeface="Oswald"/>
              </a:rPr>
              <a:t># Browse this DNS to view your website (NOTE HTTP!!)</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TargetPort:               8080TCP</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NodePort:                 &lt;unset&gt;  30602/TCP </a:t>
            </a:r>
            <a:r>
              <a:rPr lang="en-GB">
                <a:solidFill>
                  <a:srgbClr val="FF9900"/>
                </a:solidFill>
                <a:latin typeface="Oswald"/>
                <a:ea typeface="Oswald"/>
                <a:cs typeface="Oswald"/>
                <a:sym typeface="Oswald"/>
              </a:rPr>
              <a:t># Dedicated Port that will be exposed on each of our nodes for this service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chemeClr val="accent5"/>
                </a:solidFill>
                <a:latin typeface="Oswald"/>
                <a:ea typeface="Oswald"/>
                <a:cs typeface="Oswald"/>
                <a:sym typeface="Oswald"/>
              </a:rPr>
              <a:t>Endpoints</a:t>
            </a:r>
            <a:r>
              <a:rPr lang="en-GB">
                <a:solidFill>
                  <a:srgbClr val="FFFFFF"/>
                </a:solidFill>
                <a:latin typeface="Oswald"/>
                <a:ea typeface="Oswald"/>
                <a:cs typeface="Oswald"/>
                <a:sym typeface="Oswald"/>
              </a:rPr>
              <a:t>:                </a:t>
            </a:r>
            <a:r>
              <a:rPr lang="en-GB" b="1">
                <a:solidFill>
                  <a:srgbClr val="FFFFFF"/>
                </a:solidFill>
                <a:latin typeface="Oswald"/>
                <a:ea typeface="Oswald"/>
                <a:cs typeface="Oswald"/>
                <a:sym typeface="Oswald"/>
              </a:rPr>
              <a:t>10.233.116.71</a:t>
            </a:r>
            <a:r>
              <a:rPr lang="en-GB">
                <a:solidFill>
                  <a:srgbClr val="FFFFFF"/>
                </a:solidFill>
                <a:latin typeface="Oswald"/>
                <a:ea typeface="Oswald"/>
                <a:cs typeface="Oswald"/>
                <a:sym typeface="Oswald"/>
              </a:rPr>
              <a:t>:8080  , </a:t>
            </a:r>
            <a:r>
              <a:rPr lang="en-GB" b="1">
                <a:solidFill>
                  <a:schemeClr val="dk1"/>
                </a:solidFill>
                <a:latin typeface="Oswald"/>
                <a:ea typeface="Oswald"/>
                <a:cs typeface="Oswald"/>
                <a:sym typeface="Oswald"/>
              </a:rPr>
              <a:t>10.233.116.72</a:t>
            </a:r>
            <a:r>
              <a:rPr lang="en-GB">
                <a:solidFill>
                  <a:schemeClr val="dk1"/>
                </a:solidFill>
                <a:latin typeface="Oswald"/>
                <a:ea typeface="Oswald"/>
                <a:cs typeface="Oswald"/>
                <a:sym typeface="Oswald"/>
              </a:rPr>
              <a:t>:8080</a:t>
            </a:r>
            <a:r>
              <a:rPr lang="en-GB">
                <a:solidFill>
                  <a:srgbClr val="FF9900"/>
                </a:solidFill>
                <a:latin typeface="Oswald"/>
                <a:ea typeface="Oswald"/>
                <a:cs typeface="Oswald"/>
                <a:sym typeface="Oswald"/>
              </a:rPr>
              <a:t># The IP[s] of the pods this service manage / Expose </a:t>
            </a:r>
            <a:r>
              <a:rPr lang="en-GB">
                <a:solidFill>
                  <a:srgbClr val="FFFFFF"/>
                </a:solidFill>
                <a:highlight>
                  <a:srgbClr val="FF9900"/>
                </a:highlight>
                <a:latin typeface="Oswald"/>
                <a:ea typeface="Oswald"/>
                <a:cs typeface="Oswald"/>
                <a:sym typeface="Oswald"/>
              </a:rPr>
              <a:t>[TBD:selectors]</a:t>
            </a:r>
            <a:endParaRPr>
              <a:solidFill>
                <a:srgbClr val="FFFFFF"/>
              </a:solidFill>
              <a:highlight>
                <a:srgbClr val="FF9900"/>
              </a:highlight>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Session Affinity:         None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External Traffic Policy:  Cluster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Events:                   &lt;none&gt;</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p:txBody>
      </p:sp>
      <p:sp>
        <p:nvSpPr>
          <p:cNvPr id="1847" name="Google Shape;1847;p206"/>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1848" name="Google Shape;1848;p20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1849" name="Google Shape;1849;p206"/>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1850" name="Google Shape;1850;p20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07"/>
          <p:cNvSpPr/>
          <p:nvPr/>
        </p:nvSpPr>
        <p:spPr>
          <a:xfrm>
            <a:off x="110075" y="1719550"/>
            <a:ext cx="8904300" cy="1097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latin typeface="Oswald"/>
                <a:ea typeface="Oswald"/>
                <a:cs typeface="Oswald"/>
                <a:sym typeface="Oswald"/>
              </a:rPr>
              <a:t>$&gt; kubectl expose deployment/spring-music --type=LoadBalancer --port=80 --target-port=8080 --name=spring-srv</a:t>
            </a:r>
            <a:endParaRPr>
              <a:solidFill>
                <a:srgbClr val="F3F3F3"/>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&gt;&gt;&gt;&gt;&gt; service/spring-srv created </a:t>
            </a:r>
            <a:endParaRPr>
              <a:solidFill>
                <a:srgbClr val="F3F3F3"/>
              </a:solidFill>
              <a:latin typeface="Oswald"/>
              <a:ea typeface="Oswald"/>
              <a:cs typeface="Oswald"/>
              <a:sym typeface="Oswald"/>
            </a:endParaRPr>
          </a:p>
          <a:p>
            <a:pPr marL="0" lvl="0" indent="0" algn="l" rtl="0">
              <a:spcBef>
                <a:spcPts val="0"/>
              </a:spcBef>
              <a:spcAft>
                <a:spcPts val="0"/>
              </a:spcAft>
              <a:buNone/>
            </a:pPr>
            <a:endParaRPr>
              <a:solidFill>
                <a:srgbClr val="F3F3F3"/>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$&gt; kubectl describe services/spring-srv</a:t>
            </a:r>
            <a:endParaRPr>
              <a:solidFill>
                <a:srgbClr val="F3F3F3"/>
              </a:solidFill>
              <a:latin typeface="Oswald"/>
              <a:ea typeface="Oswald"/>
              <a:cs typeface="Oswald"/>
              <a:sym typeface="Oswald"/>
            </a:endParaRPr>
          </a:p>
        </p:txBody>
      </p:sp>
      <p:sp>
        <p:nvSpPr>
          <p:cNvPr id="1856" name="Google Shape;1856;p207"/>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Solution</a:t>
            </a:r>
            <a:endParaRPr sz="1800">
              <a:solidFill>
                <a:schemeClr val="dk1"/>
              </a:solidFill>
              <a:latin typeface="Oswald Light"/>
              <a:ea typeface="Oswald Light"/>
              <a:cs typeface="Oswald Light"/>
              <a:sym typeface="Oswald Light"/>
            </a:endParaRPr>
          </a:p>
        </p:txBody>
      </p:sp>
      <p:sp>
        <p:nvSpPr>
          <p:cNvPr id="1857" name="Google Shape;1857;p20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1858" name="Google Shape;1858;p207"/>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1859" name="Google Shape;1859;p20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863"/>
        <p:cNvGrpSpPr/>
        <p:nvPr/>
      </p:nvGrpSpPr>
      <p:grpSpPr>
        <a:xfrm>
          <a:off x="0" y="0"/>
          <a:ext cx="0" cy="0"/>
          <a:chOff x="0" y="0"/>
          <a:chExt cx="0" cy="0"/>
        </a:xfrm>
      </p:grpSpPr>
      <p:sp>
        <p:nvSpPr>
          <p:cNvPr id="1864" name="Google Shape;1864;p208"/>
          <p:cNvSpPr txBox="1"/>
          <p:nvPr/>
        </p:nvSpPr>
        <p:spPr>
          <a:xfrm>
            <a:off x="1524150" y="2233350"/>
            <a:ext cx="6095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-SERVICE AND  LABELS SELECTOR -</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6"/>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CORE CONCEPTS -  MASTER NODE</a:t>
            </a:r>
            <a:endParaRPr sz="1400">
              <a:latin typeface="Ubuntu Light"/>
              <a:ea typeface="Ubuntu Light"/>
              <a:cs typeface="Ubuntu Light"/>
              <a:sym typeface="Ubuntu Light"/>
            </a:endParaRPr>
          </a:p>
        </p:txBody>
      </p:sp>
      <p:pic>
        <p:nvPicPr>
          <p:cNvPr id="314" name="Google Shape;314;p5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15" name="Google Shape;315;p56"/>
          <p:cNvSpPr/>
          <p:nvPr/>
        </p:nvSpPr>
        <p:spPr>
          <a:xfrm>
            <a:off x="1297425" y="2595100"/>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6"/>
          <p:cNvSpPr txBox="1"/>
          <p:nvPr/>
        </p:nvSpPr>
        <p:spPr>
          <a:xfrm>
            <a:off x="1453350" y="2820174"/>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dirty="0">
                <a:latin typeface="Oswald"/>
                <a:ea typeface="Oswald"/>
                <a:cs typeface="Oswald"/>
                <a:sym typeface="Oswald"/>
              </a:rPr>
              <a:t>KUBE-APISERVER</a:t>
            </a:r>
            <a:endParaRPr dirty="0">
              <a:latin typeface="Oswald"/>
              <a:ea typeface="Oswald"/>
              <a:cs typeface="Oswald"/>
              <a:sym typeface="Oswald"/>
            </a:endParaRPr>
          </a:p>
        </p:txBody>
      </p:sp>
      <p:sp>
        <p:nvSpPr>
          <p:cNvPr id="317" name="Google Shape;317;p56"/>
          <p:cNvSpPr/>
          <p:nvPr/>
        </p:nvSpPr>
        <p:spPr>
          <a:xfrm>
            <a:off x="1297425" y="3265200"/>
            <a:ext cx="3224700" cy="636300"/>
          </a:xfrm>
          <a:prstGeom prst="bevel">
            <a:avLst>
              <a:gd name="adj" fmla="val 125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6"/>
          <p:cNvSpPr txBox="1"/>
          <p:nvPr/>
        </p:nvSpPr>
        <p:spPr>
          <a:xfrm>
            <a:off x="1437750" y="3444426"/>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latin typeface="Oswald"/>
                <a:ea typeface="Oswald"/>
                <a:cs typeface="Oswald"/>
                <a:sym typeface="Oswald"/>
              </a:rPr>
              <a:t>ETCD</a:t>
            </a:r>
            <a:endParaRPr>
              <a:latin typeface="Oswald"/>
              <a:ea typeface="Oswald"/>
              <a:cs typeface="Oswald"/>
              <a:sym typeface="Oswald"/>
            </a:endParaRPr>
          </a:p>
        </p:txBody>
      </p:sp>
      <p:sp>
        <p:nvSpPr>
          <p:cNvPr id="319" name="Google Shape;319;p56"/>
          <p:cNvSpPr/>
          <p:nvPr/>
        </p:nvSpPr>
        <p:spPr>
          <a:xfrm>
            <a:off x="4621850" y="19306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6"/>
          <p:cNvSpPr txBox="1"/>
          <p:nvPr/>
        </p:nvSpPr>
        <p:spPr>
          <a:xfrm>
            <a:off x="4777775" y="2060775"/>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dirty="0">
                <a:latin typeface="Oswald"/>
                <a:ea typeface="Oswald"/>
                <a:cs typeface="Oswald"/>
                <a:sym typeface="Oswald"/>
              </a:rPr>
              <a:t>KUBE-SCHEDULER</a:t>
            </a:r>
            <a:endParaRPr dirty="0">
              <a:latin typeface="Oswald"/>
              <a:ea typeface="Oswald"/>
              <a:cs typeface="Oswald"/>
              <a:sym typeface="Oswald"/>
            </a:endParaRPr>
          </a:p>
        </p:txBody>
      </p:sp>
      <p:sp>
        <p:nvSpPr>
          <p:cNvPr id="321" name="Google Shape;321;p56"/>
          <p:cNvSpPr/>
          <p:nvPr/>
        </p:nvSpPr>
        <p:spPr>
          <a:xfrm>
            <a:off x="4620125" y="3270488"/>
            <a:ext cx="3224700" cy="636300"/>
          </a:xfrm>
          <a:prstGeom prst="bevel">
            <a:avLst>
              <a:gd name="adj" fmla="val 125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6"/>
          <p:cNvSpPr txBox="1"/>
          <p:nvPr/>
        </p:nvSpPr>
        <p:spPr>
          <a:xfrm>
            <a:off x="4783700" y="3560164"/>
            <a:ext cx="2901000" cy="2142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latin typeface="Oswald"/>
                <a:ea typeface="Oswald"/>
                <a:cs typeface="Oswald"/>
                <a:sym typeface="Oswald"/>
              </a:rPr>
              <a:t>KUBE-CONTROLLER-MANAGER</a:t>
            </a:r>
            <a:endParaRPr>
              <a:latin typeface="Oswald"/>
              <a:ea typeface="Oswald"/>
              <a:cs typeface="Oswald"/>
              <a:sym typeface="Oswald"/>
            </a:endParaRPr>
          </a:p>
        </p:txBody>
      </p:sp>
      <p:sp>
        <p:nvSpPr>
          <p:cNvPr id="323" name="Google Shape;323;p56"/>
          <p:cNvSpPr/>
          <p:nvPr/>
        </p:nvSpPr>
        <p:spPr>
          <a:xfrm>
            <a:off x="4620125" y="2595513"/>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6"/>
          <p:cNvSpPr txBox="1"/>
          <p:nvPr/>
        </p:nvSpPr>
        <p:spPr>
          <a:xfrm>
            <a:off x="4699850" y="2820588"/>
            <a:ext cx="30687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Clr>
                <a:schemeClr val="dk1"/>
              </a:buClr>
              <a:buSzPts val="1100"/>
              <a:buFont typeface="Arial"/>
              <a:buNone/>
            </a:pPr>
            <a:r>
              <a:rPr lang="en-GB">
                <a:latin typeface="Oswald"/>
                <a:ea typeface="Oswald"/>
                <a:cs typeface="Oswald"/>
                <a:sym typeface="Oswald"/>
              </a:rPr>
              <a:t>CLOUD-CONTROLLER-MANAGER</a:t>
            </a:r>
            <a:endParaRPr>
              <a:latin typeface="Oswald"/>
              <a:ea typeface="Oswald"/>
              <a:cs typeface="Oswald"/>
              <a:sym typeface="Oswald"/>
            </a:endParaRPr>
          </a:p>
        </p:txBody>
      </p:sp>
      <p:sp>
        <p:nvSpPr>
          <p:cNvPr id="325" name="Google Shape;325;p56"/>
          <p:cNvSpPr/>
          <p:nvPr/>
        </p:nvSpPr>
        <p:spPr>
          <a:xfrm>
            <a:off x="1297425" y="1925813"/>
            <a:ext cx="3224700" cy="636300"/>
          </a:xfrm>
          <a:prstGeom prst="bevel">
            <a:avLst>
              <a:gd name="adj" fmla="val 12500"/>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6"/>
          <p:cNvSpPr txBox="1"/>
          <p:nvPr/>
        </p:nvSpPr>
        <p:spPr>
          <a:xfrm>
            <a:off x="1453350" y="2055975"/>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latin typeface="Oswald"/>
                <a:ea typeface="Oswald"/>
                <a:cs typeface="Oswald"/>
                <a:sym typeface="Oswald"/>
              </a:rPr>
              <a:t>CONCEPTS</a:t>
            </a:r>
            <a:endParaRPr>
              <a:latin typeface="Oswald"/>
              <a:ea typeface="Oswald"/>
              <a:cs typeface="Oswald"/>
              <a:sym typeface="Oswald"/>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209"/>
          <p:cNvSpPr txBox="1"/>
          <p:nvPr/>
        </p:nvSpPr>
        <p:spPr>
          <a:xfrm>
            <a:off x="35068" y="852450"/>
            <a:ext cx="5671800" cy="2211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How does our newly created service knows how to group PODS as his backend?</a:t>
            </a: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Services match a set of Pods using labels and selectors, a grouping primitive that allows logical operation on objects in K8S.  Labels are key/value pairs attached to objects and can be used in any number of ways</a:t>
            </a:r>
            <a:endParaRPr sz="1800">
              <a:solidFill>
                <a:schemeClr val="dk1"/>
              </a:solidFill>
              <a:latin typeface="Oswald Light"/>
              <a:ea typeface="Oswald Light"/>
              <a:cs typeface="Oswald Light"/>
              <a:sym typeface="Oswald Light"/>
            </a:endParaRPr>
          </a:p>
        </p:txBody>
      </p:sp>
      <p:sp>
        <p:nvSpPr>
          <p:cNvPr id="1870" name="Google Shape;1870;p20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871" name="Google Shape;1871;p20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1872" name="Google Shape;1872;p209"/>
          <p:cNvPicPr preferRelativeResize="0"/>
          <p:nvPr/>
        </p:nvPicPr>
        <p:blipFill rotWithShape="1">
          <a:blip r:embed="rId4">
            <a:alphaModFix/>
          </a:blip>
          <a:srcRect r="8138"/>
          <a:stretch/>
        </p:blipFill>
        <p:spPr>
          <a:xfrm>
            <a:off x="5773800" y="892062"/>
            <a:ext cx="3184024" cy="3497799"/>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210"/>
          <p:cNvSpPr txBox="1"/>
          <p:nvPr/>
        </p:nvSpPr>
        <p:spPr>
          <a:xfrm>
            <a:off x="35075" y="700050"/>
            <a:ext cx="900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USING LABELS WITH KUBECTL</a:t>
            </a:r>
            <a:endParaRPr sz="1800">
              <a:solidFill>
                <a:schemeClr val="dk1"/>
              </a:solidFill>
              <a:latin typeface="Oswald Light"/>
              <a:ea typeface="Oswald Light"/>
              <a:cs typeface="Oswald Light"/>
              <a:sym typeface="Oswald Light"/>
            </a:endParaRPr>
          </a:p>
        </p:txBody>
      </p:sp>
      <p:sp>
        <p:nvSpPr>
          <p:cNvPr id="1878" name="Google Shape;1878;p21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879" name="Google Shape;1879;p21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880" name="Google Shape;1880;p210"/>
          <p:cNvSpPr/>
          <p:nvPr/>
        </p:nvSpPr>
        <p:spPr>
          <a:xfrm>
            <a:off x="119850" y="1240050"/>
            <a:ext cx="8904300" cy="16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Every deploy we create will automatically be labeled as  “app=[deployname]”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To Test this we can run:</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-l “app=spring-music”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all -l “app=spring-music”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srv all -l “app=spring-music” </a:t>
            </a:r>
            <a:r>
              <a:rPr lang="en-GB">
                <a:solidFill>
                  <a:srgbClr val="FF9900"/>
                </a:solidFill>
                <a:latin typeface="Oswald"/>
                <a:ea typeface="Oswald"/>
                <a:cs typeface="Oswald"/>
                <a:sym typeface="Oswald"/>
              </a:rPr>
              <a:t># srv is a shortcut for services</a:t>
            </a:r>
            <a:endParaRPr>
              <a:solidFill>
                <a:srgbClr val="FF9900"/>
              </a:solidFill>
              <a:latin typeface="Oswald"/>
              <a:ea typeface="Oswald"/>
              <a:cs typeface="Oswald"/>
              <a:sym typeface="Oswald"/>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211"/>
          <p:cNvSpPr txBox="1"/>
          <p:nvPr/>
        </p:nvSpPr>
        <p:spPr>
          <a:xfrm>
            <a:off x="35075" y="700050"/>
            <a:ext cx="900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SCALING OUR APPLICATION</a:t>
            </a:r>
            <a:endParaRPr sz="1800">
              <a:solidFill>
                <a:schemeClr val="dk1"/>
              </a:solidFill>
              <a:latin typeface="Oswald Light"/>
              <a:ea typeface="Oswald Light"/>
              <a:cs typeface="Oswald Light"/>
              <a:sym typeface="Oswald Light"/>
            </a:endParaRPr>
          </a:p>
        </p:txBody>
      </p:sp>
      <p:sp>
        <p:nvSpPr>
          <p:cNvPr id="1886" name="Google Shape;1886;p21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887" name="Google Shape;1887;p21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888" name="Google Shape;1888;p211"/>
          <p:cNvSpPr/>
          <p:nvPr/>
        </p:nvSpPr>
        <p:spPr>
          <a:xfrm>
            <a:off x="1246925" y="1316250"/>
            <a:ext cx="6472500" cy="3294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9" name="Google Shape;1889;p211"/>
          <p:cNvPicPr preferRelativeResize="0"/>
          <p:nvPr/>
        </p:nvPicPr>
        <p:blipFill>
          <a:blip r:embed="rId4">
            <a:alphaModFix/>
          </a:blip>
          <a:stretch>
            <a:fillRect/>
          </a:stretch>
        </p:blipFill>
        <p:spPr>
          <a:xfrm>
            <a:off x="1262723" y="1536550"/>
            <a:ext cx="2964850" cy="2975300"/>
          </a:xfrm>
          <a:prstGeom prst="rect">
            <a:avLst/>
          </a:prstGeom>
          <a:noFill/>
          <a:ln>
            <a:noFill/>
          </a:ln>
        </p:spPr>
      </p:pic>
      <p:pic>
        <p:nvPicPr>
          <p:cNvPr id="1890" name="Google Shape;1890;p211"/>
          <p:cNvPicPr preferRelativeResize="0"/>
          <p:nvPr/>
        </p:nvPicPr>
        <p:blipFill rotWithShape="1">
          <a:blip r:embed="rId5">
            <a:alphaModFix/>
          </a:blip>
          <a:srcRect r="14639"/>
          <a:stretch/>
        </p:blipFill>
        <p:spPr>
          <a:xfrm>
            <a:off x="4989575" y="1536550"/>
            <a:ext cx="2720474" cy="2926876"/>
          </a:xfrm>
          <a:prstGeom prst="rect">
            <a:avLst/>
          </a:prstGeom>
          <a:noFill/>
          <a:ln>
            <a:noFill/>
          </a:ln>
        </p:spPr>
      </p:pic>
      <p:sp>
        <p:nvSpPr>
          <p:cNvPr id="1891" name="Google Shape;1891;p211"/>
          <p:cNvSpPr/>
          <p:nvPr/>
        </p:nvSpPr>
        <p:spPr>
          <a:xfrm>
            <a:off x="3944725" y="3125450"/>
            <a:ext cx="787500" cy="393900"/>
          </a:xfrm>
          <a:prstGeom prst="rightArrow">
            <a:avLst>
              <a:gd name="adj1" fmla="val 50000"/>
              <a:gd name="adj2" fmla="val 50000"/>
            </a:avLst>
          </a:prstGeom>
          <a:solidFill>
            <a:srgbClr val="80808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12"/>
          <p:cNvSpPr/>
          <p:nvPr/>
        </p:nvSpPr>
        <p:spPr>
          <a:xfrm>
            <a:off x="119850" y="827475"/>
            <a:ext cx="8904300" cy="4184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We can scale our number of pods by running the following command</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Create a new deployment if not exists already - Look at slide number: 54  + Expose your deployment</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Scale command ( don't scale more than 3 )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&gt;kubectl scale deployment/[name] --replicas=[num]</a:t>
            </a:r>
            <a:endParaRPr>
              <a:solidFill>
                <a:srgbClr val="FFFFFF"/>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 Get detailed deployment status and pods per node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 kubectl get pods -o wide</a:t>
            </a:r>
            <a:endParaRPr>
              <a:solidFill>
                <a:srgbClr val="FFFFFF"/>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r>
              <a:rPr lang="en-GB">
                <a:solidFill>
                  <a:schemeClr val="dk1"/>
                </a:solidFill>
                <a:latin typeface="Oswald"/>
                <a:ea typeface="Oswald"/>
                <a:cs typeface="Oswald"/>
                <a:sym typeface="Oswald"/>
              </a:rPr>
              <a:t># View how the number of endpoints under our service changed</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 &gt; kubectl describe services/spring-music</a:t>
            </a:r>
            <a:endParaRPr>
              <a:solidFill>
                <a:schemeClr val="dk1"/>
              </a:solidFill>
              <a:latin typeface="Oswald"/>
              <a:ea typeface="Oswald"/>
              <a:cs typeface="Oswald"/>
              <a:sym typeface="Oswald"/>
            </a:endParaRPr>
          </a:p>
          <a:p>
            <a:pPr marL="0" lvl="0" indent="0" algn="l" rtl="0">
              <a:spcBef>
                <a:spcPts val="0"/>
              </a:spcBef>
              <a:spcAft>
                <a:spcPts val="0"/>
              </a:spcAft>
              <a:buNone/>
            </a:pP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 Get number of pods</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Run describe to view events and replicas status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 Kubectl describe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Delete deployment and service</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$&gt; kubectl delete deployment/name &amp;&amp; kubectl delete svc/name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p:txBody>
      </p:sp>
      <p:sp>
        <p:nvSpPr>
          <p:cNvPr id="1897" name="Google Shape;1897;p212"/>
          <p:cNvSpPr txBox="1"/>
          <p:nvPr/>
        </p:nvSpPr>
        <p:spPr>
          <a:xfrm>
            <a:off x="5843250" y="150366"/>
            <a:ext cx="318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SCALING OUR APPLICATION</a:t>
            </a:r>
            <a:endParaRPr sz="1800">
              <a:solidFill>
                <a:schemeClr val="dk1"/>
              </a:solidFill>
              <a:latin typeface="Oswald Light"/>
              <a:ea typeface="Oswald Light"/>
              <a:cs typeface="Oswald Light"/>
              <a:sym typeface="Oswald Light"/>
            </a:endParaRPr>
          </a:p>
        </p:txBody>
      </p:sp>
      <p:sp>
        <p:nvSpPr>
          <p:cNvPr id="1898" name="Google Shape;1898;p212"/>
          <p:cNvSpPr txBox="1">
            <a:spLocks noGrp="1"/>
          </p:cNvSpPr>
          <p:nvPr>
            <p:ph type="body" idx="1"/>
          </p:nvPr>
        </p:nvSpPr>
        <p:spPr>
          <a:xfrm>
            <a:off x="657600" y="226900"/>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899" name="Google Shape;1899;p21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213"/>
          <p:cNvSpPr txBox="1"/>
          <p:nvPr/>
        </p:nvSpPr>
        <p:spPr>
          <a:xfrm>
            <a:off x="1524150" y="2233350"/>
            <a:ext cx="6095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-K8S DASHBOARD INSTALLATION -</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214"/>
          <p:cNvSpPr/>
          <p:nvPr/>
        </p:nvSpPr>
        <p:spPr>
          <a:xfrm>
            <a:off x="119850" y="827475"/>
            <a:ext cx="8904300" cy="4184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Please run the following command to install K8S Dashboard</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As we move forward - we will discuss HELM , RBAC , Ingress etc…</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sz="1200">
                <a:solidFill>
                  <a:srgbClr val="FFFFFF"/>
                </a:solidFill>
                <a:latin typeface="Oswald"/>
                <a:ea typeface="Oswald"/>
                <a:cs typeface="Oswald"/>
                <a:sym typeface="Oswald"/>
              </a:rPr>
              <a:t>curl -fsSL -o installDashboard.sh </a:t>
            </a:r>
            <a:r>
              <a:rPr lang="en-GB" sz="1200" u="sng">
                <a:solidFill>
                  <a:schemeClr val="hlink"/>
                </a:solidFill>
                <a:latin typeface="Oswald"/>
                <a:ea typeface="Oswald"/>
                <a:cs typeface="Oswald"/>
                <a:sym typeface="Oswald"/>
                <a:hlinkClick r:id="rId3"/>
              </a:rPr>
              <a:t>https://raw.githubusercontent.com/yanivomc/devopshift-welcome/master/welcome/k8s/dashboard/generateuser.sh</a:t>
            </a:r>
            <a:endParaRPr sz="1200">
              <a:solidFill>
                <a:srgbClr val="FFFFFF"/>
              </a:solidFill>
              <a:latin typeface="Oswald"/>
              <a:ea typeface="Oswald"/>
              <a:cs typeface="Oswald"/>
              <a:sym typeface="Oswald"/>
            </a:endParaRPr>
          </a:p>
          <a:p>
            <a:pPr marL="0" lvl="0" indent="0" algn="l" rtl="0">
              <a:spcBef>
                <a:spcPts val="0"/>
              </a:spcBef>
              <a:spcAft>
                <a:spcPts val="0"/>
              </a:spcAft>
              <a:buNone/>
            </a:pPr>
            <a:r>
              <a:rPr lang="en-GB" sz="1200">
                <a:solidFill>
                  <a:srgbClr val="FFFFFF"/>
                </a:solidFill>
                <a:latin typeface="Oswald"/>
                <a:ea typeface="Oswald"/>
                <a:cs typeface="Oswald"/>
                <a:sym typeface="Oswald"/>
              </a:rPr>
              <a:t>chmod +x </a:t>
            </a:r>
            <a:r>
              <a:rPr lang="en-GB" sz="1200">
                <a:solidFill>
                  <a:schemeClr val="dk1"/>
                </a:solidFill>
                <a:latin typeface="Oswald"/>
                <a:ea typeface="Oswald"/>
                <a:cs typeface="Oswald"/>
                <a:sym typeface="Oswald"/>
              </a:rPr>
              <a:t>installDashboard.sh</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./installDashboard.sh</a:t>
            </a: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b="1">
              <a:solidFill>
                <a:schemeClr val="dk1"/>
              </a:solidFill>
              <a:latin typeface="Oswald"/>
              <a:ea typeface="Oswald"/>
              <a:cs typeface="Oswald"/>
              <a:sym typeface="Oswald"/>
            </a:endParaRPr>
          </a:p>
          <a:p>
            <a:pPr marL="0" lvl="0" indent="0" algn="l" rtl="0">
              <a:spcBef>
                <a:spcPts val="0"/>
              </a:spcBef>
              <a:spcAft>
                <a:spcPts val="0"/>
              </a:spcAft>
              <a:buNone/>
            </a:pPr>
            <a:r>
              <a:rPr lang="en-GB" sz="1200" b="1">
                <a:solidFill>
                  <a:schemeClr val="dk1"/>
                </a:solidFill>
                <a:latin typeface="Oswald"/>
                <a:ea typeface="Oswald"/>
                <a:cs typeface="Oswald"/>
                <a:sym typeface="Oswald"/>
              </a:rPr>
              <a:t>## PLEASE ALLOW THE SCRIPT TO COMPLETE!</a:t>
            </a:r>
            <a:endParaRPr sz="1200" b="1">
              <a:solidFill>
                <a:schemeClr val="dk1"/>
              </a:solidFill>
              <a:latin typeface="Oswald"/>
              <a:ea typeface="Oswald"/>
              <a:cs typeface="Oswald"/>
              <a:sym typeface="Oswald"/>
            </a:endParaRPr>
          </a:p>
          <a:p>
            <a:pPr marL="0" lvl="0" indent="0" algn="l" rtl="0">
              <a:spcBef>
                <a:spcPts val="0"/>
              </a:spcBef>
              <a:spcAft>
                <a:spcPts val="0"/>
              </a:spcAft>
              <a:buNone/>
            </a:pPr>
            <a:r>
              <a:rPr lang="en-GB" sz="1200" b="1">
                <a:solidFill>
                  <a:schemeClr val="dk1"/>
                </a:solidFill>
                <a:latin typeface="Oswald"/>
                <a:ea typeface="Oswald"/>
                <a:cs typeface="Oswald"/>
                <a:sym typeface="Oswald"/>
              </a:rPr>
              <a:t>### NOTE THE ADMIN TOKEN PRODUCED BY THE ABOVE STEP!</a:t>
            </a:r>
            <a:endParaRPr sz="1200" b="1">
              <a:solidFill>
                <a:schemeClr val="dk1"/>
              </a:solidFill>
              <a:latin typeface="Oswald"/>
              <a:ea typeface="Oswald"/>
              <a:cs typeface="Oswald"/>
              <a:sym typeface="Oswald"/>
            </a:endParaRPr>
          </a:p>
          <a:p>
            <a:pPr marL="0" lvl="0" indent="0" algn="l" rtl="0">
              <a:spcBef>
                <a:spcPts val="0"/>
              </a:spcBef>
              <a:spcAft>
                <a:spcPts val="0"/>
              </a:spcAft>
              <a:buNone/>
            </a:pPr>
            <a:br>
              <a:rPr lang="en-GB" sz="1200">
                <a:solidFill>
                  <a:schemeClr val="dk1"/>
                </a:solidFill>
                <a:latin typeface="Oswald"/>
                <a:ea typeface="Oswald"/>
                <a:cs typeface="Oswald"/>
                <a:sym typeface="Oswald"/>
              </a:rPr>
            </a:br>
            <a:r>
              <a:rPr lang="en-GB" sz="1200">
                <a:solidFill>
                  <a:schemeClr val="dk1"/>
                </a:solidFill>
                <a:latin typeface="Oswald"/>
                <a:ea typeface="Oswald"/>
                <a:cs typeface="Oswald"/>
                <a:sym typeface="Oswald"/>
              </a:rPr>
              <a:t>Next:</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Run the following Command and wait until the LB ADDRESS appears as followed:</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kubectl -n kubernetes-dashboard get ing kubernetes-dashboard -w</a:t>
            </a: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NAME                   CLASS   HOSTS   ADDRESS                                                                  PORTS   AGE</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kubernetes-dashboard   nginx   *       </a:t>
            </a:r>
            <a:r>
              <a:rPr lang="en-GB" sz="1200" b="1">
                <a:solidFill>
                  <a:schemeClr val="dk1"/>
                </a:solidFill>
                <a:latin typeface="Oswald"/>
                <a:ea typeface="Oswald"/>
                <a:cs typeface="Oswald"/>
                <a:sym typeface="Oswald"/>
              </a:rPr>
              <a:t>ae2c95066ce544fce96b8b2094513ae7-227876800.eu-west-1.elb.amazonaws.com</a:t>
            </a:r>
            <a:r>
              <a:rPr lang="en-GB" sz="1200">
                <a:solidFill>
                  <a:schemeClr val="dk1"/>
                </a:solidFill>
                <a:latin typeface="Oswald"/>
                <a:ea typeface="Oswald"/>
                <a:cs typeface="Oswald"/>
                <a:sym typeface="Oswald"/>
              </a:rPr>
              <a:t>   80      12m</a:t>
            </a: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Browse the endpoint using </a:t>
            </a:r>
            <a:r>
              <a:rPr lang="en-GB" sz="1200" b="1" u="sng">
                <a:solidFill>
                  <a:schemeClr val="hlink"/>
                </a:solidFill>
                <a:latin typeface="Oswald"/>
                <a:ea typeface="Oswald"/>
                <a:cs typeface="Oswald"/>
                <a:sym typeface="Oswald"/>
                <a:hlinkClick r:id="rId4"/>
              </a:rPr>
              <a:t>https</a:t>
            </a:r>
            <a:r>
              <a:rPr lang="en-GB" sz="1200" u="sng">
                <a:solidFill>
                  <a:schemeClr val="hlink"/>
                </a:solidFill>
                <a:latin typeface="Oswald"/>
                <a:ea typeface="Oswald"/>
                <a:cs typeface="Oswald"/>
                <a:sym typeface="Oswald"/>
                <a:hlinkClick r:id="rId4"/>
              </a:rPr>
              <a:t>://ADDRESS</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GB" sz="1200">
                <a:solidFill>
                  <a:schemeClr val="dk1"/>
                </a:solidFill>
                <a:latin typeface="Oswald"/>
                <a:ea typeface="Oswald"/>
                <a:cs typeface="Oswald"/>
                <a:sym typeface="Oswald"/>
              </a:rPr>
              <a:t>Use the admin token to login</a:t>
            </a:r>
            <a:endParaRPr sz="1200">
              <a:solidFill>
                <a:schemeClr val="dk1"/>
              </a:solidFill>
              <a:latin typeface="Oswald"/>
              <a:ea typeface="Oswald"/>
              <a:cs typeface="Oswald"/>
              <a:sym typeface="Oswald"/>
            </a:endParaRPr>
          </a:p>
          <a:p>
            <a:pPr marL="0" lvl="0" indent="0" algn="l" rtl="0">
              <a:spcBef>
                <a:spcPts val="0"/>
              </a:spcBef>
              <a:spcAft>
                <a:spcPts val="0"/>
              </a:spcAft>
              <a:buNone/>
            </a:pPr>
            <a:endParaRPr sz="1200">
              <a:solidFill>
                <a:schemeClr val="dk1"/>
              </a:solidFill>
              <a:latin typeface="Oswald"/>
              <a:ea typeface="Oswald"/>
              <a:cs typeface="Oswald"/>
              <a:sym typeface="Oswald"/>
            </a:endParaRPr>
          </a:p>
        </p:txBody>
      </p:sp>
      <p:sp>
        <p:nvSpPr>
          <p:cNvPr id="1910" name="Google Shape;1910;p214"/>
          <p:cNvSpPr txBox="1"/>
          <p:nvPr/>
        </p:nvSpPr>
        <p:spPr>
          <a:xfrm>
            <a:off x="5843250" y="150366"/>
            <a:ext cx="318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SCALING OUR APPLICATION</a:t>
            </a:r>
            <a:endParaRPr sz="1800">
              <a:solidFill>
                <a:schemeClr val="dk1"/>
              </a:solidFill>
              <a:latin typeface="Oswald Light"/>
              <a:ea typeface="Oswald Light"/>
              <a:cs typeface="Oswald Light"/>
              <a:sym typeface="Oswald Light"/>
            </a:endParaRPr>
          </a:p>
        </p:txBody>
      </p:sp>
      <p:sp>
        <p:nvSpPr>
          <p:cNvPr id="1911" name="Google Shape;1911;p214"/>
          <p:cNvSpPr txBox="1">
            <a:spLocks noGrp="1"/>
          </p:cNvSpPr>
          <p:nvPr>
            <p:ph type="body" idx="1"/>
          </p:nvPr>
        </p:nvSpPr>
        <p:spPr>
          <a:xfrm>
            <a:off x="657600" y="226900"/>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912" name="Google Shape;1912;p214" descr="Image result for k8s logo transparent"/>
          <p:cNvPicPr preferRelativeResize="0"/>
          <p:nvPr/>
        </p:nvPicPr>
        <p:blipFill>
          <a:blip r:embed="rId5">
            <a:alphaModFix/>
          </a:blip>
          <a:stretch>
            <a:fillRect/>
          </a:stretch>
        </p:blipFill>
        <p:spPr>
          <a:xfrm>
            <a:off x="110073" y="176675"/>
            <a:ext cx="481400" cy="46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32" name="Google Shape;332;p5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33" name="Google Shape;333;p57"/>
          <p:cNvSpPr txBox="1"/>
          <p:nvPr/>
        </p:nvSpPr>
        <p:spPr>
          <a:xfrm>
            <a:off x="761400" y="1871825"/>
            <a:ext cx="7621200" cy="1623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Every K8S cluster is made of two types of roles - Master &amp; Node.</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While the Master controls and manage our K8S cluster by maintaining our cluster state.</a:t>
            </a:r>
            <a:br>
              <a:rPr lang="en-GB" sz="1800">
                <a:solidFill>
                  <a:schemeClr val="dk1"/>
                </a:solidFill>
                <a:latin typeface="Oswald Light"/>
                <a:ea typeface="Oswald Light"/>
                <a:cs typeface="Oswald Light"/>
                <a:sym typeface="Oswald Light"/>
              </a:rPr>
            </a:b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Our Node Role maintaining running pods and providing the Kubernetes runtime environment </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39" name="Google Shape;339;p5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40" name="Google Shape;340;p58"/>
          <p:cNvSpPr txBox="1"/>
          <p:nvPr/>
        </p:nvSpPr>
        <p:spPr>
          <a:xfrm>
            <a:off x="278925" y="1007750"/>
            <a:ext cx="8613600" cy="269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To work with Kubernetes</a:t>
            </a:r>
            <a:r>
              <a:rPr lang="en-GB" sz="1800">
                <a:solidFill>
                  <a:schemeClr val="dk1"/>
                </a:solidFill>
                <a:latin typeface="Oswald Light"/>
                <a:ea typeface="Oswald Light"/>
                <a:cs typeface="Oswald Light"/>
                <a:sym typeface="Oswald Light"/>
              </a:rPr>
              <a:t>,</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we use Kubernetes API objects to describe our cluster’s desired state: </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what applications or other workloads we want to run</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What container images they use, the number of replicas, what network and disk resources we want to make available.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a:solidFill>
                  <a:schemeClr val="dk1"/>
                </a:solidFill>
                <a:latin typeface="Oswald Light"/>
                <a:ea typeface="Oswald Light"/>
                <a:cs typeface="Oswald Light"/>
                <a:sym typeface="Oswald Light"/>
              </a:rPr>
              <a:t>Setting our desired state by creating objects using the Kubernetes API (typically via the command-line interface -  “kubectl”)</a:t>
            </a:r>
            <a:endParaRPr sz="1800">
              <a:solidFill>
                <a:schemeClr val="dk1"/>
              </a:solidFill>
              <a:latin typeface="Oswald Light"/>
              <a:ea typeface="Oswald Light"/>
              <a:cs typeface="Oswald Light"/>
              <a:sym typeface="Oswald Light"/>
            </a:endParaRPr>
          </a:p>
        </p:txBody>
      </p:sp>
      <p:sp>
        <p:nvSpPr>
          <p:cNvPr id="341" name="Google Shape;341;p58"/>
          <p:cNvSpPr txBox="1"/>
          <p:nvPr/>
        </p:nvSpPr>
        <p:spPr>
          <a:xfrm>
            <a:off x="597313" y="467265"/>
            <a:ext cx="4505100" cy="63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Understanding K8S system and abstraction</a:t>
            </a:r>
            <a:endParaRPr sz="1800">
              <a:solidFill>
                <a:schemeClr val="dk1"/>
              </a:solidFill>
              <a:latin typeface="Oswald Light"/>
              <a:ea typeface="Oswald Light"/>
              <a:cs typeface="Oswald Light"/>
              <a:sym typeface="Oswald Light"/>
            </a:endParaRPr>
          </a:p>
        </p:txBody>
      </p:sp>
      <p:sp>
        <p:nvSpPr>
          <p:cNvPr id="342" name="Google Shape;342;p58"/>
          <p:cNvSpPr txBox="1"/>
          <p:nvPr/>
        </p:nvSpPr>
        <p:spPr>
          <a:xfrm>
            <a:off x="278925" y="3825150"/>
            <a:ext cx="8613600" cy="861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Once we’ve set our desired state,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Kubernetes Control Plane</a:t>
            </a:r>
            <a:r>
              <a:rPr lang="en-GB" sz="1800">
                <a:solidFill>
                  <a:schemeClr val="dk1"/>
                </a:solidFill>
                <a:latin typeface="Oswald Light"/>
                <a:ea typeface="Oswald Light"/>
                <a:cs typeface="Oswald Light"/>
                <a:sym typeface="Oswald Light"/>
              </a:rPr>
              <a:t> works to make the cluster’s current state match the desired state</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body" idx="1"/>
          </p:nvPr>
        </p:nvSpPr>
        <p:spPr>
          <a:xfrm>
            <a:off x="199600" y="155550"/>
            <a:ext cx="8662800" cy="44511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GB" sz="1500" b="1"/>
              <a:t>Developed by Yaniv cohen </a:t>
            </a:r>
            <a:endParaRPr sz="1500" b="1"/>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a:t>Ex CEO , CTO and SVP Engineering for multiple Israeli startups with 25 Years experience in the world of Software architecture , IT and Management. </a:t>
            </a:r>
            <a:endParaRPr sz="1500"/>
          </a:p>
          <a:p>
            <a:pPr marL="457200" lvl="0" indent="0" algn="l" rtl="0">
              <a:lnSpc>
                <a:spcPct val="115000"/>
              </a:lnSpc>
              <a:spcBef>
                <a:spcPts val="0"/>
              </a:spcBef>
              <a:spcAft>
                <a:spcPts val="0"/>
              </a:spcAft>
              <a:buNone/>
            </a:pPr>
            <a:br>
              <a:rPr lang="en-GB" sz="1500"/>
            </a:br>
            <a:r>
              <a:rPr lang="en-GB" sz="1500"/>
              <a:t>Founder &amp; CEO of :</a:t>
            </a:r>
            <a:endParaRPr sz="1500"/>
          </a:p>
          <a:p>
            <a:pPr marL="457200" lvl="0" indent="0" algn="l" rtl="0">
              <a:lnSpc>
                <a:spcPct val="115000"/>
              </a:lnSpc>
              <a:spcBef>
                <a:spcPts val="0"/>
              </a:spcBef>
              <a:spcAft>
                <a:spcPts val="0"/>
              </a:spcAft>
              <a:buNone/>
            </a:pPr>
            <a:r>
              <a:rPr lang="en-GB" sz="1500"/>
              <a:t>DevopShift Israel - Devops solutions  &amp; consulting</a:t>
            </a:r>
            <a:endParaRPr sz="1500"/>
          </a:p>
          <a:p>
            <a:pPr marL="457200" lvl="0" indent="0" algn="l" rtl="0">
              <a:lnSpc>
                <a:spcPct val="115000"/>
              </a:lnSpc>
              <a:spcBef>
                <a:spcPts val="0"/>
              </a:spcBef>
              <a:spcAft>
                <a:spcPts val="0"/>
              </a:spcAft>
              <a:buNone/>
            </a:pPr>
            <a:r>
              <a:rPr lang="en-GB" sz="1500"/>
              <a:t>Founder &amp; CEO of  of DevopShift Vienna</a:t>
            </a: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a:t>Im also Acting as Head of Of Devops for JohnBryce - Israeli biggest computer academy.</a:t>
            </a:r>
            <a:endParaRPr sz="1500"/>
          </a:p>
          <a:p>
            <a:pPr marL="457200" lvl="0" indent="0" algn="l" rtl="0">
              <a:lnSpc>
                <a:spcPct val="115000"/>
              </a:lnSpc>
              <a:spcBef>
                <a:spcPts val="0"/>
              </a:spcBef>
              <a:spcAft>
                <a:spcPts val="0"/>
              </a:spcAft>
              <a:buNone/>
            </a:pPr>
            <a:r>
              <a:rPr lang="en-GB" sz="1500"/>
              <a:t>Last but not least a Devops and Microservices design lecturer around the world (12,000 Students in just the last 5 Years).</a:t>
            </a: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b="1"/>
              <a:t>Linkedin profile</a:t>
            </a:r>
            <a:r>
              <a:rPr lang="en-GB" sz="1500"/>
              <a:t>:</a:t>
            </a:r>
            <a:endParaRPr sz="1500"/>
          </a:p>
          <a:p>
            <a:pPr marL="457200" lvl="0" indent="0" algn="l" rtl="0">
              <a:lnSpc>
                <a:spcPct val="115000"/>
              </a:lnSpc>
              <a:spcBef>
                <a:spcPts val="0"/>
              </a:spcBef>
              <a:spcAft>
                <a:spcPts val="0"/>
              </a:spcAft>
              <a:buNone/>
            </a:pPr>
            <a:r>
              <a:rPr lang="en-GB" sz="1500"/>
              <a:t>http://bit.ly/yaniv_linkedin</a:t>
            </a:r>
            <a:endParaRPr sz="1500"/>
          </a:p>
          <a:p>
            <a:pPr marL="457200" lvl="0" indent="0" algn="l" rtl="0">
              <a:lnSpc>
                <a:spcPct val="115000"/>
              </a:lnSpc>
              <a:spcBef>
                <a:spcPts val="0"/>
              </a:spcBef>
              <a:spcAft>
                <a:spcPts val="0"/>
              </a:spcAft>
              <a:buNone/>
            </a:pPr>
            <a:r>
              <a:rPr lang="en-GB" sz="1500"/>
              <a:t>EMAIL: yaniv@ynot.work</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a:spLocks noGrp="1"/>
          </p:cNvSpPr>
          <p:nvPr>
            <p:ph type="body" idx="1"/>
          </p:nvPr>
        </p:nvSpPr>
        <p:spPr>
          <a:xfrm>
            <a:off x="3628200" y="2829575"/>
            <a:ext cx="1887600" cy="510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a:t>CORE CONCEPTS</a:t>
            </a:r>
            <a:endParaRPr sz="1400">
              <a:latin typeface="Ubuntu Light"/>
              <a:ea typeface="Ubuntu Light"/>
              <a:cs typeface="Ubuntu Light"/>
              <a:sym typeface="Ubuntu Light"/>
            </a:endParaRPr>
          </a:p>
        </p:txBody>
      </p:sp>
      <p:sp>
        <p:nvSpPr>
          <p:cNvPr id="348" name="Google Shape;348;p59"/>
          <p:cNvSpPr txBox="1"/>
          <p:nvPr/>
        </p:nvSpPr>
        <p:spPr>
          <a:xfrm>
            <a:off x="3582150" y="2233350"/>
            <a:ext cx="1979700" cy="67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200" b="1">
                <a:solidFill>
                  <a:schemeClr val="dk1"/>
                </a:solidFill>
                <a:latin typeface="Oswald"/>
                <a:ea typeface="Oswald"/>
                <a:cs typeface="Oswald"/>
                <a:sym typeface="Oswald"/>
              </a:rPr>
              <a:t>- K8S MASTER -</a:t>
            </a:r>
            <a:endParaRPr sz="2200">
              <a:solidFill>
                <a:schemeClr val="dk1"/>
              </a:solidFill>
              <a:latin typeface="Oswald Light"/>
              <a:ea typeface="Oswald Light"/>
              <a:cs typeface="Oswald Light"/>
              <a:sym typeface="Oswald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p:nvPr/>
        </p:nvSpPr>
        <p:spPr>
          <a:xfrm>
            <a:off x="205075" y="1120400"/>
            <a:ext cx="8728500" cy="3379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The Kubernetes Master</a:t>
            </a:r>
            <a:r>
              <a:rPr lang="en-GB" sz="1800">
                <a:solidFill>
                  <a:schemeClr val="dk1"/>
                </a:solidFill>
                <a:latin typeface="Oswald Light"/>
                <a:ea typeface="Oswald Light"/>
                <a:cs typeface="Oswald Light"/>
                <a:sym typeface="Oswald Light"/>
              </a:rPr>
              <a:t> role is a collection of three processes that run on a single node in our cluster ( in production we will deploy it as quorum ).</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The process that designated a node to become a master node are: </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Kube-apiserver</a:t>
            </a:r>
            <a:r>
              <a:rPr lang="en-GB" sz="1800">
                <a:solidFill>
                  <a:schemeClr val="dk1"/>
                </a:solidFill>
                <a:latin typeface="Oswald Light"/>
                <a:ea typeface="Oswald Light"/>
                <a:cs typeface="Oswald Light"/>
                <a:sym typeface="Oswald Light"/>
              </a:rPr>
              <a:t>  who Validates and configures data for the api objects which include containers, services, replicationcontrollers, and others.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Kube-controller-manager</a:t>
            </a:r>
            <a:r>
              <a:rPr lang="en-GB" sz="1800">
                <a:solidFill>
                  <a:schemeClr val="dk1"/>
                </a:solidFill>
                <a:latin typeface="Oswald Light"/>
                <a:ea typeface="Oswald Light"/>
                <a:cs typeface="Oswald Light"/>
                <a:sym typeface="Oswald Light"/>
              </a:rPr>
              <a:t> - is a an application control loop that watches the shared state of the cluster through the apiserver and makes changes attempting to move the current state towards the desired state.</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AutoNum type="arabicPeriod"/>
            </a:pPr>
            <a:r>
              <a:rPr lang="en-GB" sz="1800" b="1">
                <a:solidFill>
                  <a:schemeClr val="dk1"/>
                </a:solidFill>
                <a:latin typeface="Oswald"/>
                <a:ea typeface="Oswald"/>
                <a:cs typeface="Oswald"/>
                <a:sym typeface="Oswald"/>
              </a:rPr>
              <a:t>Kube-scheduler</a:t>
            </a:r>
            <a:r>
              <a:rPr lang="en-GB" sz="1800">
                <a:solidFill>
                  <a:schemeClr val="dk1"/>
                </a:solidFill>
                <a:latin typeface="Oswald Light"/>
                <a:ea typeface="Oswald Light"/>
                <a:cs typeface="Oswald Light"/>
                <a:sym typeface="Oswald Light"/>
              </a:rPr>
              <a:t> has the job to take pods [</a:t>
            </a:r>
            <a:r>
              <a:rPr lang="en-GB" sz="1200">
                <a:solidFill>
                  <a:schemeClr val="dk1"/>
                </a:solidFill>
                <a:highlight>
                  <a:srgbClr val="FF9900"/>
                </a:highlight>
                <a:latin typeface="Oswald Light"/>
                <a:ea typeface="Oswald Light"/>
                <a:cs typeface="Oswald Light"/>
                <a:sym typeface="Oswald Light"/>
              </a:rPr>
              <a:t>TBD:</a:t>
            </a:r>
            <a:r>
              <a:rPr lang="en-GB" sz="1300">
                <a:solidFill>
                  <a:schemeClr val="dk1"/>
                </a:solidFill>
                <a:latin typeface="Oswald Light"/>
                <a:ea typeface="Oswald Light"/>
                <a:cs typeface="Oswald Light"/>
                <a:sym typeface="Oswald Light"/>
              </a:rPr>
              <a:t>For now we think about </a:t>
            </a:r>
            <a:r>
              <a:rPr lang="en-GB" sz="1300" b="1">
                <a:solidFill>
                  <a:schemeClr val="dk1"/>
                </a:solidFill>
                <a:latin typeface="Oswald"/>
                <a:ea typeface="Oswald"/>
                <a:cs typeface="Oswald"/>
                <a:sym typeface="Oswald"/>
              </a:rPr>
              <a:t>pods</a:t>
            </a:r>
            <a:r>
              <a:rPr lang="en-GB" sz="1300">
                <a:solidFill>
                  <a:schemeClr val="dk1"/>
                </a:solidFill>
                <a:latin typeface="Oswald Light"/>
                <a:ea typeface="Oswald Light"/>
                <a:cs typeface="Oswald Light"/>
                <a:sym typeface="Oswald Light"/>
              </a:rPr>
              <a:t> as containers</a:t>
            </a:r>
            <a:r>
              <a:rPr lang="en-GB" sz="1800">
                <a:solidFill>
                  <a:schemeClr val="dk1"/>
                </a:solidFill>
                <a:latin typeface="Oswald Light"/>
                <a:ea typeface="Oswald Light"/>
                <a:cs typeface="Oswald Light"/>
                <a:sym typeface="Oswald Light"/>
              </a:rPr>
              <a:t>] that aren’t bound to a node, and assign them one along with hardware/software/policy constraints</a:t>
            </a:r>
            <a:endParaRPr sz="1800">
              <a:solidFill>
                <a:schemeClr val="dk1"/>
              </a:solidFill>
              <a:latin typeface="Oswald Light"/>
              <a:ea typeface="Oswald Light"/>
              <a:cs typeface="Oswald Light"/>
              <a:sym typeface="Oswald Light"/>
            </a:endParaRPr>
          </a:p>
        </p:txBody>
      </p:sp>
      <p:sp>
        <p:nvSpPr>
          <p:cNvPr id="354" name="Google Shape;354;p6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55" name="Google Shape;355;p6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1"/>
          <p:cNvSpPr txBox="1"/>
          <p:nvPr/>
        </p:nvSpPr>
        <p:spPr>
          <a:xfrm>
            <a:off x="207750" y="1554375"/>
            <a:ext cx="8728500" cy="1902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K8S </a:t>
            </a:r>
            <a:r>
              <a:rPr lang="en-GB" sz="1800" b="1">
                <a:solidFill>
                  <a:schemeClr val="dk1"/>
                </a:solidFill>
                <a:latin typeface="Oswald"/>
                <a:ea typeface="Oswald"/>
                <a:cs typeface="Oswald"/>
                <a:sym typeface="Oswald"/>
              </a:rPr>
              <a:t>Master components</a:t>
            </a:r>
            <a:r>
              <a:rPr lang="en-GB" sz="1800">
                <a:solidFill>
                  <a:schemeClr val="dk1"/>
                </a:solidFill>
                <a:latin typeface="Oswald Light"/>
                <a:ea typeface="Oswald Light"/>
                <a:cs typeface="Oswald Light"/>
                <a:sym typeface="Oswald Light"/>
              </a:rPr>
              <a:t> are the cluster’s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The Master components make global decisions about the cluster state, and they detect and respond to cluster events (for example, running multiple pods[containers] of our application when required and scale in the number of running pods).</a:t>
            </a:r>
            <a:endParaRPr sz="1800">
              <a:solidFill>
                <a:schemeClr val="dk1"/>
              </a:solidFill>
              <a:latin typeface="Oswald Light"/>
              <a:ea typeface="Oswald Light"/>
              <a:cs typeface="Oswald Light"/>
              <a:sym typeface="Oswald Light"/>
            </a:endParaRPr>
          </a:p>
        </p:txBody>
      </p:sp>
      <p:sp>
        <p:nvSpPr>
          <p:cNvPr id="361" name="Google Shape;361;p61"/>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362" name="Google Shape;362;p6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63" name="Google Shape;363;p6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369" name="Google Shape;369;p6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70" name="Google Shape;370;p6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71" name="Google Shape;371;p62"/>
          <p:cNvSpPr txBox="1"/>
          <p:nvPr/>
        </p:nvSpPr>
        <p:spPr>
          <a:xfrm>
            <a:off x="207750" y="1173375"/>
            <a:ext cx="8728500" cy="3183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Kubernetes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consists of a collection of processes running on our cluster</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Kube-Apiserver</a:t>
            </a:r>
            <a:r>
              <a:rPr lang="en-GB" sz="1800">
                <a:solidFill>
                  <a:schemeClr val="dk1"/>
                </a:solidFill>
                <a:latin typeface="Oswald Light"/>
                <a:ea typeface="Oswald Light"/>
                <a:cs typeface="Oswald Light"/>
                <a:sym typeface="Oswald Light"/>
              </a:rPr>
              <a:t> - Exposes the Kubernetes API. It is the front-end for the Kubernetes control plane. It is designed to scale horizontally – that is, it scales by deploying more instances.</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ETCD</a:t>
            </a:r>
            <a:r>
              <a:rPr lang="en-GB" sz="1800">
                <a:solidFill>
                  <a:schemeClr val="dk1"/>
                </a:solidFill>
                <a:latin typeface="Oswald Light"/>
                <a:ea typeface="Oswald Light"/>
                <a:cs typeface="Oswald Light"/>
                <a:sym typeface="Oswald Light"/>
              </a:rPr>
              <a:t> - highly-available key value FILESYSTEM store used as Kubernetes’ backing store for all cluster data</a:t>
            </a: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kube-Scheduler</a:t>
            </a:r>
            <a:r>
              <a:rPr lang="en-GB" sz="1800">
                <a:solidFill>
                  <a:schemeClr val="dk1"/>
                </a:solidFill>
                <a:latin typeface="Oswald Light"/>
                <a:ea typeface="Oswald Light"/>
                <a:cs typeface="Oswald Light"/>
                <a:sym typeface="Oswald Light"/>
              </a:rPr>
              <a:t> -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3"/>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377" name="Google Shape;377;p6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78" name="Google Shape;378;p6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379" name="Google Shape;379;p63"/>
          <p:cNvSpPr txBox="1"/>
          <p:nvPr/>
        </p:nvSpPr>
        <p:spPr>
          <a:xfrm>
            <a:off x="207750" y="1097175"/>
            <a:ext cx="8728500" cy="3458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Kubernetes </a:t>
            </a:r>
            <a:r>
              <a:rPr lang="en-GB" sz="1800" b="1">
                <a:solidFill>
                  <a:schemeClr val="dk1"/>
                </a:solidFill>
                <a:latin typeface="Oswald"/>
                <a:ea typeface="Oswald"/>
                <a:cs typeface="Oswald"/>
                <a:sym typeface="Oswald"/>
              </a:rPr>
              <a:t>Control Plane</a:t>
            </a:r>
            <a:r>
              <a:rPr lang="en-GB" sz="1800">
                <a:solidFill>
                  <a:schemeClr val="dk1"/>
                </a:solidFill>
                <a:latin typeface="Oswald Light"/>
                <a:ea typeface="Oswald Light"/>
                <a:cs typeface="Oswald Light"/>
                <a:sym typeface="Oswald Light"/>
              </a:rPr>
              <a:t> consists of a collection of processes running on our cluster</a:t>
            </a:r>
            <a:endParaRPr sz="1800">
              <a:solidFill>
                <a:schemeClr val="dk1"/>
              </a:solidFill>
              <a:latin typeface="Oswald Light"/>
              <a:ea typeface="Oswald Light"/>
              <a:cs typeface="Oswald Light"/>
              <a:sym typeface="Oswald Light"/>
            </a:endParaRPr>
          </a:p>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45720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Kube-controller-manager</a:t>
            </a:r>
            <a:r>
              <a:rPr lang="en-GB" sz="1800">
                <a:solidFill>
                  <a:schemeClr val="dk1"/>
                </a:solidFill>
                <a:latin typeface="Oswald Light"/>
                <a:ea typeface="Oswald Light"/>
                <a:cs typeface="Oswald Light"/>
                <a:sym typeface="Oswald Light"/>
              </a:rPr>
              <a:t> which includes separate process but for complexity reduction they are running as one binary</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 Controller </a:t>
            </a:r>
            <a:r>
              <a:rPr lang="en-GB" sz="1800">
                <a:solidFill>
                  <a:schemeClr val="dk1"/>
                </a:solidFill>
                <a:latin typeface="Oswald Light"/>
                <a:ea typeface="Oswald Light"/>
                <a:cs typeface="Oswald Light"/>
                <a:sym typeface="Oswald Light"/>
              </a:rPr>
              <a:t>- Responsible for noticing and responding when nodes go down</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Replication controller</a:t>
            </a:r>
            <a:r>
              <a:rPr lang="en-GB" sz="1800">
                <a:solidFill>
                  <a:schemeClr val="dk1"/>
                </a:solidFill>
                <a:latin typeface="Oswald Light"/>
                <a:ea typeface="Oswald Light"/>
                <a:cs typeface="Oswald Light"/>
                <a:sym typeface="Oswald Light"/>
              </a:rPr>
              <a:t> - Responsible for maintaining the correct number of pods for every replication controller object in the system</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Endpoints Controller</a:t>
            </a:r>
            <a:r>
              <a:rPr lang="en-GB" sz="1800">
                <a:solidFill>
                  <a:schemeClr val="dk1"/>
                </a:solidFill>
                <a:latin typeface="Oswald Light"/>
                <a:ea typeface="Oswald Light"/>
                <a:cs typeface="Oswald Light"/>
                <a:sym typeface="Oswald Light"/>
              </a:rPr>
              <a:t> - Populates the Endpoints object (that is, joins Services &amp; Pods)</a:t>
            </a:r>
            <a:endParaRPr sz="1800">
              <a:solidFill>
                <a:schemeClr val="dk1"/>
              </a:solidFill>
              <a:latin typeface="Oswald Light"/>
              <a:ea typeface="Oswald Light"/>
              <a:cs typeface="Oswald Light"/>
              <a:sym typeface="Oswald Light"/>
            </a:endParaRPr>
          </a:p>
          <a:p>
            <a:pPr marL="91440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Service account &amp;  Token Controllers</a:t>
            </a:r>
            <a:r>
              <a:rPr lang="en-GB" sz="1800">
                <a:solidFill>
                  <a:schemeClr val="dk1"/>
                </a:solidFill>
                <a:latin typeface="Oswald Light"/>
                <a:ea typeface="Oswald Light"/>
                <a:cs typeface="Oswald Light"/>
                <a:sym typeface="Oswald Light"/>
              </a:rPr>
              <a:t> - Create default accounts and API access tokens for new namespaces </a:t>
            </a:r>
            <a:endParaRPr sz="1800" b="1">
              <a:solidFill>
                <a:schemeClr val="dk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4"/>
          <p:cNvSpPr txBox="1"/>
          <p:nvPr/>
        </p:nvSpPr>
        <p:spPr>
          <a:xfrm>
            <a:off x="207750" y="868575"/>
            <a:ext cx="8728500" cy="3993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Cloud-controller-manager</a:t>
            </a:r>
            <a:r>
              <a:rPr lang="en-GB" sz="1800">
                <a:solidFill>
                  <a:schemeClr val="dk1"/>
                </a:solidFill>
                <a:latin typeface="Oswald Light"/>
                <a:ea typeface="Oswald Light"/>
                <a:cs typeface="Oswald Light"/>
                <a:sym typeface="Oswald Light"/>
              </a:rPr>
              <a:t> [Used when running on cloud) - runs controllers that interact with the underlying cloud providers. cloud-controller-manager allows cloud vendors code and the Kubernetes core to evolve independent of each other and develops functionality (by the cloud providers) that will be linked to K8S cloud-controller-manger.</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following controllers have cloud provider dependencies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 Controller</a:t>
            </a:r>
            <a:r>
              <a:rPr lang="en-GB" sz="1800">
                <a:solidFill>
                  <a:schemeClr val="dk1"/>
                </a:solidFill>
                <a:latin typeface="Oswald Light"/>
                <a:ea typeface="Oswald Light"/>
                <a:cs typeface="Oswald Light"/>
                <a:sym typeface="Oswald Light"/>
              </a:rPr>
              <a:t>: For checking the cloud provider to determine if a node has been deleted in the cloud after it stops responding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Route Controller</a:t>
            </a:r>
            <a:r>
              <a:rPr lang="en-GB" sz="1800">
                <a:solidFill>
                  <a:schemeClr val="dk1"/>
                </a:solidFill>
                <a:latin typeface="Oswald Light"/>
                <a:ea typeface="Oswald Light"/>
                <a:cs typeface="Oswald Light"/>
                <a:sym typeface="Oswald Light"/>
              </a:rPr>
              <a:t>: For setting up routes in the underlying cloud infrastructure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Service Controller</a:t>
            </a:r>
            <a:r>
              <a:rPr lang="en-GB" sz="1800">
                <a:solidFill>
                  <a:schemeClr val="dk1"/>
                </a:solidFill>
                <a:latin typeface="Oswald Light"/>
                <a:ea typeface="Oswald Light"/>
                <a:cs typeface="Oswald Light"/>
                <a:sym typeface="Oswald Light"/>
              </a:rPr>
              <a:t>: For creating, updating and deleting cloud provider load balancers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Volume Controller</a:t>
            </a:r>
            <a:r>
              <a:rPr lang="en-GB" sz="1800">
                <a:solidFill>
                  <a:schemeClr val="dk1"/>
                </a:solidFill>
                <a:latin typeface="Oswald Light"/>
                <a:ea typeface="Oswald Light"/>
                <a:cs typeface="Oswald Light"/>
                <a:sym typeface="Oswald Light"/>
              </a:rPr>
              <a:t>: For creating, attaching, and mounting volumes, and interacting with the cloud provider to orchestrate volumes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endParaRPr sz="1800">
              <a:solidFill>
                <a:schemeClr val="dk1"/>
              </a:solidFill>
              <a:latin typeface="Oswald Light"/>
              <a:ea typeface="Oswald Light"/>
              <a:cs typeface="Oswald Light"/>
              <a:sym typeface="Oswald Light"/>
            </a:endParaRPr>
          </a:p>
        </p:txBody>
      </p:sp>
      <p:sp>
        <p:nvSpPr>
          <p:cNvPr id="385" name="Google Shape;385;p64"/>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node Deep Dive:</a:t>
            </a:r>
            <a:endParaRPr sz="1800">
              <a:solidFill>
                <a:schemeClr val="dk1"/>
              </a:solidFill>
              <a:latin typeface="Oswald Light"/>
              <a:ea typeface="Oswald Light"/>
              <a:cs typeface="Oswald Light"/>
              <a:sym typeface="Oswald Light"/>
            </a:endParaRPr>
          </a:p>
        </p:txBody>
      </p:sp>
      <p:sp>
        <p:nvSpPr>
          <p:cNvPr id="386" name="Google Shape;386;p6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387" name="Google Shape;387;p6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p:nvPr/>
        </p:nvSpPr>
        <p:spPr>
          <a:xfrm>
            <a:off x="572250" y="1052450"/>
            <a:ext cx="7999500" cy="7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000">
                <a:solidFill>
                  <a:srgbClr val="FFFFFF"/>
                </a:solidFill>
                <a:latin typeface="Oswald"/>
                <a:ea typeface="Oswald"/>
                <a:cs typeface="Oswald"/>
                <a:sym typeface="Oswald"/>
              </a:rPr>
              <a:t>- READY TO CONTINUE ? - </a:t>
            </a:r>
            <a:endParaRPr sz="4000">
              <a:solidFill>
                <a:srgbClr val="FFFFFF"/>
              </a:solidFill>
              <a:latin typeface="Oswald"/>
              <a:ea typeface="Oswald"/>
              <a:cs typeface="Oswald"/>
              <a:sym typeface="Oswald"/>
            </a:endParaRPr>
          </a:p>
        </p:txBody>
      </p:sp>
      <p:pic>
        <p:nvPicPr>
          <p:cNvPr id="393" name="Google Shape;393;p65"/>
          <p:cNvPicPr preferRelativeResize="0"/>
          <p:nvPr/>
        </p:nvPicPr>
        <p:blipFill>
          <a:blip r:embed="rId3">
            <a:alphaModFix/>
          </a:blip>
          <a:stretch>
            <a:fillRect/>
          </a:stretch>
        </p:blipFill>
        <p:spPr>
          <a:xfrm>
            <a:off x="3361950" y="2000750"/>
            <a:ext cx="2420100" cy="242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NODE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b="1">
                <a:solidFill>
                  <a:schemeClr val="dk1"/>
                </a:solidFill>
                <a:latin typeface="Oswald"/>
                <a:ea typeface="Oswald"/>
                <a:cs typeface="Oswald"/>
                <a:sym typeface="Oswald"/>
              </a:rPr>
              <a:t>[aka minions or worker and today NODE] </a:t>
            </a:r>
            <a:endParaRPr sz="2200" b="1">
              <a:solidFill>
                <a:schemeClr val="dk1"/>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7"/>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CORE CONCEPTS -  Worker NODE</a:t>
            </a:r>
            <a:endParaRPr sz="1400">
              <a:latin typeface="Ubuntu Light"/>
              <a:ea typeface="Ubuntu Light"/>
              <a:cs typeface="Ubuntu Light"/>
              <a:sym typeface="Ubuntu Light"/>
            </a:endParaRPr>
          </a:p>
        </p:txBody>
      </p:sp>
      <p:pic>
        <p:nvPicPr>
          <p:cNvPr id="404" name="Google Shape;404;p6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405" name="Google Shape;405;p67"/>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7"/>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Kube-proxy</a:t>
            </a:r>
            <a:endParaRPr>
              <a:solidFill>
                <a:srgbClr val="434343"/>
              </a:solidFill>
              <a:latin typeface="Oswald"/>
              <a:ea typeface="Oswald"/>
              <a:cs typeface="Oswald"/>
              <a:sym typeface="Oswald"/>
            </a:endParaRPr>
          </a:p>
        </p:txBody>
      </p:sp>
      <p:sp>
        <p:nvSpPr>
          <p:cNvPr id="407" name="Google Shape;407;p67"/>
          <p:cNvSpPr/>
          <p:nvPr/>
        </p:nvSpPr>
        <p:spPr>
          <a:xfrm>
            <a:off x="1297425" y="36905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408" name="Google Shape;408;p67"/>
          <p:cNvSpPr txBox="1"/>
          <p:nvPr/>
        </p:nvSpPr>
        <p:spPr>
          <a:xfrm>
            <a:off x="1453350" y="3840738"/>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Container Runtime</a:t>
            </a:r>
            <a:endParaRPr>
              <a:solidFill>
                <a:srgbClr val="434343"/>
              </a:solidFill>
              <a:latin typeface="Oswald"/>
              <a:ea typeface="Oswald"/>
              <a:cs typeface="Oswald"/>
              <a:sym typeface="Oswald"/>
            </a:endParaRPr>
          </a:p>
        </p:txBody>
      </p:sp>
      <p:sp>
        <p:nvSpPr>
          <p:cNvPr id="409" name="Google Shape;409;p67"/>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7"/>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ADDONS: Such as</a:t>
            </a:r>
            <a:endParaRPr>
              <a:solidFill>
                <a:srgbClr val="434343"/>
              </a:solidFill>
              <a:latin typeface="Oswald"/>
              <a:ea typeface="Oswald"/>
              <a:cs typeface="Oswald"/>
              <a:sym typeface="Oswald"/>
            </a:endParaRPr>
          </a:p>
        </p:txBody>
      </p:sp>
      <p:sp>
        <p:nvSpPr>
          <p:cNvPr id="411" name="Google Shape;411;p67"/>
          <p:cNvSpPr/>
          <p:nvPr/>
        </p:nvSpPr>
        <p:spPr>
          <a:xfrm>
            <a:off x="4620125" y="3020825"/>
            <a:ext cx="7833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7"/>
          <p:cNvSpPr txBox="1"/>
          <p:nvPr/>
        </p:nvSpPr>
        <p:spPr>
          <a:xfrm>
            <a:off x="4699850" y="3116450"/>
            <a:ext cx="5649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DNS</a:t>
            </a:r>
            <a:endParaRPr>
              <a:solidFill>
                <a:srgbClr val="434343"/>
              </a:solidFill>
              <a:latin typeface="Oswald"/>
              <a:ea typeface="Oswald"/>
              <a:cs typeface="Oswald"/>
              <a:sym typeface="Oswald"/>
            </a:endParaRPr>
          </a:p>
        </p:txBody>
      </p:sp>
      <p:sp>
        <p:nvSpPr>
          <p:cNvPr id="413" name="Google Shape;413;p67"/>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7"/>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Kubelet</a:t>
            </a:r>
            <a:endParaRPr>
              <a:solidFill>
                <a:srgbClr val="434343"/>
              </a:solidFill>
              <a:latin typeface="Oswald"/>
              <a:ea typeface="Oswald"/>
              <a:cs typeface="Oswald"/>
              <a:sym typeface="Oswald"/>
            </a:endParaRPr>
          </a:p>
        </p:txBody>
      </p:sp>
      <p:sp>
        <p:nvSpPr>
          <p:cNvPr id="415" name="Google Shape;415;p67"/>
          <p:cNvSpPr/>
          <p:nvPr/>
        </p:nvSpPr>
        <p:spPr>
          <a:xfrm>
            <a:off x="5442475" y="3020425"/>
            <a:ext cx="1201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7"/>
          <p:cNvSpPr txBox="1"/>
          <p:nvPr/>
        </p:nvSpPr>
        <p:spPr>
          <a:xfrm>
            <a:off x="5551675" y="3116450"/>
            <a:ext cx="978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WEB UI</a:t>
            </a:r>
            <a:endParaRPr>
              <a:solidFill>
                <a:srgbClr val="434343"/>
              </a:solidFill>
              <a:latin typeface="Oswald"/>
              <a:ea typeface="Oswald"/>
              <a:cs typeface="Oswald"/>
              <a:sym typeface="Oswald"/>
            </a:endParaRPr>
          </a:p>
        </p:txBody>
      </p:sp>
      <p:sp>
        <p:nvSpPr>
          <p:cNvPr id="417" name="Google Shape;417;p67"/>
          <p:cNvSpPr/>
          <p:nvPr/>
        </p:nvSpPr>
        <p:spPr>
          <a:xfrm>
            <a:off x="6682725" y="3020425"/>
            <a:ext cx="1271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7"/>
          <p:cNvSpPr txBox="1"/>
          <p:nvPr/>
        </p:nvSpPr>
        <p:spPr>
          <a:xfrm>
            <a:off x="6791925" y="3116450"/>
            <a:ext cx="1054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Resource</a:t>
            </a:r>
            <a:br>
              <a:rPr lang="en-GB">
                <a:solidFill>
                  <a:srgbClr val="434343"/>
                </a:solidFill>
                <a:latin typeface="Oswald"/>
                <a:ea typeface="Oswald"/>
                <a:cs typeface="Oswald"/>
                <a:sym typeface="Oswald"/>
              </a:rPr>
            </a:br>
            <a:r>
              <a:rPr lang="en-GB">
                <a:solidFill>
                  <a:srgbClr val="434343"/>
                </a:solidFill>
                <a:latin typeface="Oswald"/>
                <a:ea typeface="Oswald"/>
                <a:cs typeface="Oswald"/>
                <a:sym typeface="Oswald"/>
              </a:rPr>
              <a:t>Monitoring</a:t>
            </a:r>
            <a:endParaRPr>
              <a:solidFill>
                <a:srgbClr val="434343"/>
              </a:solidFill>
              <a:latin typeface="Oswald"/>
              <a:ea typeface="Oswald"/>
              <a:cs typeface="Oswald"/>
              <a:sym typeface="Oswald"/>
            </a:endParaRPr>
          </a:p>
        </p:txBody>
      </p:sp>
      <p:sp>
        <p:nvSpPr>
          <p:cNvPr id="419" name="Google Shape;419;p67"/>
          <p:cNvSpPr/>
          <p:nvPr/>
        </p:nvSpPr>
        <p:spPr>
          <a:xfrm>
            <a:off x="4620125" y="3685725"/>
            <a:ext cx="33324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420" name="Google Shape;420;p67"/>
          <p:cNvSpPr txBox="1"/>
          <p:nvPr/>
        </p:nvSpPr>
        <p:spPr>
          <a:xfrm>
            <a:off x="4659550" y="3775950"/>
            <a:ext cx="31398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Cluster-Level Logging</a:t>
            </a:r>
            <a:endParaRPr>
              <a:solidFill>
                <a:srgbClr val="434343"/>
              </a:solidFill>
              <a:latin typeface="Oswald"/>
              <a:ea typeface="Oswald"/>
              <a:cs typeface="Oswald"/>
              <a:sym typeface="Oswald"/>
            </a:endParaRPr>
          </a:p>
        </p:txBody>
      </p:sp>
      <p:sp>
        <p:nvSpPr>
          <p:cNvPr id="421" name="Google Shape;421;p67"/>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7"/>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K8S NODE</a:t>
            </a:r>
            <a:endParaRPr>
              <a:solidFill>
                <a:srgbClr val="434343"/>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28" name="Google Shape;428;p6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429" name="Google Shape;429;p68"/>
          <p:cNvSpPr txBox="1"/>
          <p:nvPr/>
        </p:nvSpPr>
        <p:spPr>
          <a:xfrm>
            <a:off x="761400" y="1871825"/>
            <a:ext cx="7621200" cy="1623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Node</a:t>
            </a:r>
            <a:r>
              <a:rPr lang="en-GB" sz="1800">
                <a:solidFill>
                  <a:schemeClr val="dk1"/>
                </a:solidFill>
                <a:latin typeface="Oswald Light"/>
                <a:ea typeface="Oswald Light"/>
                <a:cs typeface="Oswald Light"/>
                <a:sym typeface="Oswald Light"/>
              </a:rPr>
              <a:t> - may be a VM or physical machine, depending on the cluster. Each node has the services necessary to run pods and is managed by the master components. The services on a node include Docker, kubelet and kube-proxy. See The Kubernetes Node section in the architecture design doc for more details.</a:t>
            </a:r>
            <a:endParaRPr sz="1800">
              <a:solidFill>
                <a:schemeClr val="dk1"/>
              </a:solidFill>
              <a:latin typeface="Oswald Light"/>
              <a:ea typeface="Oswald Light"/>
              <a:cs typeface="Oswald Light"/>
              <a:sym typeface="Oswald Light"/>
            </a:endParaRPr>
          </a:p>
        </p:txBody>
      </p:sp>
      <p:sp>
        <p:nvSpPr>
          <p:cNvPr id="430" name="Google Shape;430;p68"/>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2"/>
          <p:cNvSpPr txBox="1">
            <a:spLocks noGrp="1"/>
          </p:cNvSpPr>
          <p:nvPr>
            <p:ph type="body" idx="4294967295"/>
          </p:nvPr>
        </p:nvSpPr>
        <p:spPr>
          <a:xfrm>
            <a:off x="240600" y="18600"/>
            <a:ext cx="8662800" cy="50112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GB" sz="1500" b="1">
                <a:latin typeface="Open Sans"/>
                <a:ea typeface="Open Sans"/>
                <a:cs typeface="Open Sans"/>
                <a:sym typeface="Open Sans"/>
              </a:rPr>
              <a:t>How do we migrate to K8S from Old school monolith steps:</a:t>
            </a:r>
            <a:endParaRPr sz="1500" b="1">
              <a:latin typeface="Open Sans"/>
              <a:ea typeface="Open Sans"/>
              <a:cs typeface="Open Sans"/>
              <a:sym typeface="Open Sans"/>
            </a:endParaRPr>
          </a:p>
          <a:p>
            <a:pPr marL="457200" lvl="0" indent="-323850" algn="l" rtl="0">
              <a:lnSpc>
                <a:spcPct val="115000"/>
              </a:lnSpc>
              <a:spcBef>
                <a:spcPts val="1600"/>
              </a:spcBef>
              <a:spcAft>
                <a:spcPts val="0"/>
              </a:spcAft>
              <a:buSzPts val="1500"/>
              <a:buChar char="●"/>
            </a:pPr>
            <a:r>
              <a:rPr lang="en-GB" sz="1500" b="1"/>
              <a:t>Developing inside containers as early possible </a:t>
            </a:r>
            <a:endParaRPr sz="1500" b="1"/>
          </a:p>
          <a:p>
            <a:pPr marL="1371600" lvl="1" indent="-323850" algn="l" rtl="0">
              <a:lnSpc>
                <a:spcPct val="115000"/>
              </a:lnSpc>
              <a:spcBef>
                <a:spcPts val="0"/>
              </a:spcBef>
              <a:spcAft>
                <a:spcPts val="0"/>
              </a:spcAft>
              <a:buSzPts val="1500"/>
              <a:buChar char="○"/>
            </a:pPr>
            <a:r>
              <a:rPr lang="en-GB" sz="1500" b="1"/>
              <a:t>Docker compose &gt; QA </a:t>
            </a:r>
            <a:endParaRPr sz="1500" b="1"/>
          </a:p>
          <a:p>
            <a:pPr marL="457200" lvl="0" indent="-323850" algn="l" rtl="0">
              <a:lnSpc>
                <a:spcPct val="115000"/>
              </a:lnSpc>
              <a:spcBef>
                <a:spcPts val="0"/>
              </a:spcBef>
              <a:spcAft>
                <a:spcPts val="0"/>
              </a:spcAft>
              <a:buSzPts val="1500"/>
              <a:buChar char="●"/>
            </a:pPr>
            <a:r>
              <a:rPr lang="en-GB" sz="1500" b="1"/>
              <a:t>Create metrics </a:t>
            </a:r>
            <a:endParaRPr sz="1500" b="1"/>
          </a:p>
          <a:p>
            <a:pPr marL="457200" lvl="0" indent="-323850" algn="l" rtl="0">
              <a:lnSpc>
                <a:spcPct val="115000"/>
              </a:lnSpc>
              <a:spcBef>
                <a:spcPts val="0"/>
              </a:spcBef>
              <a:spcAft>
                <a:spcPts val="0"/>
              </a:spcAft>
              <a:buSzPts val="1500"/>
              <a:buChar char="●"/>
            </a:pPr>
            <a:r>
              <a:rPr lang="en-GB" sz="1500" b="1"/>
              <a:t>Train all rnd, support , product ,ops personal with k8s, microservices and executives!!!</a:t>
            </a:r>
            <a:endParaRPr sz="1500" b="1"/>
          </a:p>
          <a:p>
            <a:pPr marL="457200" lvl="0" indent="-323850" algn="l" rtl="0">
              <a:lnSpc>
                <a:spcPct val="115000"/>
              </a:lnSpc>
              <a:spcBef>
                <a:spcPts val="0"/>
              </a:spcBef>
              <a:spcAft>
                <a:spcPts val="0"/>
              </a:spcAft>
              <a:buSzPts val="1500"/>
              <a:buChar char="●"/>
            </a:pPr>
            <a:r>
              <a:rPr lang="en-GB" sz="1500" b="1"/>
              <a:t>Architect will decide on the K8S Tech stack </a:t>
            </a:r>
            <a:endParaRPr sz="1500" b="1"/>
          </a:p>
          <a:p>
            <a:pPr marL="457200" lvl="0" indent="-323850" algn="l" rtl="0">
              <a:lnSpc>
                <a:spcPct val="115000"/>
              </a:lnSpc>
              <a:spcBef>
                <a:spcPts val="0"/>
              </a:spcBef>
              <a:spcAft>
                <a:spcPts val="0"/>
              </a:spcAft>
              <a:buSzPts val="1500"/>
              <a:buChar char="●"/>
            </a:pPr>
            <a:r>
              <a:rPr lang="en-GB" sz="1500" b="1"/>
              <a:t>Devops build k8s local installation per developer </a:t>
            </a:r>
            <a:endParaRPr sz="1500" b="1"/>
          </a:p>
          <a:p>
            <a:pPr marL="457200" lvl="0" indent="-323850" algn="l" rtl="0">
              <a:lnSpc>
                <a:spcPct val="115000"/>
              </a:lnSpc>
              <a:spcBef>
                <a:spcPts val="0"/>
              </a:spcBef>
              <a:spcAft>
                <a:spcPts val="0"/>
              </a:spcAft>
              <a:buSzPts val="1500"/>
              <a:buChar char="●"/>
            </a:pPr>
            <a:r>
              <a:rPr lang="en-GB" sz="1500" b="1"/>
              <a:t>Forget regression tests - they will slow you down!</a:t>
            </a:r>
            <a:endParaRPr sz="1500" b="1"/>
          </a:p>
          <a:p>
            <a:pPr marL="1371600" lvl="1" indent="-323850" algn="l" rtl="0">
              <a:lnSpc>
                <a:spcPct val="115000"/>
              </a:lnSpc>
              <a:spcBef>
                <a:spcPts val="0"/>
              </a:spcBef>
              <a:spcAft>
                <a:spcPts val="0"/>
              </a:spcAft>
              <a:buSzPts val="1500"/>
              <a:buChar char="○"/>
            </a:pPr>
            <a:r>
              <a:rPr lang="en-GB" sz="1500" b="1"/>
              <a:t>Implement Chaos testing</a:t>
            </a:r>
            <a:endParaRPr sz="1500" b="1"/>
          </a:p>
          <a:p>
            <a:pPr marL="457200" lvl="0" indent="-323850" algn="l" rtl="0">
              <a:lnSpc>
                <a:spcPct val="115000"/>
              </a:lnSpc>
              <a:spcBef>
                <a:spcPts val="0"/>
              </a:spcBef>
              <a:spcAft>
                <a:spcPts val="0"/>
              </a:spcAft>
              <a:buSzPts val="1500"/>
              <a:buChar char="●"/>
            </a:pPr>
            <a:r>
              <a:rPr lang="en-GB" sz="1500" b="1"/>
              <a:t>Use Multistage builds for your delivery / DockerFiles</a:t>
            </a:r>
            <a:endParaRPr sz="1500" b="1"/>
          </a:p>
          <a:p>
            <a:pPr marL="457200" lvl="0" indent="-323850" algn="l" rtl="0">
              <a:lnSpc>
                <a:spcPct val="115000"/>
              </a:lnSpc>
              <a:spcBef>
                <a:spcPts val="0"/>
              </a:spcBef>
              <a:spcAft>
                <a:spcPts val="0"/>
              </a:spcAft>
              <a:buSzPts val="1500"/>
              <a:buChar char="●"/>
            </a:pPr>
            <a:r>
              <a:rPr lang="en-GB" sz="1500" b="1"/>
              <a:t>Deploy to STG or long running env (K8S)?</a:t>
            </a:r>
            <a:endParaRPr sz="1500" b="1"/>
          </a:p>
          <a:p>
            <a:pPr marL="1371600" lvl="1" indent="-323850" algn="l" rtl="0">
              <a:lnSpc>
                <a:spcPct val="115000"/>
              </a:lnSpc>
              <a:spcBef>
                <a:spcPts val="0"/>
              </a:spcBef>
              <a:spcAft>
                <a:spcPts val="0"/>
              </a:spcAft>
              <a:buSzPts val="1500"/>
              <a:buChar char="○"/>
            </a:pPr>
            <a:r>
              <a:rPr lang="en-GB" sz="1500" b="1"/>
              <a:t>Zero downtime + zero hands - Support Canary release</a:t>
            </a:r>
            <a:endParaRPr sz="1500" b="1"/>
          </a:p>
          <a:p>
            <a:pPr marL="457200" lvl="0" indent="-323850" algn="l" rtl="0">
              <a:lnSpc>
                <a:spcPct val="115000"/>
              </a:lnSpc>
              <a:spcBef>
                <a:spcPts val="0"/>
              </a:spcBef>
              <a:spcAft>
                <a:spcPts val="0"/>
              </a:spcAft>
              <a:buSzPts val="1500"/>
              <a:buChar char="●"/>
            </a:pPr>
            <a:r>
              <a:rPr lang="en-GB" sz="1500" b="1"/>
              <a:t>PRE PRODUCTION DEPLOYMENT</a:t>
            </a:r>
            <a:endParaRPr sz="1500" b="1"/>
          </a:p>
          <a:p>
            <a:pPr marL="1371600" lvl="1" indent="-323850" algn="l" rtl="0">
              <a:lnSpc>
                <a:spcPct val="115000"/>
              </a:lnSpc>
              <a:spcBef>
                <a:spcPts val="0"/>
              </a:spcBef>
              <a:spcAft>
                <a:spcPts val="0"/>
              </a:spcAft>
              <a:buSzPts val="1500"/>
              <a:buChar char="○"/>
            </a:pPr>
            <a:r>
              <a:rPr lang="en-GB" sz="1500" b="1"/>
              <a:t>For specific client (Canary release) </a:t>
            </a:r>
            <a:endParaRPr sz="1500" b="1"/>
          </a:p>
          <a:p>
            <a:pPr marL="457200" lvl="0" indent="-323850" algn="l" rtl="0">
              <a:lnSpc>
                <a:spcPct val="115000"/>
              </a:lnSpc>
              <a:spcBef>
                <a:spcPts val="0"/>
              </a:spcBef>
              <a:spcAft>
                <a:spcPts val="0"/>
              </a:spcAft>
              <a:buSzPts val="1500"/>
              <a:buChar char="●"/>
            </a:pPr>
            <a:r>
              <a:rPr lang="en-GB" sz="1500" b="1"/>
              <a:t>Wrapped by Monitoring facility  (such as https://www.jaegertracing.io/)</a:t>
            </a:r>
            <a:endParaRPr sz="1500" b="1"/>
          </a:p>
          <a:p>
            <a:pPr marL="1371600" lvl="1" indent="-323850" algn="l" rtl="0">
              <a:lnSpc>
                <a:spcPct val="115000"/>
              </a:lnSpc>
              <a:spcBef>
                <a:spcPts val="0"/>
              </a:spcBef>
              <a:spcAft>
                <a:spcPts val="0"/>
              </a:spcAft>
              <a:buSzPts val="1500"/>
              <a:buChar char="○"/>
            </a:pPr>
            <a:r>
              <a:rPr lang="en-GB" sz="1500" b="1"/>
              <a:t>Enough metrics and knowledge how to maintain,</a:t>
            </a:r>
            <a:br>
              <a:rPr lang="en-GB" sz="1500" b="1"/>
            </a:br>
            <a:r>
              <a:rPr lang="en-GB" sz="1500" b="1"/>
              <a:t>debug and troubleshoot issues</a:t>
            </a:r>
            <a:endParaRPr sz="1500" b="1"/>
          </a:p>
          <a:p>
            <a:pPr marL="914400" lvl="0" indent="0" algn="l" rtl="0">
              <a:lnSpc>
                <a:spcPct val="115000"/>
              </a:lnSpc>
              <a:spcBef>
                <a:spcPts val="1600"/>
              </a:spcBef>
              <a:spcAft>
                <a:spcPts val="1600"/>
              </a:spcAft>
              <a:buNone/>
            </a:pPr>
            <a:endParaRPr sz="15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9"/>
          <p:cNvSpPr txBox="1"/>
          <p:nvPr/>
        </p:nvSpPr>
        <p:spPr>
          <a:xfrm>
            <a:off x="207750" y="1038375"/>
            <a:ext cx="8728500" cy="3740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individual </a:t>
            </a:r>
            <a:r>
              <a:rPr lang="en-GB" sz="1800" b="1">
                <a:solidFill>
                  <a:schemeClr val="dk1"/>
                </a:solidFill>
                <a:latin typeface="Oswald"/>
                <a:ea typeface="Oswald"/>
                <a:cs typeface="Oswald"/>
                <a:sym typeface="Oswald"/>
              </a:rPr>
              <a:t>non-master</a:t>
            </a:r>
            <a:r>
              <a:rPr lang="en-GB" sz="1800">
                <a:solidFill>
                  <a:schemeClr val="dk1"/>
                </a:solidFill>
                <a:latin typeface="Oswald Light"/>
                <a:ea typeface="Oswald Light"/>
                <a:cs typeface="Oswald Light"/>
                <a:sym typeface="Oswald Light"/>
              </a:rPr>
              <a:t> node in our cluster runs two K8S  processes: </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Kubelet</a:t>
            </a:r>
            <a:r>
              <a:rPr lang="en-GB" sz="1800">
                <a:solidFill>
                  <a:schemeClr val="dk1"/>
                </a:solidFill>
                <a:latin typeface="Oswald Light"/>
                <a:ea typeface="Oswald Light"/>
                <a:cs typeface="Oswald Light"/>
                <a:sym typeface="Oswald Light"/>
              </a:rPr>
              <a:t> - An agent that runs on each node in the cluster. It makes sure that containers are running in a pod. </a:t>
            </a:r>
            <a:r>
              <a:rPr lang="en-GB" sz="1800" b="1">
                <a:solidFill>
                  <a:schemeClr val="dk1"/>
                </a:solidFill>
                <a:latin typeface="Oswald"/>
                <a:ea typeface="Oswald"/>
                <a:cs typeface="Oswald"/>
                <a:sym typeface="Oswald"/>
              </a:rPr>
              <a:t>The kubelet</a:t>
            </a:r>
            <a:r>
              <a:rPr lang="en-GB" sz="1800">
                <a:solidFill>
                  <a:schemeClr val="dk1"/>
                </a:solidFill>
                <a:latin typeface="Oswald Light"/>
                <a:ea typeface="Oswald Light"/>
                <a:cs typeface="Oswald Light"/>
                <a:sym typeface="Oswald Light"/>
              </a:rPr>
              <a:t> takes a set of PodSpecs [</a:t>
            </a:r>
            <a:r>
              <a:rPr lang="en-GB" sz="1200">
                <a:solidFill>
                  <a:schemeClr val="dk1"/>
                </a:solidFill>
                <a:highlight>
                  <a:srgbClr val="FF9900"/>
                </a:highlight>
                <a:latin typeface="Oswald Light"/>
                <a:ea typeface="Oswald Light"/>
                <a:cs typeface="Oswald Light"/>
                <a:sym typeface="Oswald Light"/>
              </a:rPr>
              <a:t>TBD:</a:t>
            </a:r>
            <a:r>
              <a:rPr lang="en-GB" sz="1800">
                <a:solidFill>
                  <a:schemeClr val="dk1"/>
                </a:solidFill>
                <a:latin typeface="Oswald Light"/>
                <a:ea typeface="Oswald Light"/>
                <a:cs typeface="Oswald Light"/>
                <a:sym typeface="Oswald Light"/>
              </a:rPr>
              <a:t> </a:t>
            </a:r>
            <a:r>
              <a:rPr lang="en-GB" sz="1200">
                <a:solidFill>
                  <a:schemeClr val="dk1"/>
                </a:solidFill>
                <a:latin typeface="Oswald Light"/>
                <a:ea typeface="Oswald Light"/>
                <a:cs typeface="Oswald Light"/>
                <a:sym typeface="Oswald Light"/>
              </a:rPr>
              <a:t>yaml files with declaration on how to deploy our application</a:t>
            </a:r>
            <a:r>
              <a:rPr lang="en-GB" sz="1800">
                <a:solidFill>
                  <a:schemeClr val="dk1"/>
                </a:solidFill>
                <a:latin typeface="Oswald Light"/>
                <a:ea typeface="Oswald Light"/>
                <a:cs typeface="Oswald Light"/>
                <a:sym typeface="Oswald Light"/>
              </a:rPr>
              <a:t>] that are provided through various mechanisms and ensures that the containers described in those PodSpecs are running and healthy. The kubelet doesn’t manage containers which were not created by Kubernetes.</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Kube-proxy</a:t>
            </a:r>
            <a:r>
              <a:rPr lang="en-GB" sz="1800">
                <a:solidFill>
                  <a:schemeClr val="dk1"/>
                </a:solidFill>
                <a:latin typeface="Oswald Light"/>
                <a:ea typeface="Oswald Light"/>
                <a:cs typeface="Oswald Light"/>
                <a:sym typeface="Oswald Light"/>
              </a:rPr>
              <a:t> - is a network proxy that runs on each node in your cluster, implementing part of the Kubernetes </a:t>
            </a:r>
            <a:r>
              <a:rPr lang="en-GB" sz="1800" b="1">
                <a:solidFill>
                  <a:schemeClr val="dk1"/>
                </a:solidFill>
                <a:latin typeface="Oswald"/>
                <a:ea typeface="Oswald"/>
                <a:cs typeface="Oswald"/>
                <a:sym typeface="Oswald"/>
              </a:rPr>
              <a:t>Service concept </a:t>
            </a:r>
            <a:r>
              <a:rPr lang="en-GB" sz="1200">
                <a:solidFill>
                  <a:schemeClr val="dk1"/>
                </a:solidFill>
                <a:highlight>
                  <a:srgbClr val="FF9900"/>
                </a:highlight>
                <a:latin typeface="Oswald Light"/>
                <a:ea typeface="Oswald Light"/>
                <a:cs typeface="Oswald Light"/>
                <a:sym typeface="Oswald Light"/>
              </a:rPr>
              <a:t>[TBD:]</a:t>
            </a:r>
            <a:r>
              <a:rPr lang="en-GB" sz="1800">
                <a:solidFill>
                  <a:schemeClr val="dk1"/>
                </a:solidFill>
                <a:latin typeface="Oswald Light"/>
                <a:ea typeface="Oswald Light"/>
                <a:cs typeface="Oswald Light"/>
                <a:sym typeface="Oswald Light"/>
              </a:rPr>
              <a:t>. kube-proxy maintains network rules on nodes. These network rules allow network communication to your Pods from network sessions inside or outside of your cluster. kube-proxy uses the operating system packet filtering layer if there is one and it’s available. Otherwise, kube-proxy forwards the traffic itself.</a:t>
            </a:r>
            <a:endParaRPr sz="1800">
              <a:solidFill>
                <a:schemeClr val="dk1"/>
              </a:solidFill>
              <a:latin typeface="Oswald Light"/>
              <a:ea typeface="Oswald Light"/>
              <a:cs typeface="Oswald Light"/>
              <a:sym typeface="Oswald Light"/>
            </a:endParaRPr>
          </a:p>
        </p:txBody>
      </p:sp>
      <p:sp>
        <p:nvSpPr>
          <p:cNvPr id="436" name="Google Shape;436;p69"/>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
        <p:nvSpPr>
          <p:cNvPr id="437" name="Google Shape;437;p6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38" name="Google Shape;438;p6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0"/>
          <p:cNvSpPr txBox="1"/>
          <p:nvPr/>
        </p:nvSpPr>
        <p:spPr>
          <a:xfrm>
            <a:off x="401850" y="1561050"/>
            <a:ext cx="8340300" cy="202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individual </a:t>
            </a:r>
            <a:r>
              <a:rPr lang="en-GB" sz="1800" b="1">
                <a:solidFill>
                  <a:schemeClr val="dk1"/>
                </a:solidFill>
                <a:latin typeface="Oswald"/>
                <a:ea typeface="Oswald"/>
                <a:cs typeface="Oswald"/>
                <a:sym typeface="Oswald"/>
              </a:rPr>
              <a:t>non-master</a:t>
            </a:r>
            <a:r>
              <a:rPr lang="en-GB" sz="1800">
                <a:solidFill>
                  <a:schemeClr val="dk1"/>
                </a:solidFill>
                <a:latin typeface="Oswald Light"/>
                <a:ea typeface="Oswald Light"/>
                <a:cs typeface="Oswald Light"/>
                <a:sym typeface="Oswald Light"/>
              </a:rPr>
              <a:t> node in our cluster </a:t>
            </a:r>
            <a:r>
              <a:rPr lang="en-GB" sz="1800" b="1">
                <a:solidFill>
                  <a:schemeClr val="dk1"/>
                </a:solidFill>
                <a:latin typeface="Oswald"/>
                <a:ea typeface="Oswald"/>
                <a:cs typeface="Oswald"/>
                <a:sym typeface="Oswald"/>
              </a:rPr>
              <a:t>also </a:t>
            </a:r>
            <a:r>
              <a:rPr lang="en-GB" sz="1800">
                <a:solidFill>
                  <a:schemeClr val="dk1"/>
                </a:solidFill>
                <a:latin typeface="Oswald Light"/>
                <a:ea typeface="Oswald Light"/>
                <a:cs typeface="Oswald Light"/>
                <a:sym typeface="Oswald Light"/>
              </a:rPr>
              <a:t>runs: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Container Runtime</a:t>
            </a:r>
            <a:r>
              <a:rPr lang="en-GB" sz="1800">
                <a:solidFill>
                  <a:schemeClr val="dk1"/>
                </a:solidFill>
                <a:latin typeface="Oswald Light"/>
                <a:ea typeface="Oswald Light"/>
                <a:cs typeface="Oswald Light"/>
                <a:sym typeface="Oswald Light"/>
              </a:rPr>
              <a:t> - The container runtime is the software that is responsible for running containers. Kubernetes runtimes: Docker , rkt (coreOS) and </a:t>
            </a:r>
            <a:r>
              <a:rPr lang="en-GB" sz="1800" b="1">
                <a:solidFill>
                  <a:schemeClr val="dk1"/>
                </a:solidFill>
                <a:latin typeface="Oswald"/>
                <a:ea typeface="Oswald"/>
                <a:cs typeface="Oswald"/>
                <a:sym typeface="Oswald"/>
              </a:rPr>
              <a:t>CRI-O</a:t>
            </a:r>
            <a:endParaRPr sz="1800">
              <a:solidFill>
                <a:schemeClr val="dk1"/>
              </a:solidFill>
              <a:latin typeface="Oswald Light"/>
              <a:ea typeface="Oswald Light"/>
              <a:cs typeface="Oswald Light"/>
              <a:sym typeface="Oswald Light"/>
            </a:endParaRPr>
          </a:p>
        </p:txBody>
      </p:sp>
      <p:sp>
        <p:nvSpPr>
          <p:cNvPr id="444" name="Google Shape;444;p70"/>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Node</a:t>
            </a:r>
            <a:endParaRPr sz="1800">
              <a:solidFill>
                <a:schemeClr val="dk1"/>
              </a:solidFill>
              <a:latin typeface="Oswald Light"/>
              <a:ea typeface="Oswald Light"/>
              <a:cs typeface="Oswald Light"/>
              <a:sym typeface="Oswald Light"/>
            </a:endParaRPr>
          </a:p>
        </p:txBody>
      </p:sp>
      <p:sp>
        <p:nvSpPr>
          <p:cNvPr id="445" name="Google Shape;445;p7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46" name="Google Shape;446;p7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1"/>
          <p:cNvSpPr txBox="1"/>
          <p:nvPr/>
        </p:nvSpPr>
        <p:spPr>
          <a:xfrm>
            <a:off x="401850" y="902375"/>
            <a:ext cx="8340300" cy="3625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800" b="1">
              <a:solidFill>
                <a:schemeClr val="dk1"/>
              </a:solidFill>
              <a:latin typeface="Oswald"/>
              <a:ea typeface="Oswald"/>
              <a:cs typeface="Oswald"/>
              <a:sym typeface="Oswald"/>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DNS</a:t>
            </a:r>
            <a:r>
              <a:rPr lang="en-GB" sz="1800">
                <a:solidFill>
                  <a:schemeClr val="dk1"/>
                </a:solidFill>
                <a:latin typeface="Oswald Light"/>
                <a:ea typeface="Oswald Light"/>
                <a:cs typeface="Oswald Light"/>
                <a:sym typeface="Oswald Light"/>
              </a:rPr>
              <a:t> - While the other addons are not strictly required, all Kubernetes clusters should have cluster DNS, as many examples rely on it. Cluster DNS is a DNS server, in addition to the other DNS server(s) in your environment, which serves DNS records for Kubernetes services. Containers started by Kubernetes automatically include this DNS server in their DNS searches.</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WEB UI</a:t>
            </a:r>
            <a:r>
              <a:rPr lang="en-GB" sz="1800">
                <a:solidFill>
                  <a:schemeClr val="dk1"/>
                </a:solidFill>
                <a:latin typeface="Oswald Light"/>
                <a:ea typeface="Oswald Light"/>
                <a:cs typeface="Oswald Light"/>
                <a:sym typeface="Oswald Light"/>
              </a:rPr>
              <a:t> - General purpose, web-based UI for Kubernetes clusters. It allows users to manage and troubleshoot applications running in the cluster, as well as the cluster itself</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Container Resource monitoring </a:t>
            </a:r>
            <a:r>
              <a:rPr lang="en-GB" sz="1800">
                <a:solidFill>
                  <a:schemeClr val="dk1"/>
                </a:solidFill>
                <a:latin typeface="Oswald Light"/>
                <a:ea typeface="Oswald Light"/>
                <a:cs typeface="Oswald Light"/>
                <a:sym typeface="Oswald Light"/>
              </a:rPr>
              <a:t>- Records generic time-series metrics about containers in a central database, and provides a UI for browsing that data</a:t>
            </a:r>
            <a:endParaRPr sz="1800">
              <a:solidFill>
                <a:schemeClr val="dk1"/>
              </a:solidFill>
              <a:latin typeface="Oswald Light"/>
              <a:ea typeface="Oswald Light"/>
              <a:cs typeface="Oswald Light"/>
              <a:sym typeface="Oswald Light"/>
            </a:endParaRPr>
          </a:p>
          <a:p>
            <a:pPr marL="914400" marR="0" lvl="1"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Cluster-level Logging</a:t>
            </a:r>
            <a:r>
              <a:rPr lang="en-GB" sz="1800">
                <a:solidFill>
                  <a:schemeClr val="dk1"/>
                </a:solidFill>
                <a:latin typeface="Oswald Light"/>
                <a:ea typeface="Oswald Light"/>
                <a:cs typeface="Oswald Light"/>
                <a:sym typeface="Oswald Light"/>
              </a:rPr>
              <a:t> - A Cluster-level logging mechanism is responsible for saving container logs to a central log store with search/browsing interface.</a:t>
            </a:r>
            <a:endParaRPr sz="1800">
              <a:solidFill>
                <a:schemeClr val="dk1"/>
              </a:solidFill>
              <a:latin typeface="Oswald Light"/>
              <a:ea typeface="Oswald Light"/>
              <a:cs typeface="Oswald Light"/>
              <a:sym typeface="Oswald Light"/>
            </a:endParaRPr>
          </a:p>
        </p:txBody>
      </p:sp>
      <p:sp>
        <p:nvSpPr>
          <p:cNvPr id="452" name="Google Shape;452;p71"/>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Addons</a:t>
            </a:r>
            <a:endParaRPr sz="1800">
              <a:solidFill>
                <a:schemeClr val="dk1"/>
              </a:solidFill>
              <a:latin typeface="Oswald Light"/>
              <a:ea typeface="Oswald Light"/>
              <a:cs typeface="Oswald Light"/>
              <a:sym typeface="Oswald Light"/>
            </a:endParaRPr>
          </a:p>
        </p:txBody>
      </p:sp>
      <p:sp>
        <p:nvSpPr>
          <p:cNvPr id="453" name="Google Shape;453;p7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54" name="Google Shape;454;p7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2"/>
          <p:cNvSpPr txBox="1"/>
          <p:nvPr/>
        </p:nvSpPr>
        <p:spPr>
          <a:xfrm>
            <a:off x="588279" y="597625"/>
            <a:ext cx="2980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 NODE &amp; MASTER</a:t>
            </a:r>
            <a:endParaRPr sz="1800">
              <a:solidFill>
                <a:schemeClr val="dk1"/>
              </a:solidFill>
              <a:latin typeface="Oswald Light"/>
              <a:ea typeface="Oswald Light"/>
              <a:cs typeface="Oswald Light"/>
              <a:sym typeface="Oswald Light"/>
            </a:endParaRPr>
          </a:p>
        </p:txBody>
      </p:sp>
      <p:sp>
        <p:nvSpPr>
          <p:cNvPr id="460" name="Google Shape;460;p7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61" name="Google Shape;461;p7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462" name="Google Shape;462;p72"/>
          <p:cNvPicPr preferRelativeResize="0"/>
          <p:nvPr/>
        </p:nvPicPr>
        <p:blipFill>
          <a:blip r:embed="rId4">
            <a:alphaModFix/>
          </a:blip>
          <a:stretch>
            <a:fillRect/>
          </a:stretch>
        </p:blipFill>
        <p:spPr>
          <a:xfrm>
            <a:off x="591475" y="1088213"/>
            <a:ext cx="7706299" cy="35618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3"/>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 NODE</a:t>
            </a:r>
            <a:endParaRPr sz="1800">
              <a:solidFill>
                <a:schemeClr val="dk1"/>
              </a:solidFill>
              <a:latin typeface="Oswald Light"/>
              <a:ea typeface="Oswald Light"/>
              <a:cs typeface="Oswald Light"/>
              <a:sym typeface="Oswald Light"/>
            </a:endParaRPr>
          </a:p>
        </p:txBody>
      </p:sp>
      <p:sp>
        <p:nvSpPr>
          <p:cNvPr id="468" name="Google Shape;468;p7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69" name="Google Shape;469;p7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470" name="Google Shape;470;p73"/>
          <p:cNvPicPr preferRelativeResize="0"/>
          <p:nvPr/>
        </p:nvPicPr>
        <p:blipFill>
          <a:blip r:embed="rId4">
            <a:alphaModFix/>
          </a:blip>
          <a:stretch>
            <a:fillRect/>
          </a:stretch>
        </p:blipFill>
        <p:spPr>
          <a:xfrm>
            <a:off x="1045425" y="1612825"/>
            <a:ext cx="7053144" cy="31582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4"/>
          <p:cNvSpPr txBox="1"/>
          <p:nvPr/>
        </p:nvSpPr>
        <p:spPr>
          <a:xfrm>
            <a:off x="588265" y="597618"/>
            <a:ext cx="2182200" cy="3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SUMMARY</a:t>
            </a:r>
            <a:endParaRPr sz="1800">
              <a:solidFill>
                <a:schemeClr val="dk1"/>
              </a:solidFill>
              <a:latin typeface="Oswald Light"/>
              <a:ea typeface="Oswald Light"/>
              <a:cs typeface="Oswald Light"/>
              <a:sym typeface="Oswald Light"/>
            </a:endParaRPr>
          </a:p>
        </p:txBody>
      </p:sp>
      <p:sp>
        <p:nvSpPr>
          <p:cNvPr id="476" name="Google Shape;476;p7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CORE CONCEPTS</a:t>
            </a:r>
            <a:endParaRPr sz="1400">
              <a:latin typeface="Ubuntu Light"/>
              <a:ea typeface="Ubuntu Light"/>
              <a:cs typeface="Ubuntu Light"/>
              <a:sym typeface="Ubuntu Light"/>
            </a:endParaRPr>
          </a:p>
        </p:txBody>
      </p:sp>
      <p:pic>
        <p:nvPicPr>
          <p:cNvPr id="477" name="Google Shape;477;p7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478" name="Google Shape;478;p74" descr="Image result for k8s master architecture"/>
          <p:cNvPicPr preferRelativeResize="0"/>
          <p:nvPr/>
        </p:nvPicPr>
        <p:blipFill rotWithShape="1">
          <a:blip r:embed="rId4">
            <a:alphaModFix/>
          </a:blip>
          <a:srcRect l="11540" r="2014"/>
          <a:stretch/>
        </p:blipFill>
        <p:spPr>
          <a:xfrm>
            <a:off x="806675" y="1117200"/>
            <a:ext cx="7530650" cy="3566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5"/>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484" name="Google Shape;484;p75"/>
          <p:cNvSpPr txBox="1">
            <a:spLocks noGrp="1"/>
          </p:cNvSpPr>
          <p:nvPr>
            <p:ph type="subTitle" idx="4294967295"/>
          </p:nvPr>
        </p:nvSpPr>
        <p:spPr>
          <a:xfrm>
            <a:off x="3425700" y="2781075"/>
            <a:ext cx="2292600" cy="38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solidFill>
                  <a:srgbClr val="000000"/>
                </a:solidFill>
                <a:latin typeface="Oswald"/>
                <a:ea typeface="Oswald"/>
                <a:cs typeface="Oswald"/>
                <a:sym typeface="Oswald"/>
              </a:rPr>
              <a:t>OBJECTS</a:t>
            </a:r>
            <a:endParaRPr sz="1500">
              <a:solidFill>
                <a:srgbClr val="000000"/>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6"/>
          <p:cNvSpPr txBox="1"/>
          <p:nvPr/>
        </p:nvSpPr>
        <p:spPr>
          <a:xfrm>
            <a:off x="401850" y="1561050"/>
            <a:ext cx="8340300" cy="2021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following slides discuss and describe the basic building blocks of K8S such as PODS, SERVICES and controllers such as DEPLOYMENTS and Daemonsets.</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By the end of each Object we will do a hands on lab so make sure you are connected to your K8S cluster deployed on AWS.</a:t>
            </a:r>
            <a:endParaRPr sz="1800">
              <a:solidFill>
                <a:schemeClr val="dk1"/>
              </a:solidFill>
              <a:latin typeface="Oswald Light"/>
              <a:ea typeface="Oswald Light"/>
              <a:cs typeface="Oswald Light"/>
              <a:sym typeface="Oswald Light"/>
            </a:endParaRPr>
          </a:p>
        </p:txBody>
      </p:sp>
      <p:sp>
        <p:nvSpPr>
          <p:cNvPr id="490" name="Google Shape;490;p7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OBJECTS</a:t>
            </a:r>
            <a:endParaRPr sz="1400">
              <a:latin typeface="Ubuntu Light"/>
              <a:ea typeface="Ubuntu Light"/>
              <a:cs typeface="Ubuntu Light"/>
              <a:sym typeface="Ubuntu Light"/>
            </a:endParaRPr>
          </a:p>
        </p:txBody>
      </p:sp>
      <p:pic>
        <p:nvPicPr>
          <p:cNvPr id="491" name="Google Shape;491;p7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7"/>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&amp; CONTROLLERS </a:t>
            </a:r>
            <a:endParaRPr sz="1400">
              <a:latin typeface="Ubuntu Light"/>
              <a:ea typeface="Ubuntu Light"/>
              <a:cs typeface="Ubuntu Light"/>
              <a:sym typeface="Ubuntu Light"/>
            </a:endParaRPr>
          </a:p>
        </p:txBody>
      </p:sp>
      <p:pic>
        <p:nvPicPr>
          <p:cNvPr id="497" name="Google Shape;497;p7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498" name="Google Shape;498;p77"/>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7"/>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SERVICE</a:t>
            </a:r>
            <a:endParaRPr>
              <a:solidFill>
                <a:srgbClr val="434343"/>
              </a:solidFill>
              <a:latin typeface="Oswald"/>
              <a:ea typeface="Oswald"/>
              <a:cs typeface="Oswald"/>
              <a:sym typeface="Oswald"/>
            </a:endParaRPr>
          </a:p>
        </p:txBody>
      </p:sp>
      <p:sp>
        <p:nvSpPr>
          <p:cNvPr id="500" name="Google Shape;500;p77"/>
          <p:cNvSpPr/>
          <p:nvPr/>
        </p:nvSpPr>
        <p:spPr>
          <a:xfrm>
            <a:off x="1297425" y="36905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501" name="Google Shape;501;p77"/>
          <p:cNvSpPr txBox="1"/>
          <p:nvPr/>
        </p:nvSpPr>
        <p:spPr>
          <a:xfrm>
            <a:off x="1453350" y="3840738"/>
            <a:ext cx="29940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VOLUME</a:t>
            </a:r>
            <a:endParaRPr>
              <a:solidFill>
                <a:srgbClr val="434343"/>
              </a:solidFill>
              <a:latin typeface="Oswald"/>
              <a:ea typeface="Oswald"/>
              <a:cs typeface="Oswald"/>
              <a:sym typeface="Oswald"/>
            </a:endParaRPr>
          </a:p>
        </p:txBody>
      </p:sp>
      <p:sp>
        <p:nvSpPr>
          <p:cNvPr id="502" name="Google Shape;502;p77"/>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7"/>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NAMESPACE</a:t>
            </a:r>
            <a:endParaRPr>
              <a:solidFill>
                <a:srgbClr val="434343"/>
              </a:solidFill>
              <a:latin typeface="Oswald"/>
              <a:ea typeface="Oswald"/>
              <a:cs typeface="Oswald"/>
              <a:sym typeface="Oswald"/>
            </a:endParaRPr>
          </a:p>
        </p:txBody>
      </p:sp>
      <p:sp>
        <p:nvSpPr>
          <p:cNvPr id="504" name="Google Shape;504;p77"/>
          <p:cNvSpPr/>
          <p:nvPr/>
        </p:nvSpPr>
        <p:spPr>
          <a:xfrm>
            <a:off x="4620125" y="3020825"/>
            <a:ext cx="7833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7"/>
          <p:cNvSpPr txBox="1"/>
          <p:nvPr/>
        </p:nvSpPr>
        <p:spPr>
          <a:xfrm>
            <a:off x="4699850" y="3116450"/>
            <a:ext cx="5649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JOB</a:t>
            </a:r>
            <a:endParaRPr>
              <a:solidFill>
                <a:srgbClr val="434343"/>
              </a:solidFill>
              <a:latin typeface="Oswald"/>
              <a:ea typeface="Oswald"/>
              <a:cs typeface="Oswald"/>
              <a:sym typeface="Oswald"/>
            </a:endParaRPr>
          </a:p>
        </p:txBody>
      </p:sp>
      <p:sp>
        <p:nvSpPr>
          <p:cNvPr id="506" name="Google Shape;506;p77"/>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7"/>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POD</a:t>
            </a:r>
            <a:endParaRPr>
              <a:solidFill>
                <a:srgbClr val="434343"/>
              </a:solidFill>
              <a:latin typeface="Oswald"/>
              <a:ea typeface="Oswald"/>
              <a:cs typeface="Oswald"/>
              <a:sym typeface="Oswald"/>
            </a:endParaRPr>
          </a:p>
        </p:txBody>
      </p:sp>
      <p:sp>
        <p:nvSpPr>
          <p:cNvPr id="508" name="Google Shape;508;p77"/>
          <p:cNvSpPr/>
          <p:nvPr/>
        </p:nvSpPr>
        <p:spPr>
          <a:xfrm>
            <a:off x="5442475" y="3020425"/>
            <a:ext cx="1201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7"/>
          <p:cNvSpPr txBox="1"/>
          <p:nvPr/>
        </p:nvSpPr>
        <p:spPr>
          <a:xfrm>
            <a:off x="5551675" y="3116450"/>
            <a:ext cx="978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DAEMONSET</a:t>
            </a:r>
            <a:endParaRPr>
              <a:solidFill>
                <a:srgbClr val="434343"/>
              </a:solidFill>
              <a:latin typeface="Oswald"/>
              <a:ea typeface="Oswald"/>
              <a:cs typeface="Oswald"/>
              <a:sym typeface="Oswald"/>
            </a:endParaRPr>
          </a:p>
        </p:txBody>
      </p:sp>
      <p:sp>
        <p:nvSpPr>
          <p:cNvPr id="510" name="Google Shape;510;p77"/>
          <p:cNvSpPr/>
          <p:nvPr/>
        </p:nvSpPr>
        <p:spPr>
          <a:xfrm>
            <a:off x="6682725" y="3020425"/>
            <a:ext cx="1271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7"/>
          <p:cNvSpPr txBox="1"/>
          <p:nvPr/>
        </p:nvSpPr>
        <p:spPr>
          <a:xfrm>
            <a:off x="6791925" y="3116450"/>
            <a:ext cx="1054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REPLICASET</a:t>
            </a:r>
            <a:endParaRPr>
              <a:solidFill>
                <a:srgbClr val="434343"/>
              </a:solidFill>
              <a:latin typeface="Oswald"/>
              <a:ea typeface="Oswald"/>
              <a:cs typeface="Oswald"/>
              <a:sym typeface="Oswald"/>
            </a:endParaRPr>
          </a:p>
        </p:txBody>
      </p:sp>
      <p:sp>
        <p:nvSpPr>
          <p:cNvPr id="512" name="Google Shape;512;p77"/>
          <p:cNvSpPr/>
          <p:nvPr/>
        </p:nvSpPr>
        <p:spPr>
          <a:xfrm>
            <a:off x="4620125" y="3685725"/>
            <a:ext cx="16635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513" name="Google Shape;513;p77"/>
          <p:cNvSpPr txBox="1"/>
          <p:nvPr/>
        </p:nvSpPr>
        <p:spPr>
          <a:xfrm>
            <a:off x="4659550" y="3775950"/>
            <a:ext cx="16242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STATEFULLSET</a:t>
            </a:r>
            <a:endParaRPr>
              <a:solidFill>
                <a:srgbClr val="434343"/>
              </a:solidFill>
              <a:latin typeface="Oswald"/>
              <a:ea typeface="Oswald"/>
              <a:cs typeface="Oswald"/>
              <a:sym typeface="Oswald"/>
            </a:endParaRPr>
          </a:p>
        </p:txBody>
      </p:sp>
      <p:sp>
        <p:nvSpPr>
          <p:cNvPr id="514" name="Google Shape;514;p77"/>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7"/>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K8S </a:t>
            </a:r>
            <a:endParaRPr>
              <a:solidFill>
                <a:srgbClr val="434343"/>
              </a:solidFill>
              <a:latin typeface="Oswald"/>
              <a:ea typeface="Oswald"/>
              <a:cs typeface="Oswald"/>
              <a:sym typeface="Oswald"/>
            </a:endParaRPr>
          </a:p>
        </p:txBody>
      </p:sp>
      <p:sp>
        <p:nvSpPr>
          <p:cNvPr id="516" name="Google Shape;516;p77"/>
          <p:cNvSpPr/>
          <p:nvPr/>
        </p:nvSpPr>
        <p:spPr>
          <a:xfrm>
            <a:off x="6331150" y="3684925"/>
            <a:ext cx="16242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swald"/>
              <a:ea typeface="Oswald"/>
              <a:cs typeface="Oswald"/>
              <a:sym typeface="Oswald"/>
            </a:endParaRPr>
          </a:p>
        </p:txBody>
      </p:sp>
      <p:sp>
        <p:nvSpPr>
          <p:cNvPr id="517" name="Google Shape;517;p77"/>
          <p:cNvSpPr txBox="1"/>
          <p:nvPr/>
        </p:nvSpPr>
        <p:spPr>
          <a:xfrm>
            <a:off x="6501333" y="3796792"/>
            <a:ext cx="13065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DEPLOYMENT</a:t>
            </a:r>
            <a:endParaRPr>
              <a:solidFill>
                <a:srgbClr val="434343"/>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8"/>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Let’s connect to our remote master nodes</a:t>
            </a:r>
            <a:endParaRPr sz="1800">
              <a:solidFill>
                <a:schemeClr val="dk1"/>
              </a:solidFill>
              <a:latin typeface="Oswald Light"/>
              <a:ea typeface="Oswald Light"/>
              <a:cs typeface="Oswald Light"/>
              <a:sym typeface="Oswald Light"/>
            </a:endParaRPr>
          </a:p>
        </p:txBody>
      </p:sp>
      <p:sp>
        <p:nvSpPr>
          <p:cNvPr id="523" name="Google Shape;523;p7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524" name="Google Shape;524;p7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25" name="Google Shape;525;p78"/>
          <p:cNvSpPr txBox="1"/>
          <p:nvPr/>
        </p:nvSpPr>
        <p:spPr>
          <a:xfrm>
            <a:off x="554250" y="1361650"/>
            <a:ext cx="8462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With the IP and SSH KEY you received please run the following in </a:t>
            </a:r>
            <a:r>
              <a:rPr lang="en-GB" sz="1300" b="1" u="sng">
                <a:solidFill>
                  <a:schemeClr val="dk1"/>
                </a:solidFill>
                <a:latin typeface="Oswald"/>
                <a:ea typeface="Oswald"/>
                <a:cs typeface="Oswald"/>
                <a:sym typeface="Oswald"/>
              </a:rPr>
              <a:t>git bash</a:t>
            </a:r>
            <a:r>
              <a:rPr lang="en-GB" sz="1300">
                <a:solidFill>
                  <a:schemeClr val="dk1"/>
                </a:solidFill>
                <a:latin typeface="Oswald Light"/>
                <a:ea typeface="Oswald Light"/>
                <a:cs typeface="Oswald Light"/>
                <a:sym typeface="Oswald Light"/>
              </a:rPr>
              <a:t>: </a:t>
            </a:r>
            <a:br>
              <a:rPr lang="en-GB" sz="1300">
                <a:solidFill>
                  <a:schemeClr val="dk1"/>
                </a:solidFill>
                <a:latin typeface="Oswald Light"/>
                <a:ea typeface="Oswald Light"/>
                <a:cs typeface="Oswald Light"/>
                <a:sym typeface="Oswald Light"/>
              </a:rPr>
            </a:br>
            <a:r>
              <a:rPr lang="en-GB" sz="1300" b="1" u="sng">
                <a:solidFill>
                  <a:schemeClr val="dk1"/>
                </a:solidFill>
                <a:latin typeface="Oswald"/>
                <a:ea typeface="Oswald"/>
                <a:cs typeface="Oswald"/>
                <a:sym typeface="Oswald"/>
              </a:rPr>
              <a:t>Instruction link</a:t>
            </a:r>
            <a:r>
              <a:rPr lang="en-GB" sz="1300">
                <a:solidFill>
                  <a:schemeClr val="dk1"/>
                </a:solidFill>
                <a:latin typeface="Oswald Light"/>
                <a:ea typeface="Oswald Light"/>
                <a:cs typeface="Oswald Light"/>
                <a:sym typeface="Oswald Light"/>
              </a:rPr>
              <a:t>: </a:t>
            </a:r>
            <a:r>
              <a:rPr lang="en-GB" sz="1300" u="sng">
                <a:solidFill>
                  <a:schemeClr val="hlink"/>
                </a:solidFill>
                <a:latin typeface="Oswald Light"/>
                <a:ea typeface="Oswald Light"/>
                <a:cs typeface="Oswald Light"/>
                <a:sym typeface="Oswald Light"/>
                <a:hlinkClick r:id="rId4"/>
              </a:rPr>
              <a:t>https://docs.google.com/document/d/1h2goNyB8bptKbcSzOUjwc94MI_0iJNvcvuC9TEpPCl8/edit?usp=sharing</a:t>
            </a:r>
            <a:br>
              <a:rPr lang="en-GB" sz="1300">
                <a:solidFill>
                  <a:schemeClr val="dk1"/>
                </a:solidFill>
                <a:latin typeface="Oswald Light"/>
                <a:ea typeface="Oswald Light"/>
                <a:cs typeface="Oswald Light"/>
                <a:sym typeface="Oswald Light"/>
              </a:rPr>
            </a:br>
            <a:endParaRPr sz="1300">
              <a:solidFill>
                <a:schemeClr val="dk1"/>
              </a:solidFill>
              <a:latin typeface="Oswald Light"/>
              <a:ea typeface="Oswald Light"/>
              <a:cs typeface="Oswald Light"/>
              <a:sym typeface="Oswald Light"/>
            </a:endParaRPr>
          </a:p>
        </p:txBody>
      </p:sp>
      <p:sp>
        <p:nvSpPr>
          <p:cNvPr id="526" name="Google Shape;526;p78"/>
          <p:cNvSpPr/>
          <p:nvPr/>
        </p:nvSpPr>
        <p:spPr>
          <a:xfrm>
            <a:off x="981300" y="1719550"/>
            <a:ext cx="7181400" cy="30771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Oswald"/>
                <a:ea typeface="Oswald"/>
                <a:cs typeface="Oswald"/>
                <a:sym typeface="Oswald"/>
              </a:rPr>
              <a:t>$&gt; chmod 400 KEY (only for the first time ) </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ssh -i KEY </a:t>
            </a:r>
            <a:r>
              <a:rPr lang="en-GB" b="1">
                <a:solidFill>
                  <a:srgbClr val="FFFFFF"/>
                </a:solidFill>
                <a:latin typeface="Oswald"/>
                <a:ea typeface="Oswald"/>
                <a:cs typeface="Oswald"/>
                <a:sym typeface="Oswald"/>
              </a:rPr>
              <a:t>ubuntu</a:t>
            </a:r>
            <a:r>
              <a:rPr lang="en-GB">
                <a:solidFill>
                  <a:srgbClr val="FFFFFF"/>
                </a:solidFill>
                <a:latin typeface="Oswald"/>
                <a:ea typeface="Oswald"/>
                <a:cs typeface="Oswald"/>
                <a:sym typeface="Oswald"/>
              </a:rPr>
              <a:t>@[remote master ip]</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The last command will connect you to the remote K8S master machine,</a:t>
            </a:r>
            <a:br>
              <a:rPr lang="en-GB">
                <a:solidFill>
                  <a:srgbClr val="FF9900"/>
                </a:solidFill>
                <a:latin typeface="Oswald"/>
                <a:ea typeface="Oswald"/>
                <a:cs typeface="Oswald"/>
                <a:sym typeface="Oswald"/>
              </a:rPr>
            </a:br>
            <a:r>
              <a:rPr lang="en-GB">
                <a:solidFill>
                  <a:srgbClr val="FF9900"/>
                </a:solidFill>
                <a:latin typeface="Oswald"/>
                <a:ea typeface="Oswald"/>
                <a:cs typeface="Oswald"/>
                <a:sym typeface="Oswald"/>
              </a:rPr>
              <a:t>Once connected please run the following command to validate K8S Operation</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ip-10.32.3.233&gt; kubectl get nodes </a:t>
            </a:r>
            <a:br>
              <a:rPr lang="en-GB">
                <a:solidFill>
                  <a:srgbClr val="FFFFFF"/>
                </a:solidFill>
                <a:latin typeface="Oswald"/>
                <a:ea typeface="Oswald"/>
                <a:cs typeface="Oswald"/>
                <a:sym typeface="Oswald"/>
              </a:rPr>
            </a:br>
            <a:r>
              <a:rPr lang="en-GB">
                <a:solidFill>
                  <a:srgbClr val="FF9900"/>
                </a:solidFill>
                <a:latin typeface="Oswald"/>
                <a:ea typeface="Oswald"/>
                <a:cs typeface="Oswald"/>
                <a:sym typeface="Oswald"/>
              </a:rPr>
              <a:t>   ---&gt; expected result should be similar to the below list - 1  Master and 1 Node</a:t>
            </a: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r>
              <a:rPr lang="en-GB" sz="1200">
                <a:solidFill>
                  <a:srgbClr val="FFFFFF"/>
                </a:solidFill>
                <a:latin typeface="Oswald"/>
                <a:ea typeface="Oswald"/>
                <a:cs typeface="Oswald"/>
                <a:sym typeface="Oswald"/>
              </a:rPr>
              <a:t>NAME      STATUS    ROLES     AGE       VERSION</a:t>
            </a:r>
            <a:endParaRPr sz="1200">
              <a:solidFill>
                <a:srgbClr val="FFFFFF"/>
              </a:solidFill>
              <a:latin typeface="Oswald"/>
              <a:ea typeface="Oswald"/>
              <a:cs typeface="Oswald"/>
              <a:sym typeface="Oswald"/>
            </a:endParaRPr>
          </a:p>
          <a:p>
            <a:pPr marL="0" lvl="0" indent="0" algn="l" rtl="0">
              <a:spcBef>
                <a:spcPts val="0"/>
              </a:spcBef>
              <a:spcAft>
                <a:spcPts val="0"/>
              </a:spcAft>
              <a:buNone/>
            </a:pPr>
            <a:r>
              <a:rPr lang="en-GB" sz="1200">
                <a:solidFill>
                  <a:srgbClr val="FFFFFF"/>
                </a:solidFill>
                <a:latin typeface="Oswald"/>
                <a:ea typeface="Oswald"/>
                <a:cs typeface="Oswald"/>
                <a:sym typeface="Oswald"/>
              </a:rPr>
              <a:t>host01      Ready     master    3m           v1.22.6</a:t>
            </a:r>
            <a:endParaRPr sz="1200">
              <a:solidFill>
                <a:srgbClr val="FFFFFF"/>
              </a:solidFill>
              <a:latin typeface="Oswald"/>
              <a:ea typeface="Oswald"/>
              <a:cs typeface="Oswald"/>
              <a:sym typeface="Oswald"/>
            </a:endParaRPr>
          </a:p>
          <a:p>
            <a:pPr marL="0" lvl="0" indent="0" algn="l" rtl="0">
              <a:spcBef>
                <a:spcPts val="0"/>
              </a:spcBef>
              <a:spcAft>
                <a:spcPts val="0"/>
              </a:spcAft>
              <a:buNone/>
            </a:pPr>
            <a:r>
              <a:rPr lang="en-GB" sz="1200">
                <a:solidFill>
                  <a:srgbClr val="FFFFFF"/>
                </a:solidFill>
                <a:latin typeface="Oswald"/>
                <a:ea typeface="Oswald"/>
                <a:cs typeface="Oswald"/>
                <a:sym typeface="Oswald"/>
              </a:rPr>
              <a:t>host02      Ready     node       3m           v1.22.6</a:t>
            </a:r>
            <a:endParaRPr sz="1200">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3"/>
          <p:cNvSpPr txBox="1">
            <a:spLocks noGrp="1"/>
          </p:cNvSpPr>
          <p:nvPr>
            <p:ph type="body" idx="4294967295"/>
          </p:nvPr>
        </p:nvSpPr>
        <p:spPr>
          <a:xfrm>
            <a:off x="240600" y="171000"/>
            <a:ext cx="8662800" cy="445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b="1"/>
              <a:t>Configuration Auto Scaling capability </a:t>
            </a:r>
            <a:endParaRPr sz="1500" b="1"/>
          </a:p>
          <a:p>
            <a:pPr marL="457200" lvl="0" indent="-323850" algn="l" rtl="0">
              <a:spcBef>
                <a:spcPts val="0"/>
              </a:spcBef>
              <a:spcAft>
                <a:spcPts val="0"/>
              </a:spcAft>
              <a:buSzPts val="1500"/>
              <a:buChar char="●"/>
            </a:pPr>
            <a:r>
              <a:rPr lang="en-GB" sz="1500" b="1"/>
              <a:t>Go production </a:t>
            </a:r>
            <a:endParaRPr sz="1500" b="1"/>
          </a:p>
          <a:p>
            <a:pPr marL="1371600" lvl="1" indent="-323850" algn="l" rtl="0">
              <a:spcBef>
                <a:spcPts val="0"/>
              </a:spcBef>
              <a:spcAft>
                <a:spcPts val="0"/>
              </a:spcAft>
              <a:buSzPts val="1500"/>
              <a:buChar char="○"/>
            </a:pPr>
            <a:r>
              <a:rPr lang="en-GB" sz="1500" b="1"/>
              <a:t>Full capability to rollback to old infrastructure.</a:t>
            </a:r>
            <a:endParaRPr sz="1500" b="1"/>
          </a:p>
          <a:p>
            <a:pPr marL="457200" lvl="0" indent="0" algn="l" rtl="0">
              <a:lnSpc>
                <a:spcPct val="115000"/>
              </a:lnSpc>
              <a:spcBef>
                <a:spcPts val="1600"/>
              </a:spcBef>
              <a:spcAft>
                <a:spcPts val="1600"/>
              </a:spcAft>
              <a:buNone/>
            </a:pPr>
            <a:endParaRPr sz="15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9"/>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PODS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0"/>
          <p:cNvSpPr txBox="1"/>
          <p:nvPr/>
        </p:nvSpPr>
        <p:spPr>
          <a:xfrm>
            <a:off x="401850" y="16080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POD</a:t>
            </a:r>
            <a:r>
              <a:rPr lang="en-GB" sz="1800">
                <a:solidFill>
                  <a:schemeClr val="dk1"/>
                </a:solidFill>
                <a:latin typeface="Oswald Light"/>
                <a:ea typeface="Oswald Light"/>
                <a:cs typeface="Oswald Light"/>
                <a:sym typeface="Oswald Light"/>
              </a:rPr>
              <a:t> - A Pod is the basic building block of Kubernetes–the smallest and simplest unit in the Kubernetes object model that you create or deploy. A Pod represents a running process on your cluster. A Pod encapsulates an application container (or, in some cases, multiple containers), storage resources, a unique network IP, and options that govern how the container(s) should run.</a:t>
            </a:r>
            <a:endParaRPr sz="1800">
              <a:solidFill>
                <a:schemeClr val="dk1"/>
              </a:solidFill>
              <a:latin typeface="Oswald Light"/>
              <a:ea typeface="Oswald Light"/>
              <a:cs typeface="Oswald Light"/>
              <a:sym typeface="Oswald Light"/>
            </a:endParaRPr>
          </a:p>
        </p:txBody>
      </p:sp>
      <p:sp>
        <p:nvSpPr>
          <p:cNvPr id="537" name="Google Shape;537;p8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pic>
        <p:nvPicPr>
          <p:cNvPr id="538" name="Google Shape;538;p8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39" name="Google Shape;539;p80"/>
          <p:cNvSpPr txBox="1"/>
          <p:nvPr/>
        </p:nvSpPr>
        <p:spPr>
          <a:xfrm>
            <a:off x="439400" y="3403600"/>
            <a:ext cx="8340300" cy="467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a:t>
            </a:r>
            <a:r>
              <a:rPr lang="en-GB" sz="1800" b="1">
                <a:solidFill>
                  <a:schemeClr val="dk1"/>
                </a:solidFill>
                <a:latin typeface="Oswald"/>
                <a:ea typeface="Oswald"/>
                <a:cs typeface="Oswald"/>
                <a:sym typeface="Oswald"/>
              </a:rPr>
              <a:t>pod</a:t>
            </a:r>
            <a:r>
              <a:rPr lang="en-GB" sz="1800">
                <a:solidFill>
                  <a:schemeClr val="dk1"/>
                </a:solidFill>
                <a:latin typeface="Oswald Light"/>
                <a:ea typeface="Oswald Light"/>
                <a:cs typeface="Oswald Light"/>
                <a:sym typeface="Oswald Light"/>
              </a:rPr>
              <a:t> is an </a:t>
            </a:r>
            <a:r>
              <a:rPr lang="en-GB" sz="1800" b="1">
                <a:solidFill>
                  <a:schemeClr val="dk1"/>
                </a:solidFill>
                <a:latin typeface="Oswald"/>
                <a:ea typeface="Oswald"/>
                <a:cs typeface="Oswald"/>
                <a:sym typeface="Oswald"/>
              </a:rPr>
              <a:t>abstraction</a:t>
            </a:r>
            <a:r>
              <a:rPr lang="en-GB" sz="1800">
                <a:solidFill>
                  <a:schemeClr val="dk1"/>
                </a:solidFill>
                <a:latin typeface="Oswald Light"/>
                <a:ea typeface="Oswald Light"/>
                <a:cs typeface="Oswald Light"/>
                <a:sym typeface="Oswald Light"/>
              </a:rPr>
              <a:t> layer that allows k8s to manage and group containers using the node </a:t>
            </a:r>
            <a:r>
              <a:rPr lang="en-GB" sz="1800" b="1">
                <a:solidFill>
                  <a:schemeClr val="dk1"/>
                </a:solidFill>
                <a:latin typeface="Oswald"/>
                <a:ea typeface="Oswald"/>
                <a:cs typeface="Oswald"/>
                <a:sym typeface="Oswald"/>
              </a:rPr>
              <a:t>kubelet agent</a:t>
            </a:r>
            <a:endParaRPr sz="1800" b="1">
              <a:solidFill>
                <a:schemeClr val="dk1"/>
              </a:solidFill>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1"/>
          <p:cNvSpPr txBox="1"/>
          <p:nvPr/>
        </p:nvSpPr>
        <p:spPr>
          <a:xfrm>
            <a:off x="401850" y="9984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There are two ways to describe a POD in a K8S cluster</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 that run a single container </a:t>
            </a:r>
            <a:r>
              <a:rPr lang="en-GB" sz="1800">
                <a:solidFill>
                  <a:schemeClr val="dk1"/>
                </a:solidFill>
                <a:latin typeface="Oswald Light"/>
                <a:ea typeface="Oswald Light"/>
                <a:cs typeface="Oswald Light"/>
                <a:sym typeface="Oswald Light"/>
              </a:rPr>
              <a:t>- The “one-container-per-Pod” model is the most common Kubernetes use case; in this case, you can think of a Pod as a wrapper around a single container, and Kubernetes manages the Pods rather than the containers directly</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 that run multiple containers</a:t>
            </a:r>
            <a:r>
              <a:rPr lang="en-GB" sz="1800">
                <a:solidFill>
                  <a:schemeClr val="dk1"/>
                </a:solidFill>
                <a:latin typeface="Oswald Light"/>
                <a:ea typeface="Oswald Light"/>
                <a:cs typeface="Oswald Light"/>
                <a:sym typeface="Oswald Light"/>
              </a:rPr>
              <a:t> that need to work </a:t>
            </a:r>
            <a:r>
              <a:rPr lang="en-GB" sz="1800" b="1">
                <a:solidFill>
                  <a:schemeClr val="dk1"/>
                </a:solidFill>
                <a:latin typeface="Oswald"/>
                <a:ea typeface="Oswald"/>
                <a:cs typeface="Oswald"/>
                <a:sym typeface="Oswald"/>
              </a:rPr>
              <a:t>together</a:t>
            </a:r>
            <a:r>
              <a:rPr lang="en-GB" sz="1800">
                <a:solidFill>
                  <a:schemeClr val="dk1"/>
                </a:solidFill>
                <a:latin typeface="Oswald Light"/>
                <a:ea typeface="Oswald Light"/>
                <a:cs typeface="Oswald Light"/>
                <a:sym typeface="Oswald Light"/>
              </a:rPr>
              <a:t> aka as SIDECARS</a:t>
            </a:r>
            <a:endParaRPr sz="1800">
              <a:solidFill>
                <a:schemeClr val="dk1"/>
              </a:solidFill>
              <a:latin typeface="Oswald Light"/>
              <a:ea typeface="Oswald Light"/>
              <a:cs typeface="Oswald Light"/>
              <a:sym typeface="Oswald Light"/>
            </a:endParaRPr>
          </a:p>
        </p:txBody>
      </p:sp>
      <p:pic>
        <p:nvPicPr>
          <p:cNvPr id="545" name="Google Shape;545;p8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46" name="Google Shape;546;p81"/>
          <p:cNvSpPr/>
          <p:nvPr/>
        </p:nvSpPr>
        <p:spPr>
          <a:xfrm>
            <a:off x="2083650" y="3719025"/>
            <a:ext cx="4782300" cy="31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1"/>
          <p:cNvSpPr txBox="1">
            <a:spLocks noGrp="1"/>
          </p:cNvSpPr>
          <p:nvPr>
            <p:ph type="body" idx="1"/>
          </p:nvPr>
        </p:nvSpPr>
        <p:spPr>
          <a:xfrm>
            <a:off x="511850" y="3696950"/>
            <a:ext cx="13677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CONTAINER ENGINE</a:t>
            </a:r>
            <a:endParaRPr sz="1300">
              <a:latin typeface="Ubuntu Light"/>
              <a:ea typeface="Ubuntu Light"/>
              <a:cs typeface="Ubuntu Light"/>
              <a:sym typeface="Ubuntu Light"/>
            </a:endParaRPr>
          </a:p>
        </p:txBody>
      </p:sp>
      <p:sp>
        <p:nvSpPr>
          <p:cNvPr id="548" name="Google Shape;548;p81"/>
          <p:cNvSpPr/>
          <p:nvPr/>
        </p:nvSpPr>
        <p:spPr>
          <a:xfrm>
            <a:off x="2190300" y="3482975"/>
            <a:ext cx="8121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1"/>
          <p:cNvSpPr txBox="1">
            <a:spLocks noGrp="1"/>
          </p:cNvSpPr>
          <p:nvPr>
            <p:ph type="body" idx="1"/>
          </p:nvPr>
        </p:nvSpPr>
        <p:spPr>
          <a:xfrm>
            <a:off x="1879651" y="3191800"/>
            <a:ext cx="16809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SINGLE CONTAINER</a:t>
            </a:r>
            <a:endParaRPr sz="1300">
              <a:solidFill>
                <a:srgbClr val="FFFFFF"/>
              </a:solidFill>
              <a:latin typeface="Ubuntu Light"/>
              <a:ea typeface="Ubuntu Light"/>
              <a:cs typeface="Ubuntu Light"/>
              <a:sym typeface="Ubuntu Light"/>
            </a:endParaRPr>
          </a:p>
        </p:txBody>
      </p:sp>
      <p:sp>
        <p:nvSpPr>
          <p:cNvPr id="550" name="Google Shape;550;p81"/>
          <p:cNvSpPr/>
          <p:nvPr/>
        </p:nvSpPr>
        <p:spPr>
          <a:xfrm>
            <a:off x="2240750" y="35858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1"/>
          <p:cNvSpPr txBox="1">
            <a:spLocks noGrp="1"/>
          </p:cNvSpPr>
          <p:nvPr>
            <p:ph type="body" idx="1"/>
          </p:nvPr>
        </p:nvSpPr>
        <p:spPr>
          <a:xfrm>
            <a:off x="2192750" y="3718675"/>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latin typeface="Ubuntu Light"/>
              <a:ea typeface="Ubuntu Light"/>
              <a:cs typeface="Ubuntu Light"/>
              <a:sym typeface="Ubuntu Light"/>
            </a:endParaRPr>
          </a:p>
        </p:txBody>
      </p:sp>
      <p:sp>
        <p:nvSpPr>
          <p:cNvPr id="552" name="Google Shape;552;p81"/>
          <p:cNvSpPr/>
          <p:nvPr/>
        </p:nvSpPr>
        <p:spPr>
          <a:xfrm>
            <a:off x="3991575" y="3477650"/>
            <a:ext cx="17835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1"/>
          <p:cNvSpPr txBox="1">
            <a:spLocks noGrp="1"/>
          </p:cNvSpPr>
          <p:nvPr>
            <p:ph type="body" idx="1"/>
          </p:nvPr>
        </p:nvSpPr>
        <p:spPr>
          <a:xfrm>
            <a:off x="3876374" y="3191800"/>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1 MULTI/SIDE CONTAINER</a:t>
            </a:r>
            <a:endParaRPr sz="1300">
              <a:solidFill>
                <a:srgbClr val="FFFFFF"/>
              </a:solidFill>
              <a:latin typeface="Ubuntu Light"/>
              <a:ea typeface="Ubuntu Light"/>
              <a:cs typeface="Ubuntu Light"/>
              <a:sym typeface="Ubuntu Light"/>
            </a:endParaRPr>
          </a:p>
        </p:txBody>
      </p:sp>
      <p:sp>
        <p:nvSpPr>
          <p:cNvPr id="554" name="Google Shape;554;p81"/>
          <p:cNvSpPr/>
          <p:nvPr/>
        </p:nvSpPr>
        <p:spPr>
          <a:xfrm>
            <a:off x="4042025"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1"/>
          <p:cNvSpPr txBox="1">
            <a:spLocks noGrp="1"/>
          </p:cNvSpPr>
          <p:nvPr>
            <p:ph type="body" idx="1"/>
          </p:nvPr>
        </p:nvSpPr>
        <p:spPr>
          <a:xfrm>
            <a:off x="3994025"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556" name="Google Shape;556;p81"/>
          <p:cNvSpPr/>
          <p:nvPr/>
        </p:nvSpPr>
        <p:spPr>
          <a:xfrm>
            <a:off x="4999812"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1"/>
          <p:cNvSpPr txBox="1">
            <a:spLocks noGrp="1"/>
          </p:cNvSpPr>
          <p:nvPr>
            <p:ph type="body" idx="1"/>
          </p:nvPr>
        </p:nvSpPr>
        <p:spPr>
          <a:xfrm>
            <a:off x="4951812"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558" name="Google Shape;558;p8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559" name="Google Shape;559;p81"/>
          <p:cNvSpPr/>
          <p:nvPr/>
        </p:nvSpPr>
        <p:spPr>
          <a:xfrm>
            <a:off x="6166800" y="3477650"/>
            <a:ext cx="1783500" cy="716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1"/>
          <p:cNvSpPr txBox="1">
            <a:spLocks noGrp="1"/>
          </p:cNvSpPr>
          <p:nvPr>
            <p:ph type="body" idx="1"/>
          </p:nvPr>
        </p:nvSpPr>
        <p:spPr>
          <a:xfrm>
            <a:off x="6087124" y="3191800"/>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FFFFFF"/>
                </a:solidFill>
              </a:rPr>
              <a:t>POD 2 MULTI/SIDE CONTAINER</a:t>
            </a:r>
            <a:endParaRPr sz="1300">
              <a:solidFill>
                <a:srgbClr val="FFFFFF"/>
              </a:solidFill>
              <a:latin typeface="Ubuntu Light"/>
              <a:ea typeface="Ubuntu Light"/>
              <a:cs typeface="Ubuntu Light"/>
              <a:sym typeface="Ubuntu Light"/>
            </a:endParaRPr>
          </a:p>
        </p:txBody>
      </p:sp>
      <p:sp>
        <p:nvSpPr>
          <p:cNvPr id="561" name="Google Shape;561;p81"/>
          <p:cNvSpPr/>
          <p:nvPr/>
        </p:nvSpPr>
        <p:spPr>
          <a:xfrm>
            <a:off x="6217250"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1"/>
          <p:cNvSpPr txBox="1">
            <a:spLocks noGrp="1"/>
          </p:cNvSpPr>
          <p:nvPr>
            <p:ph type="body" idx="1"/>
          </p:nvPr>
        </p:nvSpPr>
        <p:spPr>
          <a:xfrm>
            <a:off x="6169250"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563" name="Google Shape;563;p81"/>
          <p:cNvSpPr/>
          <p:nvPr/>
        </p:nvSpPr>
        <p:spPr>
          <a:xfrm>
            <a:off x="7175037" y="3580550"/>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1"/>
          <p:cNvSpPr txBox="1">
            <a:spLocks noGrp="1"/>
          </p:cNvSpPr>
          <p:nvPr>
            <p:ph type="body" idx="1"/>
          </p:nvPr>
        </p:nvSpPr>
        <p:spPr>
          <a:xfrm>
            <a:off x="7127037" y="3696943"/>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txBox="1"/>
          <p:nvPr/>
        </p:nvSpPr>
        <p:spPr>
          <a:xfrm>
            <a:off x="401850" y="1455675"/>
            <a:ext cx="8340300" cy="2719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When do we run Multi/SideCar container setup in a pod?</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Pods</a:t>
            </a:r>
            <a:r>
              <a:rPr lang="en-GB" sz="1800">
                <a:solidFill>
                  <a:schemeClr val="dk1"/>
                </a:solidFill>
                <a:latin typeface="Oswald Light"/>
                <a:ea typeface="Oswald Light"/>
                <a:cs typeface="Oswald Light"/>
                <a:sym typeface="Oswald Light"/>
              </a:rPr>
              <a:t> that run </a:t>
            </a:r>
            <a:r>
              <a:rPr lang="en-GB" sz="1800" b="1">
                <a:solidFill>
                  <a:schemeClr val="dk1"/>
                </a:solidFill>
                <a:latin typeface="Oswald"/>
                <a:ea typeface="Oswald"/>
                <a:cs typeface="Oswald"/>
                <a:sym typeface="Oswald"/>
              </a:rPr>
              <a:t>multiple containers</a:t>
            </a:r>
            <a:r>
              <a:rPr lang="en-GB" sz="1800">
                <a:solidFill>
                  <a:schemeClr val="dk1"/>
                </a:solidFill>
                <a:latin typeface="Oswald Light"/>
                <a:ea typeface="Oswald Light"/>
                <a:cs typeface="Oswald Light"/>
                <a:sym typeface="Oswald Light"/>
              </a:rPr>
              <a:t> that need to work together - A Pod might encapsulate an application composed of multiple co-located containers that are tightly coupled and </a:t>
            </a:r>
            <a:r>
              <a:rPr lang="en-GB" sz="1800" b="1">
                <a:solidFill>
                  <a:schemeClr val="dk1"/>
                </a:solidFill>
                <a:latin typeface="Oswald"/>
                <a:ea typeface="Oswald"/>
                <a:cs typeface="Oswald"/>
                <a:sym typeface="Oswald"/>
              </a:rPr>
              <a:t>need to share resources </a:t>
            </a:r>
            <a:r>
              <a:rPr lang="en-GB" sz="1800">
                <a:solidFill>
                  <a:schemeClr val="dk1"/>
                </a:solidFill>
                <a:latin typeface="Oswald Light"/>
                <a:ea typeface="Oswald Light"/>
                <a:cs typeface="Oswald Light"/>
                <a:sym typeface="Oswald Light"/>
              </a:rPr>
              <a:t>such as memory, storage or network with zero latency (multi containers in a pod are always hosted in the same NODE). These co-located containers might form a single cohesive unit of service–one container serving files from a shared volume to the public, while a separate “sidecar” container refreshes or updates those files. The Pod wraps these containers and storage resources together as a single manageable entity.</a:t>
            </a:r>
            <a:endParaRPr sz="1800">
              <a:solidFill>
                <a:schemeClr val="dk1"/>
              </a:solidFill>
              <a:latin typeface="Oswald Light"/>
              <a:ea typeface="Oswald Light"/>
              <a:cs typeface="Oswald Light"/>
              <a:sym typeface="Oswald Light"/>
            </a:endParaRPr>
          </a:p>
        </p:txBody>
      </p:sp>
      <p:pic>
        <p:nvPicPr>
          <p:cNvPr id="570" name="Google Shape;570;p8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71" name="Google Shape;571;p8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3"/>
          <p:cNvSpPr txBox="1"/>
          <p:nvPr/>
        </p:nvSpPr>
        <p:spPr>
          <a:xfrm>
            <a:off x="401850" y="769875"/>
            <a:ext cx="8340300" cy="1851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Pods provide two kinds of shared resources for their constituent containers: networking and storage.</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Networking -</a:t>
            </a:r>
            <a:r>
              <a:rPr lang="en-GB" sz="1800">
                <a:solidFill>
                  <a:schemeClr val="dk1"/>
                </a:solidFill>
                <a:latin typeface="Oswald Light"/>
                <a:ea typeface="Oswald Light"/>
                <a:cs typeface="Oswald Light"/>
                <a:sym typeface="Oswald Light"/>
              </a:rPr>
              <a:t> Each Pod is assigned a unique IP address. Every container in a Pod shares the network namespace, including the IP address and network ports. Containers inside a Pod can communicate with one another using localhost. When containers in a Pod communicate with entities outside the Pod, they must coordinate how they use the shared network resources (such as ports).</a:t>
            </a:r>
            <a:endParaRPr sz="1800">
              <a:solidFill>
                <a:schemeClr val="dk1"/>
              </a:solidFill>
              <a:latin typeface="Oswald Light"/>
              <a:ea typeface="Oswald Light"/>
              <a:cs typeface="Oswald Light"/>
              <a:sym typeface="Oswald Light"/>
            </a:endParaRPr>
          </a:p>
        </p:txBody>
      </p:sp>
      <p:pic>
        <p:nvPicPr>
          <p:cNvPr id="577" name="Google Shape;577;p8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78" name="Google Shape;578;p8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579" name="Google Shape;579;p83"/>
          <p:cNvSpPr/>
          <p:nvPr/>
        </p:nvSpPr>
        <p:spPr>
          <a:xfrm>
            <a:off x="3048075" y="3021375"/>
            <a:ext cx="2281200" cy="12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3"/>
          <p:cNvSpPr txBox="1">
            <a:spLocks noGrp="1"/>
          </p:cNvSpPr>
          <p:nvPr>
            <p:ph type="body" idx="1"/>
          </p:nvPr>
        </p:nvSpPr>
        <p:spPr>
          <a:xfrm>
            <a:off x="2954773" y="277387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DOCKER ENGINE</a:t>
            </a:r>
            <a:endParaRPr sz="1300">
              <a:latin typeface="Ubuntu Light"/>
              <a:ea typeface="Ubuntu Light"/>
              <a:cs typeface="Ubuntu Light"/>
              <a:sym typeface="Ubuntu Light"/>
            </a:endParaRPr>
          </a:p>
        </p:txBody>
      </p:sp>
      <p:sp>
        <p:nvSpPr>
          <p:cNvPr id="581" name="Google Shape;581;p83"/>
          <p:cNvSpPr/>
          <p:nvPr/>
        </p:nvSpPr>
        <p:spPr>
          <a:xfrm>
            <a:off x="3283025" y="3458475"/>
            <a:ext cx="1783500" cy="7428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3"/>
          <p:cNvSpPr txBox="1">
            <a:spLocks noGrp="1"/>
          </p:cNvSpPr>
          <p:nvPr>
            <p:ph type="body" idx="1"/>
          </p:nvPr>
        </p:nvSpPr>
        <p:spPr>
          <a:xfrm>
            <a:off x="3203349" y="31726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B</a:t>
            </a:r>
            <a:endParaRPr sz="1300">
              <a:solidFill>
                <a:srgbClr val="000000"/>
              </a:solidFill>
              <a:latin typeface="Ubuntu Light"/>
              <a:ea typeface="Ubuntu Light"/>
              <a:cs typeface="Ubuntu Light"/>
              <a:sym typeface="Ubuntu Light"/>
            </a:endParaRPr>
          </a:p>
        </p:txBody>
      </p:sp>
      <p:sp>
        <p:nvSpPr>
          <p:cNvPr id="583" name="Google Shape;583;p83"/>
          <p:cNvSpPr/>
          <p:nvPr/>
        </p:nvSpPr>
        <p:spPr>
          <a:xfrm>
            <a:off x="3333475"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3"/>
          <p:cNvSpPr txBox="1">
            <a:spLocks noGrp="1"/>
          </p:cNvSpPr>
          <p:nvPr>
            <p:ph type="body" idx="1"/>
          </p:nvPr>
        </p:nvSpPr>
        <p:spPr>
          <a:xfrm>
            <a:off x="3285475"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A:80</a:t>
            </a:r>
            <a:endParaRPr sz="1100">
              <a:solidFill>
                <a:srgbClr val="000000"/>
              </a:solidFill>
            </a:endParaRPr>
          </a:p>
        </p:txBody>
      </p:sp>
      <p:sp>
        <p:nvSpPr>
          <p:cNvPr id="585" name="Google Shape;585;p83"/>
          <p:cNvSpPr/>
          <p:nvPr/>
        </p:nvSpPr>
        <p:spPr>
          <a:xfrm>
            <a:off x="4291262"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3"/>
          <p:cNvSpPr txBox="1">
            <a:spLocks noGrp="1"/>
          </p:cNvSpPr>
          <p:nvPr>
            <p:ph type="body" idx="1"/>
          </p:nvPr>
        </p:nvSpPr>
        <p:spPr>
          <a:xfrm>
            <a:off x="4243262"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B:8080</a:t>
            </a:r>
            <a:endParaRPr sz="1100">
              <a:solidFill>
                <a:srgbClr val="000000"/>
              </a:solidFill>
            </a:endParaRPr>
          </a:p>
        </p:txBody>
      </p:sp>
      <p:sp>
        <p:nvSpPr>
          <p:cNvPr id="587" name="Google Shape;587;p83"/>
          <p:cNvSpPr txBox="1">
            <a:spLocks noGrp="1"/>
          </p:cNvSpPr>
          <p:nvPr>
            <p:ph type="body" idx="1"/>
          </p:nvPr>
        </p:nvSpPr>
        <p:spPr>
          <a:xfrm>
            <a:off x="3960444" y="3169700"/>
            <a:ext cx="12609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434343"/>
                </a:solidFill>
              </a:rPr>
              <a:t>IP:10.32.3.21/16</a:t>
            </a:r>
            <a:endParaRPr sz="1300">
              <a:solidFill>
                <a:srgbClr val="434343"/>
              </a:solidFill>
              <a:latin typeface="Ubuntu Light"/>
              <a:ea typeface="Ubuntu Light"/>
              <a:cs typeface="Ubuntu Light"/>
              <a:sym typeface="Ubuntu Light"/>
            </a:endParaRPr>
          </a:p>
        </p:txBody>
      </p:sp>
      <p:cxnSp>
        <p:nvCxnSpPr>
          <p:cNvPr id="588" name="Google Shape;588;p83"/>
          <p:cNvCxnSpPr/>
          <p:nvPr/>
        </p:nvCxnSpPr>
        <p:spPr>
          <a:xfrm rot="-5400000" flipH="1">
            <a:off x="4172975" y="3612200"/>
            <a:ext cx="600" cy="957900"/>
          </a:xfrm>
          <a:prstGeom prst="curvedConnector3">
            <a:avLst>
              <a:gd name="adj1" fmla="val 66854167"/>
            </a:avLst>
          </a:prstGeom>
          <a:noFill/>
          <a:ln w="38100" cap="flat" cmpd="sng">
            <a:solidFill>
              <a:srgbClr val="4A86E8"/>
            </a:solidFill>
            <a:prstDash val="solid"/>
            <a:round/>
            <a:headEnd type="none" w="med" len="med"/>
            <a:tailEnd type="none" w="med" len="med"/>
          </a:ln>
        </p:spPr>
      </p:cxnSp>
      <p:sp>
        <p:nvSpPr>
          <p:cNvPr id="589" name="Google Shape;589;p83"/>
          <p:cNvSpPr txBox="1">
            <a:spLocks noGrp="1"/>
          </p:cNvSpPr>
          <p:nvPr>
            <p:ph type="body" idx="1"/>
          </p:nvPr>
        </p:nvSpPr>
        <p:spPr>
          <a:xfrm>
            <a:off x="3021375" y="4531658"/>
            <a:ext cx="2352300" cy="313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300"/>
              <a:t>Communicate directly (localhost)</a:t>
            </a:r>
            <a:endParaRPr sz="1300">
              <a:latin typeface="Ubuntu Light"/>
              <a:ea typeface="Ubuntu Light"/>
              <a:cs typeface="Ubuntu Light"/>
              <a:sym typeface="Ubuntu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Google Shape;594;p8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595" name="Google Shape;595;p84"/>
          <p:cNvSpPr txBox="1"/>
          <p:nvPr/>
        </p:nvSpPr>
        <p:spPr>
          <a:xfrm>
            <a:off x="401850" y="922275"/>
            <a:ext cx="8340300" cy="1682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Pods provide two kinds of shared resources for their constituent containers: networking and storage.</a:t>
            </a:r>
            <a:endParaRPr sz="1800">
              <a:solidFill>
                <a:schemeClr val="dk1"/>
              </a:solidFill>
              <a:latin typeface="Oswald Light"/>
              <a:ea typeface="Oswald Light"/>
              <a:cs typeface="Oswald Light"/>
              <a:sym typeface="Oswald Light"/>
            </a:endParaRPr>
          </a:p>
          <a:p>
            <a:pPr marL="457200" marR="0" lvl="0" indent="-342900" algn="l"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Storage</a:t>
            </a:r>
            <a:r>
              <a:rPr lang="en-GB" sz="1800">
                <a:solidFill>
                  <a:schemeClr val="dk1"/>
                </a:solidFill>
                <a:latin typeface="Oswald Light"/>
                <a:ea typeface="Oswald Light"/>
                <a:cs typeface="Oswald Light"/>
                <a:sym typeface="Oswald Light"/>
              </a:rPr>
              <a:t> - A Pod can specify a set of shared storage volumes. All containers in the Pod can access the shared volumes, allowing those containers to share data. </a:t>
            </a:r>
            <a:r>
              <a:rPr lang="en-GB" sz="1800" b="1">
                <a:solidFill>
                  <a:schemeClr val="dk1"/>
                </a:solidFill>
                <a:latin typeface="Oswald"/>
                <a:ea typeface="Oswald"/>
                <a:cs typeface="Oswald"/>
                <a:sym typeface="Oswald"/>
              </a:rPr>
              <a:t>Volumes also allow persistent data in a Pod to survive in case one of the containers within needs to be restarted</a:t>
            </a:r>
            <a:r>
              <a:rPr lang="en-GB" sz="1800">
                <a:solidFill>
                  <a:schemeClr val="dk1"/>
                </a:solidFill>
                <a:latin typeface="Oswald Light"/>
                <a:ea typeface="Oswald Light"/>
                <a:cs typeface="Oswald Light"/>
                <a:sym typeface="Oswald Light"/>
              </a:rPr>
              <a:t>. </a:t>
            </a:r>
            <a:r>
              <a:rPr lang="en-GB" sz="1200">
                <a:solidFill>
                  <a:schemeClr val="dk1"/>
                </a:solidFill>
                <a:highlight>
                  <a:srgbClr val="FF9900"/>
                </a:highlight>
                <a:latin typeface="Oswald Light"/>
                <a:ea typeface="Oswald Light"/>
                <a:cs typeface="Oswald Light"/>
                <a:sym typeface="Oswald Light"/>
              </a:rPr>
              <a:t>[TBD: Volumes advanced and how k8s implement shared storage in a pod and in a cluster}</a:t>
            </a:r>
            <a:endParaRPr sz="1800">
              <a:solidFill>
                <a:schemeClr val="dk1"/>
              </a:solidFill>
              <a:latin typeface="Oswald Light"/>
              <a:ea typeface="Oswald Light"/>
              <a:cs typeface="Oswald Light"/>
              <a:sym typeface="Oswald Light"/>
            </a:endParaRPr>
          </a:p>
        </p:txBody>
      </p:sp>
      <p:sp>
        <p:nvSpPr>
          <p:cNvPr id="596" name="Google Shape;596;p8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PODS</a:t>
            </a:r>
            <a:endParaRPr sz="1400">
              <a:latin typeface="Ubuntu Light"/>
              <a:ea typeface="Ubuntu Light"/>
              <a:cs typeface="Ubuntu Light"/>
              <a:sym typeface="Ubuntu Light"/>
            </a:endParaRPr>
          </a:p>
        </p:txBody>
      </p:sp>
      <p:sp>
        <p:nvSpPr>
          <p:cNvPr id="597" name="Google Shape;597;p84"/>
          <p:cNvSpPr/>
          <p:nvPr/>
        </p:nvSpPr>
        <p:spPr>
          <a:xfrm>
            <a:off x="1217500" y="3521350"/>
            <a:ext cx="7642800" cy="58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4"/>
          <p:cNvSpPr txBox="1">
            <a:spLocks noGrp="1"/>
          </p:cNvSpPr>
          <p:nvPr>
            <p:ph type="body" idx="1"/>
          </p:nvPr>
        </p:nvSpPr>
        <p:spPr>
          <a:xfrm>
            <a:off x="-45152" y="365382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DOCKER ENGINE</a:t>
            </a:r>
            <a:endParaRPr sz="1300">
              <a:latin typeface="Ubuntu Light"/>
              <a:ea typeface="Ubuntu Light"/>
              <a:cs typeface="Ubuntu Light"/>
              <a:sym typeface="Ubuntu Light"/>
            </a:endParaRPr>
          </a:p>
        </p:txBody>
      </p:sp>
      <p:sp>
        <p:nvSpPr>
          <p:cNvPr id="599" name="Google Shape;599;p84"/>
          <p:cNvSpPr/>
          <p:nvPr/>
        </p:nvSpPr>
        <p:spPr>
          <a:xfrm>
            <a:off x="3127150" y="3172625"/>
            <a:ext cx="1955400" cy="12756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4"/>
          <p:cNvSpPr txBox="1">
            <a:spLocks noGrp="1"/>
          </p:cNvSpPr>
          <p:nvPr>
            <p:ph type="body" idx="1"/>
          </p:nvPr>
        </p:nvSpPr>
        <p:spPr>
          <a:xfrm>
            <a:off x="3127149" y="31726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B</a:t>
            </a:r>
            <a:endParaRPr sz="1300">
              <a:solidFill>
                <a:srgbClr val="000000"/>
              </a:solidFill>
              <a:latin typeface="Ubuntu Light"/>
              <a:ea typeface="Ubuntu Light"/>
              <a:cs typeface="Ubuntu Light"/>
              <a:sym typeface="Ubuntu Light"/>
            </a:endParaRPr>
          </a:p>
        </p:txBody>
      </p:sp>
      <p:sp>
        <p:nvSpPr>
          <p:cNvPr id="601" name="Google Shape;601;p84"/>
          <p:cNvSpPr/>
          <p:nvPr/>
        </p:nvSpPr>
        <p:spPr>
          <a:xfrm>
            <a:off x="3257275"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4"/>
          <p:cNvSpPr txBox="1">
            <a:spLocks noGrp="1"/>
          </p:cNvSpPr>
          <p:nvPr>
            <p:ph type="body" idx="1"/>
          </p:nvPr>
        </p:nvSpPr>
        <p:spPr>
          <a:xfrm>
            <a:off x="3209275"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603" name="Google Shape;603;p84"/>
          <p:cNvSpPr/>
          <p:nvPr/>
        </p:nvSpPr>
        <p:spPr>
          <a:xfrm>
            <a:off x="4215062" y="35613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4"/>
          <p:cNvSpPr txBox="1">
            <a:spLocks noGrp="1"/>
          </p:cNvSpPr>
          <p:nvPr>
            <p:ph type="body" idx="1"/>
          </p:nvPr>
        </p:nvSpPr>
        <p:spPr>
          <a:xfrm>
            <a:off x="4167062" y="36777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605" name="Google Shape;605;p84"/>
          <p:cNvSpPr/>
          <p:nvPr/>
        </p:nvSpPr>
        <p:spPr>
          <a:xfrm>
            <a:off x="3257275" y="4103696"/>
            <a:ext cx="1634100" cy="238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100">
                <a:solidFill>
                  <a:srgbClr val="FFFFFF"/>
                </a:solidFill>
                <a:latin typeface="Oswald"/>
                <a:ea typeface="Oswald"/>
                <a:cs typeface="Oswald"/>
                <a:sym typeface="Oswald"/>
              </a:rPr>
              <a:t>SHARED VOLUME</a:t>
            </a:r>
            <a:endParaRPr>
              <a:solidFill>
                <a:srgbClr val="FFFFFF"/>
              </a:solidFill>
            </a:endParaRPr>
          </a:p>
        </p:txBody>
      </p:sp>
      <p:sp>
        <p:nvSpPr>
          <p:cNvPr id="606" name="Google Shape;606;p84"/>
          <p:cNvSpPr txBox="1">
            <a:spLocks noGrp="1"/>
          </p:cNvSpPr>
          <p:nvPr>
            <p:ph type="body" idx="1"/>
          </p:nvPr>
        </p:nvSpPr>
        <p:spPr>
          <a:xfrm>
            <a:off x="3100007" y="2836727"/>
            <a:ext cx="1159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t>KUBELET</a:t>
            </a:r>
            <a:endParaRPr sz="1300">
              <a:latin typeface="Ubuntu Light"/>
              <a:ea typeface="Ubuntu Light"/>
              <a:cs typeface="Ubuntu Light"/>
              <a:sym typeface="Ubuntu Light"/>
            </a:endParaRPr>
          </a:p>
        </p:txBody>
      </p:sp>
      <p:sp>
        <p:nvSpPr>
          <p:cNvPr id="607" name="Google Shape;607;p84"/>
          <p:cNvSpPr/>
          <p:nvPr/>
        </p:nvSpPr>
        <p:spPr>
          <a:xfrm>
            <a:off x="6326050" y="3178725"/>
            <a:ext cx="1955400" cy="12756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4"/>
          <p:cNvSpPr txBox="1">
            <a:spLocks noGrp="1"/>
          </p:cNvSpPr>
          <p:nvPr>
            <p:ph type="body" idx="1"/>
          </p:nvPr>
        </p:nvSpPr>
        <p:spPr>
          <a:xfrm>
            <a:off x="6326049" y="3178725"/>
            <a:ext cx="21258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rgbClr val="000000"/>
                </a:solidFill>
              </a:rPr>
              <a:t>POD C</a:t>
            </a:r>
            <a:endParaRPr sz="1300">
              <a:solidFill>
                <a:srgbClr val="000000"/>
              </a:solidFill>
              <a:latin typeface="Ubuntu Light"/>
              <a:ea typeface="Ubuntu Light"/>
              <a:cs typeface="Ubuntu Light"/>
              <a:sym typeface="Ubuntu Light"/>
            </a:endParaRPr>
          </a:p>
        </p:txBody>
      </p:sp>
      <p:sp>
        <p:nvSpPr>
          <p:cNvPr id="609" name="Google Shape;609;p84"/>
          <p:cNvSpPr/>
          <p:nvPr/>
        </p:nvSpPr>
        <p:spPr>
          <a:xfrm>
            <a:off x="6456175" y="35674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4"/>
          <p:cNvSpPr txBox="1">
            <a:spLocks noGrp="1"/>
          </p:cNvSpPr>
          <p:nvPr>
            <p:ph type="body" idx="1"/>
          </p:nvPr>
        </p:nvSpPr>
        <p:spPr>
          <a:xfrm>
            <a:off x="6408175" y="36838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A</a:t>
            </a:r>
            <a:endParaRPr sz="1100">
              <a:solidFill>
                <a:srgbClr val="000000"/>
              </a:solidFill>
            </a:endParaRPr>
          </a:p>
        </p:txBody>
      </p:sp>
      <p:sp>
        <p:nvSpPr>
          <p:cNvPr id="611" name="Google Shape;611;p84"/>
          <p:cNvSpPr/>
          <p:nvPr/>
        </p:nvSpPr>
        <p:spPr>
          <a:xfrm>
            <a:off x="7413962" y="3567475"/>
            <a:ext cx="676200" cy="51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4"/>
          <p:cNvSpPr txBox="1">
            <a:spLocks noGrp="1"/>
          </p:cNvSpPr>
          <p:nvPr>
            <p:ph type="body" idx="1"/>
          </p:nvPr>
        </p:nvSpPr>
        <p:spPr>
          <a:xfrm>
            <a:off x="7365962" y="3683868"/>
            <a:ext cx="772200" cy="313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a:solidFill>
                  <a:srgbClr val="000000"/>
                </a:solidFill>
              </a:rPr>
              <a:t>CONTAINER</a:t>
            </a:r>
            <a:endParaRPr sz="1100">
              <a:solidFill>
                <a:srgbClr val="000000"/>
              </a:solidFill>
            </a:endParaRPr>
          </a:p>
          <a:p>
            <a:pPr marL="0" lvl="0" indent="0" algn="ctr" rtl="0">
              <a:lnSpc>
                <a:spcPct val="115000"/>
              </a:lnSpc>
              <a:spcBef>
                <a:spcPts val="0"/>
              </a:spcBef>
              <a:spcAft>
                <a:spcPts val="0"/>
              </a:spcAft>
              <a:buNone/>
            </a:pPr>
            <a:r>
              <a:rPr lang="en-GB" sz="1100">
                <a:solidFill>
                  <a:srgbClr val="000000"/>
                </a:solidFill>
              </a:rPr>
              <a:t>B</a:t>
            </a:r>
            <a:endParaRPr sz="1100">
              <a:solidFill>
                <a:srgbClr val="000000"/>
              </a:solidFill>
            </a:endParaRPr>
          </a:p>
        </p:txBody>
      </p:sp>
      <p:sp>
        <p:nvSpPr>
          <p:cNvPr id="613" name="Google Shape;613;p84"/>
          <p:cNvSpPr/>
          <p:nvPr/>
        </p:nvSpPr>
        <p:spPr>
          <a:xfrm>
            <a:off x="6456175" y="4109796"/>
            <a:ext cx="1634100" cy="238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100">
                <a:solidFill>
                  <a:srgbClr val="FFFFFF"/>
                </a:solidFill>
                <a:latin typeface="Oswald"/>
                <a:ea typeface="Oswald"/>
                <a:cs typeface="Oswald"/>
                <a:sym typeface="Oswald"/>
              </a:rPr>
              <a:t>SHARED VOLUME</a:t>
            </a:r>
            <a:endParaRPr>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5"/>
          <p:cNvSpPr txBox="1"/>
          <p:nvPr/>
        </p:nvSpPr>
        <p:spPr>
          <a:xfrm>
            <a:off x="2734800" y="2233350"/>
            <a:ext cx="36744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 - DEPLOY SINGLE POD</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6"/>
          <p:cNvSpPr/>
          <p:nvPr/>
        </p:nvSpPr>
        <p:spPr>
          <a:xfrm>
            <a:off x="554250" y="16433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nodes - Get a list of nodes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pods - Get a list of pods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 Get a list of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describe [CONTROLER] [NAME OF OBJECT] - Show details of a specific resource or group of resources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run  / (create)- Create a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logs -f [POD_NAME] - show the stdout output of the pod you select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exec -ti [POD_NAME] </a:t>
            </a:r>
            <a:r>
              <a:rPr lang="en-GB" b="1">
                <a:solidFill>
                  <a:srgbClr val="FF9900"/>
                </a:solidFill>
                <a:latin typeface="Oswald"/>
                <a:ea typeface="Oswald"/>
                <a:cs typeface="Oswald"/>
                <a:sym typeface="Oswald"/>
              </a:rPr>
              <a:t>--</a:t>
            </a:r>
            <a:r>
              <a:rPr lang="en-GB">
                <a:solidFill>
                  <a:srgbClr val="FFFFFF"/>
                </a:solidFill>
                <a:latin typeface="Oswald"/>
                <a:ea typeface="Oswald"/>
                <a:cs typeface="Oswald"/>
                <a:sym typeface="Oswald"/>
              </a:rPr>
              <a:t> [command to run inside the container] - exec a command inside a running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delete [pods/name] OR [deployments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Additional commands will be learned in the next slides</a:t>
            </a:r>
            <a:endParaRPr>
              <a:solidFill>
                <a:srgbClr val="FFFFFF"/>
              </a:solidFill>
              <a:latin typeface="Oswald"/>
              <a:ea typeface="Oswald"/>
              <a:cs typeface="Oswald"/>
              <a:sym typeface="Oswald"/>
            </a:endParaRPr>
          </a:p>
        </p:txBody>
      </p:sp>
      <p:sp>
        <p:nvSpPr>
          <p:cNvPr id="624" name="Google Shape;624;p86"/>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commands</a:t>
            </a:r>
            <a:endParaRPr sz="1800">
              <a:solidFill>
                <a:schemeClr val="dk1"/>
              </a:solidFill>
              <a:latin typeface="Oswald Light"/>
              <a:ea typeface="Oswald Light"/>
              <a:cs typeface="Oswald Light"/>
              <a:sym typeface="Oswald Light"/>
            </a:endParaRPr>
          </a:p>
        </p:txBody>
      </p:sp>
      <p:sp>
        <p:nvSpPr>
          <p:cNvPr id="625" name="Google Shape;625;p8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626" name="Google Shape;626;p8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627" name="Google Shape;627;p86"/>
          <p:cNvSpPr txBox="1"/>
          <p:nvPr/>
        </p:nvSpPr>
        <p:spPr>
          <a:xfrm>
            <a:off x="5542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Almost Every command in kubectl is built in the following way: KUBECTL COMMAND OBJECT/NAME ACTION</a:t>
            </a:r>
            <a:endParaRPr sz="1300">
              <a:solidFill>
                <a:schemeClr val="dk1"/>
              </a:solidFill>
              <a:latin typeface="Oswald Light"/>
              <a:ea typeface="Oswald Light"/>
              <a:cs typeface="Oswald Light"/>
              <a:sym typeface="Oswald Light"/>
            </a:endParaRPr>
          </a:p>
        </p:txBody>
      </p:sp>
      <p:sp>
        <p:nvSpPr>
          <p:cNvPr id="628" name="Google Shape;628;p86"/>
          <p:cNvSpPr txBox="1"/>
          <p:nvPr/>
        </p:nvSpPr>
        <p:spPr>
          <a:xfrm>
            <a:off x="554250" y="4346475"/>
            <a:ext cx="6653700" cy="51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Additional cheatsheet from k8s: </a:t>
            </a:r>
            <a:r>
              <a:rPr lang="en-GB" sz="1300" u="sng">
                <a:solidFill>
                  <a:schemeClr val="accent5"/>
                </a:solidFill>
                <a:latin typeface="Oswald Light"/>
                <a:ea typeface="Oswald Light"/>
                <a:cs typeface="Oswald Light"/>
                <a:sym typeface="Oswald Light"/>
                <a:hlinkClick r:id="rId4">
                  <a:extLst>
                    <a:ext uri="{A12FA001-AC4F-418D-AE19-62706E023703}">
                      <ahyp:hlinkClr xmlns:ahyp="http://schemas.microsoft.com/office/drawing/2018/hyperlinkcolor" val="tx"/>
                    </a:ext>
                  </a:extLst>
                </a:hlinkClick>
              </a:rPr>
              <a:t>https://kubernetes.io/docs/reference/kubectl/cheatsheet/</a:t>
            </a:r>
            <a:endParaRPr sz="13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7"/>
          <p:cNvSpPr/>
          <p:nvPr/>
        </p:nvSpPr>
        <p:spPr>
          <a:xfrm>
            <a:off x="76200" y="1871950"/>
            <a:ext cx="92049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Command explained: </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$&gt; kubectl run [podname] --image [repo/image:ver] --port=[app listen port inside the container] (--PORT is valid argument in latest api)</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sz="1000">
                <a:solidFill>
                  <a:srgbClr val="FFFFFF"/>
                </a:solidFill>
                <a:latin typeface="Oswald"/>
                <a:ea typeface="Oswald"/>
                <a:cs typeface="Oswald"/>
                <a:sym typeface="Oswald"/>
              </a:rPr>
              <a:t>** we need to use the --port argument for exposing the application inside the container to be used by a SERVICE</a:t>
            </a:r>
            <a:br>
              <a:rPr lang="en-GB" sz="1000">
                <a:solidFill>
                  <a:srgbClr val="FFFFFF"/>
                </a:solidFill>
                <a:latin typeface="Oswald"/>
                <a:ea typeface="Oswald"/>
                <a:cs typeface="Oswald"/>
                <a:sym typeface="Oswald"/>
              </a:rPr>
            </a:br>
            <a:r>
              <a:rPr lang="en-GB" sz="1000">
                <a:solidFill>
                  <a:srgbClr val="FFFFFF"/>
                </a:solidFill>
                <a:highlight>
                  <a:srgbClr val="FF9900"/>
                </a:highlight>
                <a:latin typeface="Oswald"/>
                <a:ea typeface="Oswald"/>
                <a:cs typeface="Oswald"/>
                <a:sym typeface="Oswald"/>
              </a:rPr>
              <a:t>[TBD: Service is the network abstraction layer of k8s and the way to expose an application to the world / cluster]</a:t>
            </a:r>
            <a:endParaRPr sz="1000">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rgbClr val="FFFFFF"/>
                </a:solidFill>
                <a:latin typeface="Oswald"/>
                <a:ea typeface="Oswald"/>
                <a:cs typeface="Oswald"/>
                <a:sym typeface="Oswald"/>
              </a:rPr>
              <a:t>Instruction for our lab:</a:t>
            </a:r>
            <a:endParaRPr u="sng">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Image to deploy:  yanivomc/spring-music:e33</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pod name: yourname-spring-music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8080 [This is the port that our spring application listen for requests]</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Using the “kubectl run” command above deploy our newly application (my repo: </a:t>
            </a:r>
            <a:r>
              <a:rPr lang="en-GB" u="sng">
                <a:solidFill>
                  <a:schemeClr val="hlink"/>
                </a:solidFill>
                <a:latin typeface="Oswald"/>
                <a:ea typeface="Oswald"/>
                <a:cs typeface="Oswald"/>
                <a:sym typeface="Oswald"/>
                <a:hlinkClick r:id="rId3"/>
              </a:rPr>
              <a:t>https://hub.docker.com/r/yanivomc/spring-music</a:t>
            </a:r>
            <a:r>
              <a:rPr lang="en-GB">
                <a:solidFill>
                  <a:srgbClr val="FF9900"/>
                </a:solidFill>
                <a:latin typeface="Oswald"/>
                <a:ea typeface="Oswald"/>
                <a:cs typeface="Oswald"/>
                <a:sym typeface="Oswald"/>
              </a:rPr>
              <a:t>)</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634" name="Google Shape;634;p87"/>
          <p:cNvSpPr txBox="1"/>
          <p:nvPr/>
        </p:nvSpPr>
        <p:spPr>
          <a:xfrm>
            <a:off x="173250" y="876100"/>
            <a:ext cx="7688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 note there is an error you need to fix </a:t>
            </a:r>
            <a:endParaRPr sz="1800">
              <a:solidFill>
                <a:schemeClr val="dk1"/>
              </a:solidFill>
              <a:latin typeface="Oswald Light"/>
              <a:ea typeface="Oswald Light"/>
              <a:cs typeface="Oswald Light"/>
              <a:sym typeface="Oswald Light"/>
            </a:endParaRPr>
          </a:p>
        </p:txBody>
      </p:sp>
      <p:sp>
        <p:nvSpPr>
          <p:cNvPr id="635" name="Google Shape;635;p8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636" name="Google Shape;636;p87"/>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Deploying demo spring application using $&gt; kubectl run … </a:t>
            </a:r>
            <a:endParaRPr sz="1300">
              <a:solidFill>
                <a:schemeClr val="dk1"/>
              </a:solidFill>
              <a:latin typeface="Oswald Light"/>
              <a:ea typeface="Oswald Light"/>
              <a:cs typeface="Oswald Light"/>
              <a:sym typeface="Oswald Light"/>
            </a:endParaRPr>
          </a:p>
        </p:txBody>
      </p:sp>
      <p:pic>
        <p:nvPicPr>
          <p:cNvPr id="637" name="Google Shape;637;p87" descr="Image result for k8s logo transparent"/>
          <p:cNvPicPr preferRelativeResize="0"/>
          <p:nvPr/>
        </p:nvPicPr>
        <p:blipFill>
          <a:blip r:embed="rId4">
            <a:alphaModFix/>
          </a:blip>
          <a:stretch>
            <a:fillRect/>
          </a:stretch>
        </p:blipFill>
        <p:spPr>
          <a:xfrm>
            <a:off x="110073" y="176675"/>
            <a:ext cx="481400" cy="467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8"/>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 use the following command to get and inspect your pods</a:t>
            </a:r>
            <a:endParaRPr>
              <a:solidFill>
                <a:srgbClr val="FF9900"/>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Run kubectl get pods </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Run kubectl describe pods [pod name]</a:t>
            </a:r>
            <a:br>
              <a:rPr lang="en-GB">
                <a:solidFill>
                  <a:srgbClr val="FFFFFF"/>
                </a:solidFill>
                <a:latin typeface="Oswald"/>
                <a:ea typeface="Oswald"/>
                <a:cs typeface="Oswald"/>
                <a:sym typeface="Oswald"/>
              </a:rPr>
            </a:b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643" name="Google Shape;643;p88"/>
          <p:cNvSpPr txBox="1"/>
          <p:nvPr/>
        </p:nvSpPr>
        <p:spPr>
          <a:xfrm>
            <a:off x="173250" y="876100"/>
            <a:ext cx="7688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 note there is an error you need to fix </a:t>
            </a:r>
            <a:endParaRPr sz="1800">
              <a:solidFill>
                <a:schemeClr val="dk1"/>
              </a:solidFill>
              <a:latin typeface="Oswald Light"/>
              <a:ea typeface="Oswald Light"/>
              <a:cs typeface="Oswald Light"/>
              <a:sym typeface="Oswald Light"/>
            </a:endParaRPr>
          </a:p>
        </p:txBody>
      </p:sp>
      <p:sp>
        <p:nvSpPr>
          <p:cNvPr id="644" name="Google Shape;644;p8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645" name="Google Shape;645;p88"/>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To debug our problem please run the following commands</a:t>
            </a:r>
            <a:endParaRPr sz="1300">
              <a:solidFill>
                <a:schemeClr val="dk1"/>
              </a:solidFill>
              <a:latin typeface="Oswald Light"/>
              <a:ea typeface="Oswald Light"/>
              <a:cs typeface="Oswald Light"/>
              <a:sym typeface="Oswald Light"/>
            </a:endParaRPr>
          </a:p>
        </p:txBody>
      </p:sp>
      <p:pic>
        <p:nvPicPr>
          <p:cNvPr id="646" name="Google Shape;646;p8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457200" lvl="0" indent="-533400" algn="ctr" rtl="0">
              <a:spcBef>
                <a:spcPts val="0"/>
              </a:spcBef>
              <a:spcAft>
                <a:spcPts val="0"/>
              </a:spcAft>
              <a:buSzPts val="4800"/>
              <a:buChar char="-"/>
            </a:pPr>
            <a:r>
              <a:rPr lang="en-GB"/>
              <a:t>K8S OPERATION - </a:t>
            </a:r>
            <a:endParaRPr/>
          </a:p>
        </p:txBody>
      </p:sp>
      <p:sp>
        <p:nvSpPr>
          <p:cNvPr id="232" name="Google Shape;232;p44"/>
          <p:cNvSpPr txBox="1">
            <a:spLocks noGrp="1"/>
          </p:cNvSpPr>
          <p:nvPr>
            <p:ph type="subTitle" idx="1"/>
          </p:nvPr>
        </p:nvSpPr>
        <p:spPr>
          <a:xfrm>
            <a:off x="671250" y="3174875"/>
            <a:ext cx="7801500" cy="4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GETTING THINGS DONE WITH </a:t>
            </a:r>
            <a:r>
              <a:rPr lang="en-GB" b="1"/>
              <a:t>ALMIGHTY</a:t>
            </a:r>
            <a:r>
              <a:rPr lang="en-GB"/>
              <a:t> K8S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9"/>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DEPLOYMENT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90"/>
          <p:cNvSpPr txBox="1"/>
          <p:nvPr/>
        </p:nvSpPr>
        <p:spPr>
          <a:xfrm>
            <a:off x="401850" y="1455675"/>
            <a:ext cx="8340300" cy="1544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Deployment -</a:t>
            </a:r>
            <a:r>
              <a:rPr lang="en-GB" sz="1800">
                <a:solidFill>
                  <a:schemeClr val="dk1"/>
                </a:solidFill>
                <a:latin typeface="Oswald Light"/>
                <a:ea typeface="Oswald Light"/>
                <a:cs typeface="Oswald Light"/>
                <a:sym typeface="Oswald Light"/>
              </a:rPr>
              <a:t> A controller that provides declarative </a:t>
            </a:r>
            <a:r>
              <a:rPr lang="en-GB" sz="1800" b="1" u="sng">
                <a:solidFill>
                  <a:schemeClr val="dk1"/>
                </a:solidFill>
                <a:latin typeface="Oswald"/>
                <a:ea typeface="Oswald"/>
                <a:cs typeface="Oswald"/>
                <a:sym typeface="Oswald"/>
              </a:rPr>
              <a:t>UPDATES</a:t>
            </a:r>
            <a:r>
              <a:rPr lang="en-GB" sz="1800">
                <a:solidFill>
                  <a:schemeClr val="dk1"/>
                </a:solidFill>
                <a:latin typeface="Oswald Light"/>
                <a:ea typeface="Oswald Light"/>
                <a:cs typeface="Oswald Light"/>
                <a:sym typeface="Oswald Light"/>
              </a:rPr>
              <a:t> for Pods and ReplicaSets </a:t>
            </a:r>
            <a:r>
              <a:rPr lang="en-GB" sz="1200">
                <a:solidFill>
                  <a:schemeClr val="dk1"/>
                </a:solidFill>
                <a:highlight>
                  <a:srgbClr val="FF9900"/>
                </a:highlight>
                <a:latin typeface="Oswald Light"/>
                <a:ea typeface="Oswald Light"/>
                <a:cs typeface="Oswald Light"/>
                <a:sym typeface="Oswald Light"/>
              </a:rPr>
              <a:t>[TBD: Replicaset define the number of replicas we wants for each deployments PODS}</a:t>
            </a:r>
            <a:r>
              <a:rPr lang="en-GB" sz="1800">
                <a:solidFill>
                  <a:schemeClr val="dk1"/>
                </a:solidFill>
                <a:latin typeface="Oswald Light"/>
                <a:ea typeface="Oswald Light"/>
                <a:cs typeface="Oswald Light"/>
                <a:sym typeface="Oswald Light"/>
              </a:rPr>
              <a:t>. We describe a </a:t>
            </a:r>
            <a:r>
              <a:rPr lang="en-GB" sz="1800" b="1" u="sng">
                <a:solidFill>
                  <a:schemeClr val="dk1"/>
                </a:solidFill>
                <a:latin typeface="Oswald"/>
                <a:ea typeface="Oswald"/>
                <a:cs typeface="Oswald"/>
                <a:sym typeface="Oswald"/>
              </a:rPr>
              <a:t>desired state</a:t>
            </a:r>
            <a:r>
              <a:rPr lang="en-GB" sz="1800">
                <a:solidFill>
                  <a:schemeClr val="dk1"/>
                </a:solidFill>
                <a:latin typeface="Oswald Light"/>
                <a:ea typeface="Oswald Light"/>
                <a:cs typeface="Oswald Light"/>
                <a:sym typeface="Oswald Light"/>
              </a:rPr>
              <a:t> in a Deployment object, and the Deployment controller changes the actual state to the desired state at a controlled rate. </a:t>
            </a:r>
            <a:endParaRPr sz="1800">
              <a:solidFill>
                <a:schemeClr val="dk1"/>
              </a:solidFill>
              <a:latin typeface="Oswald Light"/>
              <a:ea typeface="Oswald Light"/>
              <a:cs typeface="Oswald Light"/>
              <a:sym typeface="Oswald Light"/>
            </a:endParaRPr>
          </a:p>
        </p:txBody>
      </p:sp>
      <p:sp>
        <p:nvSpPr>
          <p:cNvPr id="657" name="Google Shape;657;p9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658" name="Google Shape;658;p9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659" name="Google Shape;659;p90"/>
          <p:cNvSpPr txBox="1"/>
          <p:nvPr/>
        </p:nvSpPr>
        <p:spPr>
          <a:xfrm>
            <a:off x="442475" y="2945050"/>
            <a:ext cx="8340300" cy="712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We </a:t>
            </a:r>
            <a:r>
              <a:rPr lang="en-GB" sz="1800">
                <a:solidFill>
                  <a:schemeClr val="dk1"/>
                </a:solidFill>
                <a:latin typeface="Oswald Light"/>
                <a:ea typeface="Oswald Light"/>
                <a:cs typeface="Oswald Light"/>
                <a:sym typeface="Oswald Light"/>
              </a:rPr>
              <a:t>use the deployment controller to basically run our application containers.</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1"/>
          <p:cNvSpPr txBox="1"/>
          <p:nvPr/>
        </p:nvSpPr>
        <p:spPr>
          <a:xfrm>
            <a:off x="1921350" y="2233350"/>
            <a:ext cx="53013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LAB01: DEPLOYING NEW APPLICATION -</a:t>
            </a:r>
            <a:endParaRPr sz="1500" b="1">
              <a:solidFill>
                <a:schemeClr val="dk1"/>
              </a:solidFill>
              <a:latin typeface="Oswald"/>
              <a:ea typeface="Oswald"/>
              <a:cs typeface="Oswald"/>
              <a:sym typeface="Oswa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92"/>
          <p:cNvSpPr txBox="1">
            <a:spLocks noGrp="1"/>
          </p:cNvSpPr>
          <p:nvPr>
            <p:ph type="body" idx="1"/>
          </p:nvPr>
        </p:nvSpPr>
        <p:spPr>
          <a:xfrm>
            <a:off x="591475" y="179925"/>
            <a:ext cx="42648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 </a:t>
            </a:r>
            <a:endParaRPr sz="1400">
              <a:latin typeface="Ubuntu Light"/>
              <a:ea typeface="Ubuntu Light"/>
              <a:cs typeface="Ubuntu Light"/>
              <a:sym typeface="Ubuntu Light"/>
            </a:endParaRPr>
          </a:p>
        </p:txBody>
      </p:sp>
      <p:pic>
        <p:nvPicPr>
          <p:cNvPr id="670" name="Google Shape;670;p9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671" name="Google Shape;671;p92"/>
          <p:cNvSpPr/>
          <p:nvPr/>
        </p:nvSpPr>
        <p:spPr>
          <a:xfrm>
            <a:off x="1297425" y="3020413"/>
            <a:ext cx="3224700" cy="636300"/>
          </a:xfrm>
          <a:prstGeom prst="bevel">
            <a:avLst>
              <a:gd name="adj" fmla="val 125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2"/>
          <p:cNvSpPr txBox="1"/>
          <p:nvPr/>
        </p:nvSpPr>
        <p:spPr>
          <a:xfrm>
            <a:off x="1453350" y="32454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71428"/>
              </a:lnSpc>
              <a:spcBef>
                <a:spcPts val="800"/>
              </a:spcBef>
              <a:spcAft>
                <a:spcPts val="800"/>
              </a:spcAft>
              <a:buNone/>
            </a:pPr>
            <a:r>
              <a:rPr lang="en-GB">
                <a:solidFill>
                  <a:srgbClr val="434343"/>
                </a:solidFill>
                <a:latin typeface="Oswald"/>
                <a:ea typeface="Oswald"/>
                <a:cs typeface="Oswald"/>
                <a:sym typeface="Oswald"/>
              </a:rPr>
              <a:t>SCALE NUMBER OF PODS</a:t>
            </a:r>
            <a:endParaRPr>
              <a:solidFill>
                <a:srgbClr val="434343"/>
              </a:solidFill>
              <a:latin typeface="Oswald"/>
              <a:ea typeface="Oswald"/>
              <a:cs typeface="Oswald"/>
              <a:sym typeface="Oswald"/>
            </a:endParaRPr>
          </a:p>
        </p:txBody>
      </p:sp>
      <p:sp>
        <p:nvSpPr>
          <p:cNvPr id="673" name="Google Shape;673;p92"/>
          <p:cNvSpPr/>
          <p:nvPr/>
        </p:nvSpPr>
        <p:spPr>
          <a:xfrm>
            <a:off x="4621850" y="2355925"/>
            <a:ext cx="33324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2"/>
          <p:cNvSpPr txBox="1"/>
          <p:nvPr/>
        </p:nvSpPr>
        <p:spPr>
          <a:xfrm>
            <a:off x="4777775" y="24860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DEBUG OUR DEPLOYMENT</a:t>
            </a:r>
            <a:endParaRPr>
              <a:solidFill>
                <a:srgbClr val="434343"/>
              </a:solidFill>
              <a:latin typeface="Oswald"/>
              <a:ea typeface="Oswald"/>
              <a:cs typeface="Oswald"/>
              <a:sym typeface="Oswald"/>
            </a:endParaRPr>
          </a:p>
        </p:txBody>
      </p:sp>
      <p:sp>
        <p:nvSpPr>
          <p:cNvPr id="675" name="Google Shape;675;p92"/>
          <p:cNvSpPr/>
          <p:nvPr/>
        </p:nvSpPr>
        <p:spPr>
          <a:xfrm>
            <a:off x="1297425" y="2351125"/>
            <a:ext cx="3224700" cy="636300"/>
          </a:xfrm>
          <a:prstGeom prst="bevel">
            <a:avLst>
              <a:gd name="adj" fmla="val 125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2"/>
          <p:cNvSpPr txBox="1"/>
          <p:nvPr/>
        </p:nvSpPr>
        <p:spPr>
          <a:xfrm>
            <a:off x="1453350" y="2481287"/>
            <a:ext cx="2962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EXPLORE KUBECTL</a:t>
            </a:r>
            <a:endParaRPr>
              <a:solidFill>
                <a:srgbClr val="434343"/>
              </a:solidFill>
              <a:latin typeface="Oswald"/>
              <a:ea typeface="Oswald"/>
              <a:cs typeface="Oswald"/>
              <a:sym typeface="Oswald"/>
            </a:endParaRPr>
          </a:p>
        </p:txBody>
      </p:sp>
      <p:sp>
        <p:nvSpPr>
          <p:cNvPr id="677" name="Google Shape;677;p92"/>
          <p:cNvSpPr/>
          <p:nvPr/>
        </p:nvSpPr>
        <p:spPr>
          <a:xfrm>
            <a:off x="4621750" y="3020425"/>
            <a:ext cx="3332400" cy="636300"/>
          </a:xfrm>
          <a:prstGeom prst="bevel">
            <a:avLst>
              <a:gd name="adj" fmla="val 125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2"/>
          <p:cNvSpPr txBox="1"/>
          <p:nvPr/>
        </p:nvSpPr>
        <p:spPr>
          <a:xfrm>
            <a:off x="4746650" y="3116450"/>
            <a:ext cx="2994000" cy="45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GB">
                <a:solidFill>
                  <a:srgbClr val="434343"/>
                </a:solidFill>
                <a:latin typeface="Oswald"/>
                <a:ea typeface="Oswald"/>
                <a:cs typeface="Oswald"/>
                <a:sym typeface="Oswald"/>
              </a:rPr>
              <a:t>ROLLING UPDATE (DEPLOY NEW VERSION)</a:t>
            </a:r>
            <a:endParaRPr>
              <a:solidFill>
                <a:srgbClr val="434343"/>
              </a:solidFill>
              <a:latin typeface="Oswald"/>
              <a:ea typeface="Oswald"/>
              <a:cs typeface="Oswald"/>
              <a:sym typeface="Oswald"/>
            </a:endParaRPr>
          </a:p>
        </p:txBody>
      </p:sp>
      <p:sp>
        <p:nvSpPr>
          <p:cNvPr id="679" name="Google Shape;679;p92"/>
          <p:cNvSpPr/>
          <p:nvPr/>
        </p:nvSpPr>
        <p:spPr>
          <a:xfrm>
            <a:off x="1297425" y="1676025"/>
            <a:ext cx="6656700" cy="636300"/>
          </a:xfrm>
          <a:prstGeom prst="bevel">
            <a:avLst>
              <a:gd name="adj" fmla="val 12500"/>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2"/>
          <p:cNvSpPr txBox="1"/>
          <p:nvPr/>
        </p:nvSpPr>
        <p:spPr>
          <a:xfrm>
            <a:off x="1453350" y="1806175"/>
            <a:ext cx="6223800" cy="32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800"/>
              </a:spcBef>
              <a:spcAft>
                <a:spcPts val="800"/>
              </a:spcAft>
              <a:buNone/>
            </a:pPr>
            <a:r>
              <a:rPr lang="en-GB">
                <a:solidFill>
                  <a:srgbClr val="434343"/>
                </a:solidFill>
                <a:latin typeface="Oswald"/>
                <a:ea typeface="Oswald"/>
                <a:cs typeface="Oswald"/>
                <a:sym typeface="Oswald"/>
              </a:rPr>
              <a:t>DEPLOY APPLICATION</a:t>
            </a:r>
            <a:endParaRPr>
              <a:solidFill>
                <a:srgbClr val="434343"/>
              </a:solidFill>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686" name="Google Shape;686;p9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687" name="Google Shape;687;p93"/>
          <p:cNvSpPr/>
          <p:nvPr/>
        </p:nvSpPr>
        <p:spPr>
          <a:xfrm>
            <a:off x="5208025" y="1248075"/>
            <a:ext cx="3853200" cy="29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8" name="Google Shape;688;p93"/>
          <p:cNvPicPr preferRelativeResize="0"/>
          <p:nvPr/>
        </p:nvPicPr>
        <p:blipFill>
          <a:blip r:embed="rId4">
            <a:alphaModFix/>
          </a:blip>
          <a:stretch>
            <a:fillRect/>
          </a:stretch>
        </p:blipFill>
        <p:spPr>
          <a:xfrm>
            <a:off x="5305927" y="1076500"/>
            <a:ext cx="3797000" cy="3071100"/>
          </a:xfrm>
          <a:prstGeom prst="rect">
            <a:avLst/>
          </a:prstGeom>
          <a:noFill/>
          <a:ln>
            <a:noFill/>
          </a:ln>
        </p:spPr>
      </p:pic>
      <p:sp>
        <p:nvSpPr>
          <p:cNvPr id="689" name="Google Shape;689;p93"/>
          <p:cNvSpPr txBox="1"/>
          <p:nvPr/>
        </p:nvSpPr>
        <p:spPr>
          <a:xfrm>
            <a:off x="173250" y="1028500"/>
            <a:ext cx="4635000" cy="3870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Remember? </a:t>
            </a:r>
            <a:br>
              <a:rPr lang="en-GB" sz="1800" b="1">
                <a:solidFill>
                  <a:schemeClr val="dk1"/>
                </a:solidFill>
                <a:latin typeface="Oswald"/>
                <a:ea typeface="Oswald"/>
                <a:cs typeface="Oswald"/>
                <a:sym typeface="Oswald"/>
              </a:rPr>
            </a:br>
            <a:endParaRPr sz="1800" b="1">
              <a:solidFill>
                <a:schemeClr val="dk1"/>
              </a:solidFill>
              <a:latin typeface="Oswald"/>
              <a:ea typeface="Oswald"/>
              <a:cs typeface="Oswald"/>
              <a:sym typeface="Oswald"/>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a:t>
            </a:r>
            <a:r>
              <a:rPr lang="en-GB" sz="1800" b="1">
                <a:solidFill>
                  <a:schemeClr val="dk1"/>
                </a:solidFill>
                <a:latin typeface="Oswald"/>
                <a:ea typeface="Oswald"/>
                <a:cs typeface="Oswald"/>
                <a:sym typeface="Oswald"/>
              </a:rPr>
              <a:t>Master</a:t>
            </a:r>
            <a:r>
              <a:rPr lang="en-GB" sz="1800">
                <a:solidFill>
                  <a:schemeClr val="dk1"/>
                </a:solidFill>
                <a:latin typeface="Oswald Light"/>
                <a:ea typeface="Oswald Light"/>
                <a:cs typeface="Oswald Light"/>
                <a:sym typeface="Oswald Light"/>
              </a:rPr>
              <a:t> is responsible for managing &amp; coordinates all the cluster activities such as desire state, scaling, rolling new updates. </a:t>
            </a:r>
            <a:br>
              <a:rPr lang="en-GB" sz="1800">
                <a:solidFill>
                  <a:schemeClr val="dk1"/>
                </a:solidFill>
                <a:latin typeface="Oswald Light"/>
                <a:ea typeface="Oswald Light"/>
                <a:cs typeface="Oswald Light"/>
                <a:sym typeface="Oswald Light"/>
              </a:rPr>
            </a:b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A </a:t>
            </a:r>
            <a:r>
              <a:rPr lang="en-GB" sz="1800" b="1">
                <a:solidFill>
                  <a:schemeClr val="dk1"/>
                </a:solidFill>
                <a:latin typeface="Oswald"/>
                <a:ea typeface="Oswald"/>
                <a:cs typeface="Oswald"/>
                <a:sym typeface="Oswald"/>
              </a:rPr>
              <a:t>Node</a:t>
            </a:r>
            <a:r>
              <a:rPr lang="en-GB" sz="1800">
                <a:solidFill>
                  <a:schemeClr val="dk1"/>
                </a:solidFill>
                <a:latin typeface="Oswald Light"/>
                <a:ea typeface="Oswald Light"/>
                <a:cs typeface="Oswald Light"/>
                <a:sym typeface="Oswald Light"/>
              </a:rPr>
              <a:t> is a VM or a physical computer that serves as a worker machine in a Kubernetes cluster</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The nodes communicate with the master through the Kubernetes API (using Kubelet agent for communication and management of the node)</a:t>
            </a:r>
            <a:endParaRPr sz="18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4"/>
          <p:cNvSpPr txBox="1"/>
          <p:nvPr/>
        </p:nvSpPr>
        <p:spPr>
          <a:xfrm>
            <a:off x="322875" y="1985000"/>
            <a:ext cx="5137200" cy="1286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Deployment - A controller that provides declarative updates for Pods and ReplicaSets. We describe a desired state in a Deployment object, and then Deployment controller changes the actual state to the desired state at a controlled rate </a:t>
            </a:r>
            <a:r>
              <a:rPr lang="en-GB" sz="1200">
                <a:solidFill>
                  <a:srgbClr val="FFFFFF"/>
                </a:solidFill>
                <a:highlight>
                  <a:srgbClr val="FF9900"/>
                </a:highlight>
                <a:latin typeface="Oswald Light"/>
                <a:ea typeface="Oswald Light"/>
                <a:cs typeface="Oswald Light"/>
                <a:sym typeface="Oswald Light"/>
              </a:rPr>
              <a:t>[TBD: Rolling updates]</a:t>
            </a:r>
            <a:endParaRPr sz="1200">
              <a:solidFill>
                <a:srgbClr val="FFFFFF"/>
              </a:solidFill>
              <a:highlight>
                <a:srgbClr val="FF9900"/>
              </a:highlight>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500">
              <a:solidFill>
                <a:schemeClr val="dk1"/>
              </a:solidFill>
              <a:latin typeface="Oswald Light"/>
              <a:ea typeface="Oswald Light"/>
              <a:cs typeface="Oswald Light"/>
              <a:sym typeface="Oswald Light"/>
            </a:endParaRPr>
          </a:p>
        </p:txBody>
      </p:sp>
      <p:sp>
        <p:nvSpPr>
          <p:cNvPr id="695" name="Google Shape;695;p94"/>
          <p:cNvSpPr txBox="1"/>
          <p:nvPr/>
        </p:nvSpPr>
        <p:spPr>
          <a:xfrm>
            <a:off x="173250" y="14095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DEPLOYMENTS AND PODS</a:t>
            </a:r>
            <a:endParaRPr sz="1800">
              <a:solidFill>
                <a:schemeClr val="dk1"/>
              </a:solidFill>
              <a:latin typeface="Oswald Light"/>
              <a:ea typeface="Oswald Light"/>
              <a:cs typeface="Oswald Light"/>
              <a:sym typeface="Oswald Light"/>
            </a:endParaRPr>
          </a:p>
        </p:txBody>
      </p:sp>
      <p:sp>
        <p:nvSpPr>
          <p:cNvPr id="696" name="Google Shape;696;p9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697" name="Google Shape;697;p9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698" name="Google Shape;698;p94"/>
          <p:cNvSpPr/>
          <p:nvPr/>
        </p:nvSpPr>
        <p:spPr>
          <a:xfrm>
            <a:off x="5629050" y="1451600"/>
            <a:ext cx="3463200" cy="27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9" name="Google Shape;699;p94"/>
          <p:cNvPicPr preferRelativeResize="0"/>
          <p:nvPr/>
        </p:nvPicPr>
        <p:blipFill rotWithShape="1">
          <a:blip r:embed="rId4">
            <a:alphaModFix/>
          </a:blip>
          <a:srcRect l="5186" t="8290"/>
          <a:stretch/>
        </p:blipFill>
        <p:spPr>
          <a:xfrm>
            <a:off x="5691325" y="1451600"/>
            <a:ext cx="3400900" cy="2660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5"/>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commands</a:t>
            </a:r>
            <a:endParaRPr sz="1800">
              <a:solidFill>
                <a:schemeClr val="dk1"/>
              </a:solidFill>
              <a:latin typeface="Oswald Light"/>
              <a:ea typeface="Oswald Light"/>
              <a:cs typeface="Oswald Light"/>
              <a:sym typeface="Oswald Light"/>
            </a:endParaRPr>
          </a:p>
        </p:txBody>
      </p:sp>
      <p:sp>
        <p:nvSpPr>
          <p:cNvPr id="705" name="Google Shape;705;p9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706" name="Google Shape;706;p9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707" name="Google Shape;707;p95"/>
          <p:cNvSpPr txBox="1"/>
          <p:nvPr/>
        </p:nvSpPr>
        <p:spPr>
          <a:xfrm>
            <a:off x="5542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Almost Every command in kubectl is built in the following way: KUBECTL COMMAND OBJECT/NAME ACTION</a:t>
            </a:r>
            <a:endParaRPr sz="1300">
              <a:solidFill>
                <a:schemeClr val="dk1"/>
              </a:solidFill>
              <a:latin typeface="Oswald Light"/>
              <a:ea typeface="Oswald Light"/>
              <a:cs typeface="Oswald Light"/>
              <a:sym typeface="Oswald Light"/>
            </a:endParaRPr>
          </a:p>
        </p:txBody>
      </p:sp>
      <p:sp>
        <p:nvSpPr>
          <p:cNvPr id="708" name="Google Shape;708;p95"/>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nodes - Get a list of nodes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pods - Get a list of pods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 Get a list of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describe [CONTROLER] [NAME OF OBJECT] - Show details of a specific resource or group of resources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(run static pod)  / (create)- Create a deployment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logs -f [POD_NAME] - show the stdout output of the pod you select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exec -ti [POD_NAME] [command to run inside the container] - exec a command inside a running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delete [pods/name] OR [deployments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Additional commands will be learned in the next slides</a:t>
            </a:r>
            <a:endParaRPr>
              <a:solidFill>
                <a:srgbClr val="FFFFFF"/>
              </a:solidFill>
              <a:latin typeface="Oswald"/>
              <a:ea typeface="Oswald"/>
              <a:cs typeface="Oswald"/>
              <a:sym typeface="Oswald"/>
            </a:endParaRPr>
          </a:p>
        </p:txBody>
      </p:sp>
      <p:sp>
        <p:nvSpPr>
          <p:cNvPr id="709" name="Google Shape;709;p95"/>
          <p:cNvSpPr txBox="1"/>
          <p:nvPr/>
        </p:nvSpPr>
        <p:spPr>
          <a:xfrm>
            <a:off x="554250" y="45305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Additional cheatsheet from k8s: </a:t>
            </a:r>
            <a:r>
              <a:rPr lang="en-GB" sz="1300" u="sng">
                <a:solidFill>
                  <a:schemeClr val="hlink"/>
                </a:solidFill>
                <a:latin typeface="Oswald Light"/>
                <a:ea typeface="Oswald Light"/>
                <a:cs typeface="Oswald Light"/>
                <a:sym typeface="Oswald Light"/>
                <a:hlinkClick r:id="rId4"/>
              </a:rPr>
              <a:t>https://kubernetes.io/docs/reference/kubectl/cheatsheet/</a:t>
            </a:r>
            <a:endParaRPr sz="13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6"/>
          <p:cNvSpPr txBox="1"/>
          <p:nvPr/>
        </p:nvSpPr>
        <p:spPr>
          <a:xfrm>
            <a:off x="173250" y="14095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CREATING A NEW DEPLOYMENT</a:t>
            </a:r>
            <a:endParaRPr sz="1800">
              <a:solidFill>
                <a:schemeClr val="dk1"/>
              </a:solidFill>
              <a:latin typeface="Oswald Light"/>
              <a:ea typeface="Oswald Light"/>
              <a:cs typeface="Oswald Light"/>
              <a:sym typeface="Oswald Light"/>
            </a:endParaRPr>
          </a:p>
        </p:txBody>
      </p:sp>
      <p:sp>
        <p:nvSpPr>
          <p:cNvPr id="715" name="Google Shape;715;p9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716" name="Google Shape;716;p9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717" name="Google Shape;717;p96"/>
          <p:cNvSpPr txBox="1"/>
          <p:nvPr/>
        </p:nvSpPr>
        <p:spPr>
          <a:xfrm>
            <a:off x="322875" y="1985000"/>
            <a:ext cx="5137200" cy="2019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To deploy a new Application we will create k8s Deployment configuration. Which in turn will instruct K8S how to create and update the instances of our application.</a:t>
            </a:r>
            <a:br>
              <a:rPr lang="en-GB" sz="1500">
                <a:solidFill>
                  <a:schemeClr val="dk1"/>
                </a:solidFill>
                <a:latin typeface="Oswald Light"/>
                <a:ea typeface="Oswald Light"/>
                <a:cs typeface="Oswald Light"/>
                <a:sym typeface="Oswald Light"/>
              </a:rPr>
            </a:b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Note</a:t>
            </a:r>
            <a:r>
              <a:rPr lang="en-GB" sz="1500">
                <a:solidFill>
                  <a:schemeClr val="dk1"/>
                </a:solidFill>
                <a:latin typeface="Oswald Light"/>
                <a:ea typeface="Oswald Light"/>
                <a:cs typeface="Oswald Light"/>
                <a:sym typeface="Oswald Light"/>
              </a:rPr>
              <a:t> that once a new application instances are created, </a:t>
            </a: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K8S deployment-controller will continuously monitor those instances and if one will fail - it will be replaced by the deployment-controller.</a:t>
            </a:r>
            <a:endParaRPr sz="1500">
              <a:solidFill>
                <a:schemeClr val="dk1"/>
              </a:solidFill>
              <a:latin typeface="Oswald Light"/>
              <a:ea typeface="Oswald Light"/>
              <a:cs typeface="Oswald Light"/>
              <a:sym typeface="Oswald Light"/>
            </a:endParaRPr>
          </a:p>
        </p:txBody>
      </p:sp>
      <p:sp>
        <p:nvSpPr>
          <p:cNvPr id="718" name="Google Shape;718;p96"/>
          <p:cNvSpPr/>
          <p:nvPr/>
        </p:nvSpPr>
        <p:spPr>
          <a:xfrm>
            <a:off x="5629050" y="1451600"/>
            <a:ext cx="3463200" cy="27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9" name="Google Shape;719;p96"/>
          <p:cNvPicPr preferRelativeResize="0"/>
          <p:nvPr/>
        </p:nvPicPr>
        <p:blipFill rotWithShape="1">
          <a:blip r:embed="rId4">
            <a:alphaModFix/>
          </a:blip>
          <a:srcRect l="5186" t="8290"/>
          <a:stretch/>
        </p:blipFill>
        <p:spPr>
          <a:xfrm>
            <a:off x="5691325" y="1451600"/>
            <a:ext cx="3400900" cy="2660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7"/>
          <p:cNvSpPr/>
          <p:nvPr/>
        </p:nvSpPr>
        <p:spPr>
          <a:xfrm>
            <a:off x="554250" y="1871950"/>
            <a:ext cx="8122200" cy="26586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Command explained: </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$&gt; kubectl run [YOURNAME-deploymentname] --image [repo/image:ver] --port=[app listen port inside the container]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sz="1000">
                <a:solidFill>
                  <a:srgbClr val="FFFFFF"/>
                </a:solidFill>
                <a:latin typeface="Oswald"/>
                <a:ea typeface="Oswald"/>
                <a:cs typeface="Oswald"/>
                <a:sym typeface="Oswald"/>
              </a:rPr>
              <a:t>** we need to use the --port argument for exposing the application inside the container to be used by a SERVICE</a:t>
            </a:r>
            <a:br>
              <a:rPr lang="en-GB" sz="1000">
                <a:solidFill>
                  <a:srgbClr val="FFFFFF"/>
                </a:solidFill>
                <a:latin typeface="Oswald"/>
                <a:ea typeface="Oswald"/>
                <a:cs typeface="Oswald"/>
                <a:sym typeface="Oswald"/>
              </a:rPr>
            </a:br>
            <a:r>
              <a:rPr lang="en-GB" sz="1000">
                <a:solidFill>
                  <a:srgbClr val="FFFFFF"/>
                </a:solidFill>
                <a:highlight>
                  <a:srgbClr val="FF9900"/>
                </a:highlight>
                <a:latin typeface="Oswald"/>
                <a:ea typeface="Oswald"/>
                <a:cs typeface="Oswald"/>
                <a:sym typeface="Oswald"/>
              </a:rPr>
              <a:t>[TBD: Service is the network abstraction layer of k8s and the way to expose an application to the world / cluster]</a:t>
            </a:r>
            <a:endParaRPr sz="1000">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rgbClr val="FFFFFF"/>
                </a:solidFill>
                <a:latin typeface="Oswald"/>
                <a:ea typeface="Oswald"/>
                <a:cs typeface="Oswald"/>
                <a:sym typeface="Oswald"/>
              </a:rPr>
              <a:t>Instruction for our lab:</a:t>
            </a:r>
            <a:endParaRPr u="sng">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Image to deploy:  yanivomc/spring-music:latest</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Deployment name: yourname-spring-music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8080 [This is the port that our spring application listen for requests]</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Using the “kubectl run” command above deploy our newly application (my repo: </a:t>
            </a:r>
            <a:r>
              <a:rPr lang="en-GB" u="sng">
                <a:solidFill>
                  <a:schemeClr val="hlink"/>
                </a:solidFill>
                <a:latin typeface="Oswald"/>
                <a:ea typeface="Oswald"/>
                <a:cs typeface="Oswald"/>
                <a:sym typeface="Oswald"/>
                <a:hlinkClick r:id="rId3"/>
              </a:rPr>
              <a:t>https://hub.docker.com/u/yanivomc</a:t>
            </a:r>
            <a:r>
              <a:rPr lang="en-GB">
                <a:solidFill>
                  <a:srgbClr val="FF9900"/>
                </a:solidFill>
                <a:latin typeface="Oswald"/>
                <a:ea typeface="Oswald"/>
                <a:cs typeface="Oswald"/>
                <a:sym typeface="Oswald"/>
              </a:rPr>
              <a:t>)</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725" name="Google Shape;725;p97"/>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handle errors and debug - </a:t>
            </a:r>
            <a:endParaRPr sz="1800">
              <a:solidFill>
                <a:schemeClr val="dk1"/>
              </a:solidFill>
              <a:latin typeface="Oswald Light"/>
              <a:ea typeface="Oswald Light"/>
              <a:cs typeface="Oswald Light"/>
              <a:sym typeface="Oswald Light"/>
            </a:endParaRPr>
          </a:p>
        </p:txBody>
      </p:sp>
      <p:sp>
        <p:nvSpPr>
          <p:cNvPr id="726" name="Google Shape;726;p9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a:t>
            </a:r>
            <a:r>
              <a:rPr lang="en-GB" b="1" u="sng"/>
              <a:t>DEPLOYMENT</a:t>
            </a:r>
            <a:endParaRPr sz="1400" b="1" u="sng">
              <a:latin typeface="Ubuntu"/>
              <a:ea typeface="Ubuntu"/>
              <a:cs typeface="Ubuntu"/>
              <a:sym typeface="Ubuntu"/>
            </a:endParaRPr>
          </a:p>
        </p:txBody>
      </p:sp>
      <p:sp>
        <p:nvSpPr>
          <p:cNvPr id="727" name="Google Shape;727;p97"/>
          <p:cNvSpPr txBox="1"/>
          <p:nvPr/>
        </p:nvSpPr>
        <p:spPr>
          <a:xfrm>
            <a:off x="249450" y="12854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Deploying demo spring application using $&gt; kubectl run … ( THERE ARE BUILT IN ERRORS IN THE COMMAND FOR YOU TO DEBUG / SOLVE / CHANGE)</a:t>
            </a:r>
            <a:endParaRPr sz="1300">
              <a:solidFill>
                <a:schemeClr val="dk1"/>
              </a:solidFill>
              <a:latin typeface="Oswald Light"/>
              <a:ea typeface="Oswald Light"/>
              <a:cs typeface="Oswald Light"/>
              <a:sym typeface="Oswald Light"/>
            </a:endParaRPr>
          </a:p>
        </p:txBody>
      </p:sp>
      <p:pic>
        <p:nvPicPr>
          <p:cNvPr id="728" name="Google Shape;728;p97" descr="Image result for k8s logo transparent"/>
          <p:cNvPicPr preferRelativeResize="0"/>
          <p:nvPr/>
        </p:nvPicPr>
        <p:blipFill>
          <a:blip r:embed="rId4">
            <a:alphaModFix/>
          </a:blip>
          <a:stretch>
            <a:fillRect/>
          </a:stretch>
        </p:blipFill>
        <p:spPr>
          <a:xfrm>
            <a:off x="110073" y="176675"/>
            <a:ext cx="481400" cy="467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8"/>
          <p:cNvSpPr/>
          <p:nvPr/>
        </p:nvSpPr>
        <p:spPr>
          <a:xfrm>
            <a:off x="554250" y="1871950"/>
            <a:ext cx="8122200" cy="2666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Instruction:</a:t>
            </a:r>
            <a:endParaRPr>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your deployment and see that you have “spring-music” deployment</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deployments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Replica Sets </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replicasets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List your deployments PODS and see that you have 1 pod available</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get pods</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Check the logs of your running Pods </a:t>
            </a:r>
            <a:endParaRPr sz="1200">
              <a:solidFill>
                <a:srgbClr val="FFFFFF"/>
              </a:solidFill>
              <a:latin typeface="Oswald"/>
              <a:ea typeface="Oswald"/>
              <a:cs typeface="Oswald"/>
              <a:sym typeface="Oswald"/>
            </a:endParaRPr>
          </a:p>
          <a:p>
            <a:pPr marL="914400" lvl="1" indent="-304800" algn="l" rtl="0">
              <a:spcBef>
                <a:spcPts val="0"/>
              </a:spcBef>
              <a:spcAft>
                <a:spcPts val="0"/>
              </a:spcAft>
              <a:buClr>
                <a:srgbClr val="FF9900"/>
              </a:buClr>
              <a:buSzPts val="1200"/>
              <a:buFont typeface="Oswald"/>
              <a:buAutoNum type="alphaLcPeriod"/>
            </a:pPr>
            <a:r>
              <a:rPr lang="en-GB" sz="1200">
                <a:solidFill>
                  <a:srgbClr val="FF9900"/>
                </a:solidFill>
                <a:latin typeface="Oswald"/>
                <a:ea typeface="Oswald"/>
                <a:cs typeface="Oswald"/>
                <a:sym typeface="Oswald"/>
              </a:rPr>
              <a:t>kubectl logs -f [PODNAME]</a:t>
            </a: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9900"/>
              </a:buClr>
              <a:buSzPts val="1200"/>
              <a:buFont typeface="Oswald"/>
              <a:buAutoNum type="arabicPeriod"/>
            </a:pPr>
            <a:r>
              <a:rPr lang="en-GB" sz="1200">
                <a:solidFill>
                  <a:srgbClr val="FF9900"/>
                </a:solidFill>
                <a:latin typeface="Oswald"/>
                <a:ea typeface="Oswald"/>
                <a:cs typeface="Oswald"/>
                <a:sym typeface="Oswald"/>
              </a:rPr>
              <a:t>TIP: DEBUG IF FAIL…. kubectl describe…….</a:t>
            </a:r>
            <a:endParaRPr sz="1200">
              <a:solidFill>
                <a:srgbClr val="FF9900"/>
              </a:solidFill>
              <a:latin typeface="Oswald"/>
              <a:ea typeface="Oswald"/>
              <a:cs typeface="Oswald"/>
              <a:sym typeface="Oswald"/>
            </a:endParaRPr>
          </a:p>
          <a:p>
            <a:pPr marL="0" lvl="0" indent="0" algn="l" rtl="0">
              <a:spcBef>
                <a:spcPts val="0"/>
              </a:spcBef>
              <a:spcAft>
                <a:spcPts val="0"/>
              </a:spcAft>
              <a:buNone/>
            </a:pPr>
            <a:endParaRPr sz="1200">
              <a:solidFill>
                <a:srgbClr val="FF9900"/>
              </a:solidFill>
              <a:latin typeface="Oswald"/>
              <a:ea typeface="Oswald"/>
              <a:cs typeface="Oswald"/>
              <a:sym typeface="Oswald"/>
            </a:endParaRPr>
          </a:p>
          <a:p>
            <a:pPr marL="457200" lvl="0" indent="-304800" algn="l" rtl="0">
              <a:spcBef>
                <a:spcPts val="0"/>
              </a:spcBef>
              <a:spcAft>
                <a:spcPts val="0"/>
              </a:spcAft>
              <a:buClr>
                <a:srgbClr val="FFFFFF"/>
              </a:buClr>
              <a:buSzPts val="1200"/>
              <a:buFont typeface="Oswald"/>
              <a:buAutoNum type="arabicPeriod"/>
            </a:pPr>
            <a:r>
              <a:rPr lang="en-GB" sz="1200">
                <a:solidFill>
                  <a:srgbClr val="FFFFFF"/>
                </a:solidFill>
                <a:latin typeface="Oswald"/>
                <a:ea typeface="Oswald"/>
                <a:cs typeface="Oswald"/>
                <a:sym typeface="Oswald"/>
              </a:rPr>
              <a:t>kubectl delete deployments [DEPLOYMENT NAME]</a:t>
            </a:r>
            <a:endParaRPr sz="1200">
              <a:solidFill>
                <a:srgbClr val="FFFFFF"/>
              </a:solidFill>
              <a:latin typeface="Oswald"/>
              <a:ea typeface="Oswald"/>
              <a:cs typeface="Oswald"/>
              <a:sym typeface="Oswald"/>
            </a:endParaRPr>
          </a:p>
        </p:txBody>
      </p:sp>
      <p:sp>
        <p:nvSpPr>
          <p:cNvPr id="734" name="Google Shape;734;p98"/>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735" name="Google Shape;735;p9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736" name="Google Shape;736;p98"/>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Exploring our deployed application</a:t>
            </a:r>
            <a:endParaRPr sz="1300">
              <a:solidFill>
                <a:schemeClr val="dk1"/>
              </a:solidFill>
              <a:latin typeface="Oswald Light"/>
              <a:ea typeface="Oswald Light"/>
              <a:cs typeface="Oswald Light"/>
              <a:sym typeface="Oswald Light"/>
            </a:endParaRPr>
          </a:p>
        </p:txBody>
      </p:sp>
      <p:pic>
        <p:nvPicPr>
          <p:cNvPr id="737" name="Google Shape;737;p9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5"/>
          <p:cNvSpPr txBox="1">
            <a:spLocks noGrp="1"/>
          </p:cNvSpPr>
          <p:nvPr>
            <p:ph type="body" idx="1"/>
          </p:nvPr>
        </p:nvSpPr>
        <p:spPr>
          <a:xfrm>
            <a:off x="199600" y="848458"/>
            <a:ext cx="8662800" cy="4034700"/>
          </a:xfrm>
          <a:prstGeom prst="rect">
            <a:avLst/>
          </a:prstGeom>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None/>
            </a:pPr>
            <a:r>
              <a:rPr lang="en-GB" sz="1500"/>
              <a:t>Before we begin,</a:t>
            </a:r>
            <a:br>
              <a:rPr lang="en-GB" sz="1500"/>
            </a:br>
            <a:r>
              <a:rPr lang="en-GB" sz="1500"/>
              <a:t>K8S Is a huge and complex framework to work and learn as it has many capabilities and ones that it doesn't poses,</a:t>
            </a:r>
            <a:br>
              <a:rPr lang="en-GB" sz="1500"/>
            </a:br>
            <a:r>
              <a:rPr lang="en-GB" sz="1500"/>
              <a:t>3rd party solutions adds the missing functionality.</a:t>
            </a:r>
            <a:br>
              <a:rPr lang="en-GB" sz="1500"/>
            </a:br>
            <a:br>
              <a:rPr lang="en-GB" sz="1500"/>
            </a:br>
            <a:r>
              <a:rPr lang="en-GB" sz="1500"/>
              <a:t>Learning K8S never stops and even the most professional and experienced devops are still learning new ways to work and implement K8S on a daily base.</a:t>
            </a:r>
            <a:endParaRPr sz="1500"/>
          </a:p>
          <a:p>
            <a:pPr marL="457200" marR="0" lvl="0" indent="0" algn="l" rtl="0">
              <a:lnSpc>
                <a:spcPct val="100000"/>
              </a:lnSpc>
              <a:spcBef>
                <a:spcPts val="0"/>
              </a:spcBef>
              <a:spcAft>
                <a:spcPts val="0"/>
              </a:spcAft>
              <a:buNone/>
            </a:pPr>
            <a:endParaRPr sz="1500"/>
          </a:p>
          <a:p>
            <a:pPr marL="457200" marR="0" lvl="0" indent="0" algn="l" rtl="0">
              <a:lnSpc>
                <a:spcPct val="100000"/>
              </a:lnSpc>
              <a:spcBef>
                <a:spcPts val="0"/>
              </a:spcBef>
              <a:spcAft>
                <a:spcPts val="0"/>
              </a:spcAft>
              <a:buNone/>
            </a:pPr>
            <a:r>
              <a:rPr lang="en-GB" sz="1500"/>
              <a:t>In This Course we will learn all the basics of K8S operation and architecture and we end it by building and deploying Frontend And Backend application using Canary release into “Production” and allow each one of you to manage, control and deploy new deployments into K8S.</a:t>
            </a:r>
            <a:br>
              <a:rPr lang="en-GB" sz="1500" b="1"/>
            </a:br>
            <a:br>
              <a:rPr lang="en-GB" sz="1500" b="1"/>
            </a:br>
            <a:r>
              <a:rPr lang="en-GB" sz="1200" b="1"/>
              <a:t>I Hope you’ll enjoy this Course,</a:t>
            </a:r>
            <a:endParaRPr sz="1200" b="1"/>
          </a:p>
          <a:p>
            <a:pPr marL="457200" marR="0" lvl="0" indent="0" algn="l" rtl="0">
              <a:lnSpc>
                <a:spcPct val="115000"/>
              </a:lnSpc>
              <a:spcBef>
                <a:spcPts val="0"/>
              </a:spcBef>
              <a:spcAft>
                <a:spcPts val="0"/>
              </a:spcAft>
              <a:buNone/>
            </a:pPr>
            <a:r>
              <a:rPr lang="en-GB" sz="1200">
                <a:latin typeface="Arial"/>
                <a:ea typeface="Arial"/>
                <a:cs typeface="Arial"/>
                <a:sym typeface="Arial"/>
              </a:rPr>
              <a:t>Yaniv Cohen - JB Head of devops.</a:t>
            </a:r>
            <a:endParaRPr sz="1200">
              <a:latin typeface="Arial"/>
              <a:ea typeface="Arial"/>
              <a:cs typeface="Arial"/>
              <a:sym typeface="Arial"/>
            </a:endParaRPr>
          </a:p>
          <a:p>
            <a:pPr marL="457200" marR="0" lvl="0" indent="0" algn="l" rtl="0">
              <a:lnSpc>
                <a:spcPct val="115000"/>
              </a:lnSpc>
              <a:spcBef>
                <a:spcPts val="0"/>
              </a:spcBef>
              <a:spcAft>
                <a:spcPts val="0"/>
              </a:spcAft>
              <a:buNone/>
            </a:pPr>
            <a:endParaRPr sz="1200">
              <a:latin typeface="Arial"/>
              <a:ea typeface="Arial"/>
              <a:cs typeface="Arial"/>
              <a:sym typeface="Arial"/>
            </a:endParaRPr>
          </a:p>
          <a:p>
            <a:pPr marL="457200" lvl="0" indent="0" algn="l" rtl="0">
              <a:lnSpc>
                <a:spcPct val="115000"/>
              </a:lnSpc>
              <a:spcBef>
                <a:spcPts val="0"/>
              </a:spcBef>
              <a:spcAft>
                <a:spcPts val="0"/>
              </a:spcAft>
              <a:buNone/>
            </a:pPr>
            <a:r>
              <a:rPr lang="en-GB" sz="1500"/>
              <a:t>p.s.</a:t>
            </a:r>
            <a:br>
              <a:rPr lang="en-GB" sz="1500" b="1"/>
            </a:br>
            <a:r>
              <a:rPr lang="en-GB" sz="1200"/>
              <a:t>Note the </a:t>
            </a:r>
            <a:r>
              <a:rPr lang="en-GB" sz="1200">
                <a:highlight>
                  <a:srgbClr val="FF9900"/>
                </a:highlight>
                <a:latin typeface="Oswald Light"/>
                <a:ea typeface="Oswald Light"/>
                <a:cs typeface="Oswald Light"/>
                <a:sym typeface="Oswald Light"/>
              </a:rPr>
              <a:t>TBD:</a:t>
            </a:r>
            <a:r>
              <a:rPr lang="en-GB" sz="1200">
                <a:latin typeface="Oswald Light"/>
                <a:ea typeface="Oswald Light"/>
                <a:cs typeface="Oswald Light"/>
                <a:sym typeface="Oswald Light"/>
              </a:rPr>
              <a:t> </a:t>
            </a:r>
            <a:r>
              <a:rPr lang="en-GB" sz="1200"/>
              <a:t>along our slides which means that some phrases </a:t>
            </a:r>
            <a:r>
              <a:rPr lang="en-GB" sz="1200" b="1"/>
              <a:t>T</a:t>
            </a:r>
            <a:r>
              <a:rPr lang="en-GB" sz="1200"/>
              <a:t>o </a:t>
            </a:r>
            <a:r>
              <a:rPr lang="en-GB" sz="1200" b="1"/>
              <a:t>B</a:t>
            </a:r>
            <a:r>
              <a:rPr lang="en-GB" sz="1200"/>
              <a:t>e </a:t>
            </a:r>
            <a:r>
              <a:rPr lang="en-GB" sz="1200" b="1"/>
              <a:t>D</a:t>
            </a:r>
            <a:r>
              <a:rPr lang="en-GB" sz="1200"/>
              <a:t>iscussed in later slides</a:t>
            </a:r>
            <a:endParaRPr sz="1200">
              <a:latin typeface="Arial"/>
              <a:ea typeface="Arial"/>
              <a:cs typeface="Arial"/>
              <a:sym typeface="Arial"/>
            </a:endParaRPr>
          </a:p>
        </p:txBody>
      </p:sp>
      <p:sp>
        <p:nvSpPr>
          <p:cNvPr id="238" name="Google Shape;238;p45"/>
          <p:cNvSpPr txBox="1">
            <a:spLocks noGrp="1"/>
          </p:cNvSpPr>
          <p:nvPr>
            <p:ph type="body" idx="1"/>
          </p:nvPr>
        </p:nvSpPr>
        <p:spPr>
          <a:xfrm>
            <a:off x="591475" y="179923"/>
            <a:ext cx="26601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PREFACE</a:t>
            </a:r>
            <a:endParaRPr sz="1400">
              <a:latin typeface="Ubuntu Light"/>
              <a:ea typeface="Ubuntu Light"/>
              <a:cs typeface="Ubuntu Light"/>
              <a:sym typeface="Ubuntu Light"/>
            </a:endParaRPr>
          </a:p>
        </p:txBody>
      </p:sp>
      <p:pic>
        <p:nvPicPr>
          <p:cNvPr id="239" name="Google Shape;239;p4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9"/>
          <p:cNvSpPr/>
          <p:nvPr/>
        </p:nvSpPr>
        <p:spPr>
          <a:xfrm>
            <a:off x="554250" y="1871950"/>
            <a:ext cx="8122200" cy="651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SOLUTION:</a:t>
            </a: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GB" b="1">
                <a:solidFill>
                  <a:srgbClr val="FFFFFF"/>
                </a:solidFill>
                <a:latin typeface="Oswald"/>
                <a:ea typeface="Oswald"/>
                <a:cs typeface="Oswald"/>
                <a:sym typeface="Oswald"/>
              </a:rPr>
              <a:t>          kubectl create deployment spring-music --image=</a:t>
            </a:r>
            <a:r>
              <a:rPr lang="en-GB" b="1">
                <a:solidFill>
                  <a:schemeClr val="dk1"/>
                </a:solidFill>
                <a:latin typeface="Oswald"/>
                <a:ea typeface="Oswald"/>
                <a:cs typeface="Oswald"/>
                <a:sym typeface="Oswald"/>
              </a:rPr>
              <a:t>yanivomc/spring-music:latest</a:t>
            </a: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endParaRPr b="1">
              <a:solidFill>
                <a:srgbClr val="FFFFFF"/>
              </a:solidFill>
              <a:latin typeface="Oswald"/>
              <a:ea typeface="Oswald"/>
              <a:cs typeface="Oswald"/>
              <a:sym typeface="Oswald"/>
            </a:endParaRPr>
          </a:p>
          <a:p>
            <a:pPr marL="0" lvl="0" indent="0" algn="l" rtl="0">
              <a:lnSpc>
                <a:spcPct val="115000"/>
              </a:lnSpc>
              <a:spcBef>
                <a:spcPts val="0"/>
              </a:spcBef>
              <a:spcAft>
                <a:spcPts val="0"/>
              </a:spcAft>
              <a:buNone/>
            </a:pPr>
            <a:endParaRPr>
              <a:solidFill>
                <a:srgbClr val="FF9900"/>
              </a:solidFill>
              <a:latin typeface="Oswald"/>
              <a:ea typeface="Oswald"/>
              <a:cs typeface="Oswald"/>
              <a:sym typeface="Oswald"/>
            </a:endParaRPr>
          </a:p>
          <a:p>
            <a:pPr marL="0" lvl="0" indent="0" algn="l" rtl="0">
              <a:lnSpc>
                <a:spcPct val="115000"/>
              </a:lnSpc>
              <a:spcBef>
                <a:spcPts val="0"/>
              </a:spcBef>
              <a:spcAft>
                <a:spcPts val="0"/>
              </a:spcAft>
              <a:buNone/>
            </a:pPr>
            <a:endParaRPr>
              <a:solidFill>
                <a:srgbClr val="FF9900"/>
              </a:solidFill>
              <a:latin typeface="Oswald"/>
              <a:ea typeface="Oswald"/>
              <a:cs typeface="Oswald"/>
              <a:sym typeface="Oswald"/>
            </a:endParaRPr>
          </a:p>
          <a:p>
            <a:pPr marL="457200" marR="0" lvl="0" indent="0" algn="l" rtl="0">
              <a:lnSpc>
                <a:spcPct val="100000"/>
              </a:lnSpc>
              <a:spcBef>
                <a:spcPts val="0"/>
              </a:spcBef>
              <a:spcAft>
                <a:spcPts val="0"/>
              </a:spcAft>
              <a:buNone/>
            </a:pPr>
            <a:endParaRPr sz="1200">
              <a:solidFill>
                <a:srgbClr val="FF9900"/>
              </a:solidFill>
              <a:latin typeface="Oswald"/>
              <a:ea typeface="Oswald"/>
              <a:cs typeface="Oswald"/>
              <a:sym typeface="Oswald"/>
            </a:endParaRPr>
          </a:p>
        </p:txBody>
      </p:sp>
      <p:sp>
        <p:nvSpPr>
          <p:cNvPr id="743" name="Google Shape;743;p99"/>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744" name="Google Shape;744;p9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745" name="Google Shape;745;p99"/>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b="1">
                <a:solidFill>
                  <a:schemeClr val="dk1"/>
                </a:solidFill>
                <a:latin typeface="Oswald"/>
                <a:ea typeface="Oswald"/>
                <a:cs typeface="Oswald"/>
                <a:sym typeface="Oswald"/>
              </a:rPr>
              <a:t>Solution</a:t>
            </a:r>
            <a:r>
              <a:rPr lang="en-GB" sz="1300">
                <a:solidFill>
                  <a:schemeClr val="dk1"/>
                </a:solidFill>
                <a:latin typeface="Oswald Light"/>
                <a:ea typeface="Oswald Light"/>
                <a:cs typeface="Oswald Light"/>
                <a:sym typeface="Oswald Light"/>
              </a:rPr>
              <a:t> for the deploying command</a:t>
            </a:r>
            <a:endParaRPr sz="1300">
              <a:solidFill>
                <a:schemeClr val="dk1"/>
              </a:solidFill>
              <a:latin typeface="Oswald Light"/>
              <a:ea typeface="Oswald Light"/>
              <a:cs typeface="Oswald Light"/>
              <a:sym typeface="Oswald Light"/>
            </a:endParaRPr>
          </a:p>
        </p:txBody>
      </p:sp>
      <p:pic>
        <p:nvPicPr>
          <p:cNvPr id="746" name="Google Shape;746;p9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0"/>
          <p:cNvSpPr/>
          <p:nvPr/>
        </p:nvSpPr>
        <p:spPr>
          <a:xfrm>
            <a:off x="554250" y="1871950"/>
            <a:ext cx="8122200" cy="8778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SOLUTION:</a:t>
            </a:r>
            <a:br>
              <a:rPr lang="en-GB">
                <a:solidFill>
                  <a:srgbClr val="FF9900"/>
                </a:solidFill>
                <a:latin typeface="Oswald"/>
                <a:ea typeface="Oswald"/>
                <a:cs typeface="Oswald"/>
                <a:sym typeface="Oswald"/>
              </a:rPr>
            </a:br>
            <a:r>
              <a:rPr lang="en-GB" b="1">
                <a:solidFill>
                  <a:srgbClr val="FFFFFF"/>
                </a:solidFill>
                <a:latin typeface="Oswald"/>
                <a:ea typeface="Oswald"/>
                <a:cs typeface="Oswald"/>
                <a:sym typeface="Oswald"/>
              </a:rPr>
              <a:t>In the next slides we will discuss and review how K8S uses the </a:t>
            </a:r>
            <a:r>
              <a:rPr lang="en-GB" b="1" u="sng">
                <a:solidFill>
                  <a:srgbClr val="FFFFFF"/>
                </a:solidFill>
                <a:latin typeface="Oswald"/>
                <a:ea typeface="Oswald"/>
                <a:cs typeface="Oswald"/>
                <a:sym typeface="Oswald"/>
              </a:rPr>
              <a:t>SERVICES</a:t>
            </a:r>
            <a:r>
              <a:rPr lang="en-GB" b="1">
                <a:solidFill>
                  <a:srgbClr val="FFFFFF"/>
                </a:solidFill>
                <a:latin typeface="Oswald"/>
                <a:ea typeface="Oswald"/>
                <a:cs typeface="Oswald"/>
                <a:sym typeface="Oswald"/>
              </a:rPr>
              <a:t> to allow traffic to goes inside our K8S Cluster </a:t>
            </a:r>
            <a:endParaRPr>
              <a:solidFill>
                <a:srgbClr val="FF9900"/>
              </a:solidFill>
              <a:latin typeface="Oswald"/>
              <a:ea typeface="Oswald"/>
              <a:cs typeface="Oswald"/>
              <a:sym typeface="Oswald"/>
            </a:endParaRPr>
          </a:p>
          <a:p>
            <a:pPr marL="457200" marR="0" lvl="0" indent="0" algn="l" rtl="0">
              <a:lnSpc>
                <a:spcPct val="100000"/>
              </a:lnSpc>
              <a:spcBef>
                <a:spcPts val="0"/>
              </a:spcBef>
              <a:spcAft>
                <a:spcPts val="0"/>
              </a:spcAft>
              <a:buNone/>
            </a:pPr>
            <a:endParaRPr sz="1200">
              <a:solidFill>
                <a:srgbClr val="FF9900"/>
              </a:solidFill>
              <a:latin typeface="Oswald"/>
              <a:ea typeface="Oswald"/>
              <a:cs typeface="Oswald"/>
              <a:sym typeface="Oswald"/>
            </a:endParaRPr>
          </a:p>
        </p:txBody>
      </p:sp>
      <p:sp>
        <p:nvSpPr>
          <p:cNvPr id="752" name="Google Shape;752;p100"/>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753" name="Google Shape;753;p10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sp>
        <p:nvSpPr>
          <p:cNvPr id="754" name="Google Shape;754;p100"/>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b="1">
                <a:solidFill>
                  <a:schemeClr val="dk1"/>
                </a:solidFill>
                <a:latin typeface="Oswald"/>
                <a:ea typeface="Oswald"/>
                <a:cs typeface="Oswald"/>
                <a:sym typeface="Oswald"/>
              </a:rPr>
              <a:t>Problem - </a:t>
            </a:r>
            <a:r>
              <a:rPr lang="en-GB" sz="1300">
                <a:solidFill>
                  <a:schemeClr val="dk1"/>
                </a:solidFill>
                <a:latin typeface="Oswald Light"/>
                <a:ea typeface="Oswald Light"/>
                <a:cs typeface="Oswald Light"/>
                <a:sym typeface="Oswald Light"/>
              </a:rPr>
              <a:t>how do we expose our application to the world so we can browse it ?</a:t>
            </a:r>
            <a:endParaRPr sz="1300">
              <a:solidFill>
                <a:schemeClr val="dk1"/>
              </a:solidFill>
              <a:latin typeface="Oswald Light"/>
              <a:ea typeface="Oswald Light"/>
              <a:cs typeface="Oswald Light"/>
              <a:sym typeface="Oswald Light"/>
            </a:endParaRPr>
          </a:p>
        </p:txBody>
      </p:sp>
      <p:pic>
        <p:nvPicPr>
          <p:cNvPr id="755" name="Google Shape;755;p10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01"/>
          <p:cNvSpPr txBox="1"/>
          <p:nvPr/>
        </p:nvSpPr>
        <p:spPr>
          <a:xfrm>
            <a:off x="242825" y="1510550"/>
            <a:ext cx="7187700" cy="841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When we need to deploy a stateful application we can use the StatefulSet</a:t>
            </a:r>
            <a:br>
              <a:rPr lang="en-GB" sz="1500">
                <a:solidFill>
                  <a:schemeClr val="dk1"/>
                </a:solidFill>
                <a:latin typeface="Oswald Light"/>
                <a:ea typeface="Oswald Light"/>
                <a:cs typeface="Oswald Light"/>
                <a:sym typeface="Oswald Light"/>
              </a:rPr>
            </a:br>
            <a:r>
              <a:rPr lang="en-GB" sz="1500">
                <a:solidFill>
                  <a:schemeClr val="dk1"/>
                </a:solidFill>
                <a:latin typeface="Oswald Light"/>
                <a:ea typeface="Oswald Light"/>
                <a:cs typeface="Oswald Light"/>
                <a:sym typeface="Oswald Light"/>
              </a:rPr>
              <a:t>workload API object that helps us manage stateful applications.</a:t>
            </a:r>
            <a:br>
              <a:rPr lang="en-GB" sz="1500">
                <a:solidFill>
                  <a:schemeClr val="dk1"/>
                </a:solidFill>
                <a:latin typeface="Oswald Light"/>
                <a:ea typeface="Oswald Light"/>
                <a:cs typeface="Oswald Light"/>
                <a:sym typeface="Oswald Light"/>
              </a:rPr>
            </a:br>
            <a:r>
              <a:rPr lang="en-GB" sz="1200">
                <a:solidFill>
                  <a:schemeClr val="dk1"/>
                </a:solidFill>
                <a:highlight>
                  <a:srgbClr val="FF9900"/>
                </a:highlight>
                <a:latin typeface="Oswald Light"/>
                <a:ea typeface="Oswald Light"/>
                <a:cs typeface="Oswald Light"/>
                <a:sym typeface="Oswald Light"/>
              </a:rPr>
              <a:t>StatefulSet [TBD: Explained thoroughly later on]</a:t>
            </a:r>
            <a:endParaRPr sz="1200">
              <a:solidFill>
                <a:schemeClr val="dk1"/>
              </a:solidFill>
              <a:highlight>
                <a:srgbClr val="FF9900"/>
              </a:highlight>
              <a:latin typeface="Oswald Light"/>
              <a:ea typeface="Oswald Light"/>
              <a:cs typeface="Oswald Light"/>
              <a:sym typeface="Oswald Light"/>
            </a:endParaRPr>
          </a:p>
        </p:txBody>
      </p:sp>
      <p:sp>
        <p:nvSpPr>
          <p:cNvPr id="761" name="Google Shape;761;p101"/>
          <p:cNvSpPr txBox="1"/>
          <p:nvPr/>
        </p:nvSpPr>
        <p:spPr>
          <a:xfrm>
            <a:off x="173250" y="1104700"/>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OTHER OPTIONS TO DO A DEPLOYMENT IN K8S - StatefulSet</a:t>
            </a:r>
            <a:endParaRPr sz="1800">
              <a:solidFill>
                <a:schemeClr val="dk1"/>
              </a:solidFill>
              <a:latin typeface="Oswald Light"/>
              <a:ea typeface="Oswald Light"/>
              <a:cs typeface="Oswald Light"/>
              <a:sym typeface="Oswald Light"/>
            </a:endParaRPr>
          </a:p>
        </p:txBody>
      </p:sp>
      <p:sp>
        <p:nvSpPr>
          <p:cNvPr id="762" name="Google Shape;762;p10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763" name="Google Shape;763;p10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764" name="Google Shape;764;p101"/>
          <p:cNvSpPr txBox="1"/>
          <p:nvPr/>
        </p:nvSpPr>
        <p:spPr>
          <a:xfrm>
            <a:off x="554250" y="2693700"/>
            <a:ext cx="8022600" cy="15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StatefulSets</a:t>
            </a:r>
            <a:r>
              <a:rPr lang="en-GB" sz="1500">
                <a:solidFill>
                  <a:schemeClr val="dk1"/>
                </a:solidFill>
                <a:latin typeface="Oswald Light"/>
                <a:ea typeface="Oswald Light"/>
                <a:cs typeface="Oswald Light"/>
                <a:sym typeface="Oswald Light"/>
              </a:rPr>
              <a:t> are valuable for applications that require one or more of the following.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Stable, unique network identifiers.</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Stable, *persistent storage. Ordered, graceful deployment and scaling.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Ordered, graceful deletion and termination.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Ordered, automated rolling updates.</a:t>
            </a:r>
            <a:endParaRPr sz="1500">
              <a:solidFill>
                <a:schemeClr val="dk1"/>
              </a:solidFill>
              <a:latin typeface="Oswald Light"/>
              <a:ea typeface="Oswald Light"/>
              <a:cs typeface="Oswald Light"/>
              <a:sym typeface="Oswald Light"/>
            </a:endParaRPr>
          </a:p>
        </p:txBody>
      </p:sp>
      <p:sp>
        <p:nvSpPr>
          <p:cNvPr id="765" name="Google Shape;765;p101"/>
          <p:cNvSpPr txBox="1"/>
          <p:nvPr/>
        </p:nvSpPr>
        <p:spPr>
          <a:xfrm>
            <a:off x="1093950" y="4286975"/>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In details on the next part</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02"/>
          <p:cNvSpPr txBox="1"/>
          <p:nvPr/>
        </p:nvSpPr>
        <p:spPr>
          <a:xfrm>
            <a:off x="554250" y="2769900"/>
            <a:ext cx="8022600" cy="15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500">
              <a:solidFill>
                <a:schemeClr val="dk1"/>
              </a:solidFill>
              <a:latin typeface="Oswald Light"/>
              <a:ea typeface="Oswald Light"/>
              <a:cs typeface="Oswald Light"/>
              <a:sym typeface="Oswald Light"/>
            </a:endParaRPr>
          </a:p>
          <a:p>
            <a:pPr marL="0" marR="0" lvl="0" indent="0" algn="l" rtl="0">
              <a:lnSpc>
                <a:spcPct val="115000"/>
              </a:lnSpc>
              <a:spcBef>
                <a:spcPts val="0"/>
              </a:spcBef>
              <a:spcAft>
                <a:spcPts val="0"/>
              </a:spcAft>
              <a:buNone/>
            </a:pPr>
            <a:r>
              <a:rPr lang="en-GB" sz="1500" b="1">
                <a:solidFill>
                  <a:schemeClr val="dk1"/>
                </a:solidFill>
                <a:latin typeface="Oswald"/>
                <a:ea typeface="Oswald"/>
                <a:cs typeface="Oswald"/>
                <a:sym typeface="Oswald"/>
              </a:rPr>
              <a:t>Some typical uses of a DaemonSet are: </a:t>
            </a:r>
            <a:endParaRPr sz="1500" b="1">
              <a:solidFill>
                <a:schemeClr val="dk1"/>
              </a:solidFill>
              <a:latin typeface="Oswald"/>
              <a:ea typeface="Oswald"/>
              <a:cs typeface="Oswald"/>
              <a:sym typeface="Oswald"/>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cluster storage daemon, such as glusterd, ceph, on each node.</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logs collection daemon on every node, such as fluentd or logstash. </a:t>
            </a:r>
            <a:endParaRPr sz="1500">
              <a:solidFill>
                <a:schemeClr val="dk1"/>
              </a:solidFill>
              <a:latin typeface="Oswald Light"/>
              <a:ea typeface="Oswald Light"/>
              <a:cs typeface="Oswald Light"/>
              <a:sym typeface="Oswald Light"/>
            </a:endParaRPr>
          </a:p>
          <a:p>
            <a:pPr marL="457200" marR="0" lvl="0" indent="-323850" algn="l" rtl="0">
              <a:lnSpc>
                <a:spcPct val="11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running a node monitoring daemon on every node, such as Prometheus Node Exporter, collectd, Datadog agent, New Relic agent, or Ganglia gmond.</a:t>
            </a:r>
            <a:endParaRPr sz="1500">
              <a:solidFill>
                <a:schemeClr val="dk1"/>
              </a:solidFill>
              <a:latin typeface="Oswald Light"/>
              <a:ea typeface="Oswald Light"/>
              <a:cs typeface="Oswald Light"/>
              <a:sym typeface="Oswald Light"/>
            </a:endParaRPr>
          </a:p>
        </p:txBody>
      </p:sp>
      <p:sp>
        <p:nvSpPr>
          <p:cNvPr id="771" name="Google Shape;771;p102"/>
          <p:cNvSpPr txBox="1"/>
          <p:nvPr/>
        </p:nvSpPr>
        <p:spPr>
          <a:xfrm>
            <a:off x="242825" y="1510550"/>
            <a:ext cx="7187700" cy="1092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500">
                <a:solidFill>
                  <a:schemeClr val="dk1"/>
                </a:solidFill>
                <a:latin typeface="Oswald Light"/>
                <a:ea typeface="Oswald Light"/>
                <a:cs typeface="Oswald Light"/>
                <a:sym typeface="Oswald Light"/>
              </a:rPr>
              <a:t>A DaemonSet ensures that all (or some) Nodes run a copy of a Pod. As nodes are added to the cluster, Pods are added to them. As nodes are removed from the cluster, those Pods are garbage collected. Deleting a DaemonSet will clean up the Pods it created</a:t>
            </a:r>
            <a:br>
              <a:rPr lang="en-GB" sz="1500">
                <a:solidFill>
                  <a:schemeClr val="dk1"/>
                </a:solidFill>
                <a:latin typeface="Oswald Light"/>
                <a:ea typeface="Oswald Light"/>
                <a:cs typeface="Oswald Light"/>
                <a:sym typeface="Oswald Light"/>
              </a:rPr>
            </a:br>
            <a:r>
              <a:rPr lang="en-GB" sz="1200">
                <a:solidFill>
                  <a:schemeClr val="dk1"/>
                </a:solidFill>
                <a:highlight>
                  <a:srgbClr val="FF9900"/>
                </a:highlight>
                <a:latin typeface="Oswald Light"/>
                <a:ea typeface="Oswald Light"/>
                <a:cs typeface="Oswald Light"/>
                <a:sym typeface="Oswald Light"/>
              </a:rPr>
              <a:t>DaemonSet [TBD: Explained thoroughly later on]</a:t>
            </a:r>
            <a:endParaRPr sz="1200">
              <a:solidFill>
                <a:schemeClr val="dk1"/>
              </a:solidFill>
              <a:highlight>
                <a:srgbClr val="FF9900"/>
              </a:highlight>
              <a:latin typeface="Oswald Light"/>
              <a:ea typeface="Oswald Light"/>
              <a:cs typeface="Oswald Light"/>
              <a:sym typeface="Oswald Light"/>
            </a:endParaRPr>
          </a:p>
        </p:txBody>
      </p:sp>
      <p:sp>
        <p:nvSpPr>
          <p:cNvPr id="772" name="Google Shape;772;p102"/>
          <p:cNvSpPr txBox="1"/>
          <p:nvPr/>
        </p:nvSpPr>
        <p:spPr>
          <a:xfrm>
            <a:off x="173250" y="1104700"/>
            <a:ext cx="6003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OTHER OPTIONS TO DO A DEPLOYMENT IN K8S - DaemonSet</a:t>
            </a:r>
            <a:endParaRPr sz="1800">
              <a:solidFill>
                <a:schemeClr val="dk1"/>
              </a:solidFill>
              <a:latin typeface="Oswald Light"/>
              <a:ea typeface="Oswald Light"/>
              <a:cs typeface="Oswald Light"/>
              <a:sym typeface="Oswald Light"/>
            </a:endParaRPr>
          </a:p>
        </p:txBody>
      </p:sp>
      <p:sp>
        <p:nvSpPr>
          <p:cNvPr id="773" name="Google Shape;773;p10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DEPLOYMENT</a:t>
            </a:r>
            <a:endParaRPr sz="1400">
              <a:latin typeface="Ubuntu Light"/>
              <a:ea typeface="Ubuntu Light"/>
              <a:cs typeface="Ubuntu Light"/>
              <a:sym typeface="Ubuntu Light"/>
            </a:endParaRPr>
          </a:p>
        </p:txBody>
      </p:sp>
      <p:pic>
        <p:nvPicPr>
          <p:cNvPr id="774" name="Google Shape;774;p10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775" name="Google Shape;775;p102"/>
          <p:cNvSpPr txBox="1"/>
          <p:nvPr/>
        </p:nvSpPr>
        <p:spPr>
          <a:xfrm>
            <a:off x="1235450" y="4403500"/>
            <a:ext cx="59292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In details on the next part</a:t>
            </a:r>
            <a:endParaRPr sz="1800">
              <a:solidFill>
                <a:schemeClr val="dk1"/>
              </a:solidFill>
              <a:latin typeface="Oswald Light"/>
              <a:ea typeface="Oswald Light"/>
              <a:cs typeface="Oswald Light"/>
              <a:sym typeface="Oswald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03"/>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SERVICES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a:solidFill>
                  <a:schemeClr val="dk1"/>
                </a:solidFill>
                <a:latin typeface="Oswald Light"/>
                <a:ea typeface="Oswald Light"/>
                <a:cs typeface="Oswald Light"/>
                <a:sym typeface="Oswald Light"/>
              </a:rPr>
              <a:t>A WINDOW TO THE WORLD</a:t>
            </a:r>
            <a:endParaRPr sz="1200">
              <a:solidFill>
                <a:schemeClr val="dk1"/>
              </a:solidFill>
              <a:latin typeface="Oswald Light"/>
              <a:ea typeface="Oswald Light"/>
              <a:cs typeface="Oswald Light"/>
              <a:sym typeface="Oswald 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04"/>
          <p:cNvSpPr txBox="1"/>
          <p:nvPr/>
        </p:nvSpPr>
        <p:spPr>
          <a:xfrm>
            <a:off x="401850" y="1684275"/>
            <a:ext cx="8340300" cy="1544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A Services </a:t>
            </a:r>
            <a:r>
              <a:rPr lang="en-GB" sz="1800">
                <a:solidFill>
                  <a:schemeClr val="dk1"/>
                </a:solidFill>
                <a:latin typeface="Oswald Light"/>
                <a:ea typeface="Oswald Light"/>
                <a:cs typeface="Oswald Light"/>
                <a:sym typeface="Oswald Light"/>
              </a:rPr>
              <a:t>routes traffic across a set of Pods. Services are the </a:t>
            </a:r>
            <a:r>
              <a:rPr lang="en-GB" sz="1800" b="1">
                <a:solidFill>
                  <a:schemeClr val="dk1"/>
                </a:solidFill>
                <a:latin typeface="Oswald"/>
                <a:ea typeface="Oswald"/>
                <a:cs typeface="Oswald"/>
                <a:sym typeface="Oswald"/>
              </a:rPr>
              <a:t>abstraction</a:t>
            </a:r>
            <a:r>
              <a:rPr lang="en-GB" sz="1800">
                <a:solidFill>
                  <a:schemeClr val="dk1"/>
                </a:solidFill>
                <a:latin typeface="Oswald Light"/>
                <a:ea typeface="Oswald Light"/>
                <a:cs typeface="Oswald Light"/>
                <a:sym typeface="Oswald Light"/>
              </a:rPr>
              <a:t> that allow pods to die and replicate in Kubernetes without impacting your application. Discovery and routing among dependent Pods (such as the frontend and backend components in an application) is handled by Kubernetes Services.</a:t>
            </a:r>
            <a:endParaRPr sz="1800">
              <a:solidFill>
                <a:schemeClr val="dk1"/>
              </a:solidFill>
              <a:latin typeface="Oswald Light"/>
              <a:ea typeface="Oswald Light"/>
              <a:cs typeface="Oswald Light"/>
              <a:sym typeface="Oswald Light"/>
            </a:endParaRPr>
          </a:p>
        </p:txBody>
      </p:sp>
      <p:sp>
        <p:nvSpPr>
          <p:cNvPr id="786" name="Google Shape;786;p10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787" name="Google Shape;787;p10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05"/>
          <p:cNvSpPr txBox="1"/>
          <p:nvPr/>
        </p:nvSpPr>
        <p:spPr>
          <a:xfrm>
            <a:off x="3103650" y="2233350"/>
            <a:ext cx="2936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K8S SERVICE </a:t>
            </a:r>
            <a:r>
              <a:rPr lang="en-GB" sz="1200" b="1">
                <a:solidFill>
                  <a:schemeClr val="dk1"/>
                </a:solidFill>
                <a:latin typeface="Oswald"/>
                <a:ea typeface="Oswald"/>
                <a:cs typeface="Oswald"/>
                <a:sym typeface="Oswald"/>
              </a:rPr>
              <a:t> </a:t>
            </a:r>
            <a:r>
              <a:rPr lang="en-GB" sz="2200" b="1">
                <a:solidFill>
                  <a:schemeClr val="dk1"/>
                </a:solidFill>
                <a:latin typeface="Oswald"/>
                <a:ea typeface="Oswald"/>
                <a:cs typeface="Oswald"/>
                <a:sym typeface="Oswald"/>
              </a:rPr>
              <a:t>-</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200">
                <a:solidFill>
                  <a:schemeClr val="dk1"/>
                </a:solidFill>
                <a:latin typeface="Oswald Light"/>
                <a:ea typeface="Oswald Light"/>
                <a:cs typeface="Oswald Light"/>
                <a:sym typeface="Oswald Light"/>
              </a:rPr>
              <a:t>WHY DO WE NEED IT?</a:t>
            </a:r>
            <a:endParaRPr sz="1200">
              <a:solidFill>
                <a:schemeClr val="dk1"/>
              </a:solidFill>
              <a:latin typeface="Oswald Light"/>
              <a:ea typeface="Oswald Light"/>
              <a:cs typeface="Oswald Light"/>
              <a:sym typeface="Oswald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6"/>
          <p:cNvSpPr txBox="1"/>
          <p:nvPr/>
        </p:nvSpPr>
        <p:spPr>
          <a:xfrm>
            <a:off x="401850" y="859425"/>
            <a:ext cx="8340300" cy="3817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Pods</a:t>
            </a:r>
            <a:r>
              <a:rPr lang="en-GB" sz="1800">
                <a:solidFill>
                  <a:schemeClr val="dk1"/>
                </a:solidFill>
                <a:latin typeface="Oswald Light"/>
                <a:ea typeface="Oswald Light"/>
                <a:cs typeface="Oswald Light"/>
                <a:sym typeface="Oswald Light"/>
              </a:rPr>
              <a:t> have a short lifetime,</a:t>
            </a:r>
            <a:br>
              <a:rPr lang="en-GB" sz="1800">
                <a:solidFill>
                  <a:schemeClr val="dk1"/>
                </a:solidFill>
                <a:latin typeface="Oswald Light"/>
                <a:ea typeface="Oswald Light"/>
                <a:cs typeface="Oswald Light"/>
                <a:sym typeface="Oswald Light"/>
              </a:rPr>
            </a:br>
            <a:r>
              <a:rPr lang="en-GB" sz="1800">
                <a:solidFill>
                  <a:schemeClr val="dk1"/>
                </a:solidFill>
                <a:latin typeface="Oswald Light"/>
                <a:ea typeface="Oswald Light"/>
                <a:cs typeface="Oswald Light"/>
                <a:sym typeface="Oswald Light"/>
              </a:rPr>
              <a:t>They are born and when they die, they are not resurrected - therefor there is no guarantee about the IP address they are / will  served on.</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ReplicationControllers</a:t>
            </a:r>
            <a:r>
              <a:rPr lang="en-GB" sz="1800">
                <a:solidFill>
                  <a:schemeClr val="dk1"/>
                </a:solidFill>
                <a:latin typeface="Oswald Light"/>
                <a:ea typeface="Oswald Light"/>
                <a:cs typeface="Oswald Light"/>
                <a:sym typeface="Oswald Light"/>
              </a:rPr>
              <a:t> in particular create and destroy Pods dynamically (e.g. when scaling out or in or when doing rolling updates). This could make the communication of microservices hard. </a:t>
            </a:r>
            <a:br>
              <a:rPr lang="en-GB" sz="1800">
                <a:solidFill>
                  <a:schemeClr val="dk1"/>
                </a:solidFill>
                <a:latin typeface="Oswald Light"/>
                <a:ea typeface="Oswald Light"/>
                <a:cs typeface="Oswald Light"/>
                <a:sym typeface="Oswald Light"/>
              </a:rPr>
            </a:br>
            <a:br>
              <a:rPr lang="en-GB" sz="1800">
                <a:solidFill>
                  <a:schemeClr val="dk1"/>
                </a:solidFill>
                <a:latin typeface="Oswald Light"/>
                <a:ea typeface="Oswald Light"/>
                <a:cs typeface="Oswald Light"/>
                <a:sym typeface="Oswald Light"/>
              </a:rPr>
            </a:br>
            <a:r>
              <a:rPr lang="en-GB" sz="1800" b="1">
                <a:solidFill>
                  <a:schemeClr val="dk1"/>
                </a:solidFill>
                <a:latin typeface="Oswald"/>
                <a:ea typeface="Oswald"/>
                <a:cs typeface="Oswald"/>
                <a:sym typeface="Oswald"/>
              </a:rPr>
              <a:t>Imagine</a:t>
            </a:r>
            <a:r>
              <a:rPr lang="en-GB" sz="1800">
                <a:solidFill>
                  <a:schemeClr val="dk1"/>
                </a:solidFill>
                <a:latin typeface="Oswald Light"/>
                <a:ea typeface="Oswald Light"/>
                <a:cs typeface="Oswald Light"/>
                <a:sym typeface="Oswald Light"/>
              </a:rPr>
              <a:t> a typical Front End communication with Backend services - how do those frontends find out and keep track of which backends are in that set?</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
        <p:nvSpPr>
          <p:cNvPr id="798" name="Google Shape;798;p10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799" name="Google Shape;799;p10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7"/>
          <p:cNvSpPr txBox="1">
            <a:spLocks noGrp="1"/>
          </p:cNvSpPr>
          <p:nvPr>
            <p:ph type="body" idx="1"/>
          </p:nvPr>
        </p:nvSpPr>
        <p:spPr>
          <a:xfrm>
            <a:off x="591475" y="2561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805" name="Google Shape;805;p10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806" name="Google Shape;806;p107"/>
          <p:cNvSpPr/>
          <p:nvPr/>
        </p:nvSpPr>
        <p:spPr>
          <a:xfrm>
            <a:off x="62300" y="827575"/>
            <a:ext cx="5730900" cy="39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7"/>
          <p:cNvSpPr/>
          <p:nvPr/>
        </p:nvSpPr>
        <p:spPr>
          <a:xfrm>
            <a:off x="275850" y="1267975"/>
            <a:ext cx="5303700" cy="30969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7"/>
          <p:cNvSpPr/>
          <p:nvPr/>
        </p:nvSpPr>
        <p:spPr>
          <a:xfrm>
            <a:off x="498868" y="1582070"/>
            <a:ext cx="874500" cy="20913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07"/>
          <p:cNvSpPr/>
          <p:nvPr/>
        </p:nvSpPr>
        <p:spPr>
          <a:xfrm>
            <a:off x="563475" y="18978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7"/>
          <p:cNvSpPr/>
          <p:nvPr/>
        </p:nvSpPr>
        <p:spPr>
          <a:xfrm>
            <a:off x="563475" y="24770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7"/>
          <p:cNvSpPr/>
          <p:nvPr/>
        </p:nvSpPr>
        <p:spPr>
          <a:xfrm>
            <a:off x="563475" y="30679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07"/>
          <p:cNvSpPr txBox="1"/>
          <p:nvPr/>
        </p:nvSpPr>
        <p:spPr>
          <a:xfrm>
            <a:off x="587175" y="15642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813" name="Google Shape;813;p107"/>
          <p:cNvSpPr txBox="1"/>
          <p:nvPr/>
        </p:nvSpPr>
        <p:spPr>
          <a:xfrm>
            <a:off x="442069" y="18729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814" name="Google Shape;814;p107"/>
          <p:cNvSpPr txBox="1"/>
          <p:nvPr/>
        </p:nvSpPr>
        <p:spPr>
          <a:xfrm>
            <a:off x="442069" y="24704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815" name="Google Shape;815;p107"/>
          <p:cNvSpPr txBox="1"/>
          <p:nvPr/>
        </p:nvSpPr>
        <p:spPr>
          <a:xfrm>
            <a:off x="454269" y="30562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SPRING-FE</a:t>
            </a:r>
            <a:endParaRPr sz="1200">
              <a:latin typeface="Oswald"/>
              <a:ea typeface="Oswald"/>
              <a:cs typeface="Oswald"/>
              <a:sym typeface="Oswald"/>
            </a:endParaRPr>
          </a:p>
        </p:txBody>
      </p:sp>
      <p:sp>
        <p:nvSpPr>
          <p:cNvPr id="816" name="Google Shape;816;p107"/>
          <p:cNvSpPr txBox="1"/>
          <p:nvPr/>
        </p:nvSpPr>
        <p:spPr>
          <a:xfrm>
            <a:off x="370402" y="12772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817" name="Google Shape;817;p107"/>
          <p:cNvSpPr/>
          <p:nvPr/>
        </p:nvSpPr>
        <p:spPr>
          <a:xfrm>
            <a:off x="2554500" y="1582075"/>
            <a:ext cx="874500" cy="2689800"/>
          </a:xfrm>
          <a:prstGeom prst="rect">
            <a:avLst/>
          </a:prstGeom>
          <a:solidFill>
            <a:srgbClr val="CCCCCC"/>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07"/>
          <p:cNvSpPr/>
          <p:nvPr/>
        </p:nvSpPr>
        <p:spPr>
          <a:xfrm>
            <a:off x="2619100" y="18978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7"/>
          <p:cNvSpPr/>
          <p:nvPr/>
        </p:nvSpPr>
        <p:spPr>
          <a:xfrm>
            <a:off x="2619100" y="24770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07"/>
          <p:cNvSpPr/>
          <p:nvPr/>
        </p:nvSpPr>
        <p:spPr>
          <a:xfrm>
            <a:off x="2619100" y="3067973"/>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07"/>
          <p:cNvSpPr txBox="1"/>
          <p:nvPr/>
        </p:nvSpPr>
        <p:spPr>
          <a:xfrm>
            <a:off x="2642800" y="15642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822" name="Google Shape;822;p107"/>
          <p:cNvSpPr txBox="1"/>
          <p:nvPr/>
        </p:nvSpPr>
        <p:spPr>
          <a:xfrm>
            <a:off x="2497694" y="18729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823" name="Google Shape;823;p107"/>
          <p:cNvSpPr txBox="1"/>
          <p:nvPr/>
        </p:nvSpPr>
        <p:spPr>
          <a:xfrm>
            <a:off x="2497694" y="24704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824" name="Google Shape;824;p107"/>
          <p:cNvSpPr txBox="1"/>
          <p:nvPr/>
        </p:nvSpPr>
        <p:spPr>
          <a:xfrm>
            <a:off x="2509901" y="3056275"/>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825" name="Google Shape;825;p107"/>
          <p:cNvSpPr txBox="1"/>
          <p:nvPr/>
        </p:nvSpPr>
        <p:spPr>
          <a:xfrm>
            <a:off x="2426027" y="12772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826" name="Google Shape;826;p107"/>
          <p:cNvSpPr/>
          <p:nvPr/>
        </p:nvSpPr>
        <p:spPr>
          <a:xfrm>
            <a:off x="4433250" y="2039272"/>
            <a:ext cx="874500" cy="920700"/>
          </a:xfrm>
          <a:prstGeom prst="rect">
            <a:avLst/>
          </a:prstGeom>
          <a:solidFill>
            <a:srgbClr val="CCCCCC"/>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07"/>
          <p:cNvSpPr/>
          <p:nvPr/>
        </p:nvSpPr>
        <p:spPr>
          <a:xfrm>
            <a:off x="4497850" y="2355075"/>
            <a:ext cx="7236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07"/>
          <p:cNvSpPr txBox="1"/>
          <p:nvPr/>
        </p:nvSpPr>
        <p:spPr>
          <a:xfrm>
            <a:off x="4521550" y="2021480"/>
            <a:ext cx="6762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PODS</a:t>
            </a:r>
            <a:endParaRPr>
              <a:solidFill>
                <a:srgbClr val="FFFFFF"/>
              </a:solidFill>
              <a:latin typeface="Oswald"/>
              <a:ea typeface="Oswald"/>
              <a:cs typeface="Oswald"/>
              <a:sym typeface="Oswald"/>
            </a:endParaRPr>
          </a:p>
        </p:txBody>
      </p:sp>
      <p:sp>
        <p:nvSpPr>
          <p:cNvPr id="829" name="Google Shape;829;p107"/>
          <p:cNvSpPr txBox="1"/>
          <p:nvPr/>
        </p:nvSpPr>
        <p:spPr>
          <a:xfrm>
            <a:off x="4376444" y="2330176"/>
            <a:ext cx="9420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MYSQL-DB</a:t>
            </a:r>
            <a:endParaRPr sz="1200">
              <a:latin typeface="Oswald"/>
              <a:ea typeface="Oswald"/>
              <a:cs typeface="Oswald"/>
              <a:sym typeface="Oswald"/>
            </a:endParaRPr>
          </a:p>
        </p:txBody>
      </p:sp>
      <p:sp>
        <p:nvSpPr>
          <p:cNvPr id="830" name="Google Shape;830;p107"/>
          <p:cNvSpPr txBox="1"/>
          <p:nvPr/>
        </p:nvSpPr>
        <p:spPr>
          <a:xfrm>
            <a:off x="4304777" y="1734477"/>
            <a:ext cx="1130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DEPLOYMENT</a:t>
            </a:r>
            <a:endParaRPr>
              <a:solidFill>
                <a:srgbClr val="FFFFFF"/>
              </a:solidFill>
              <a:latin typeface="Oswald"/>
              <a:ea typeface="Oswald"/>
              <a:cs typeface="Oswald"/>
              <a:sym typeface="Oswald"/>
            </a:endParaRPr>
          </a:p>
        </p:txBody>
      </p:sp>
      <p:sp>
        <p:nvSpPr>
          <p:cNvPr id="831" name="Google Shape;831;p107"/>
          <p:cNvSpPr/>
          <p:nvPr/>
        </p:nvSpPr>
        <p:spPr>
          <a:xfrm>
            <a:off x="1508338" y="2477075"/>
            <a:ext cx="854400" cy="42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services</a:t>
            </a:r>
            <a:endParaRPr sz="1100"/>
          </a:p>
        </p:txBody>
      </p:sp>
      <p:sp>
        <p:nvSpPr>
          <p:cNvPr id="832" name="Google Shape;832;p107"/>
          <p:cNvSpPr txBox="1"/>
          <p:nvPr/>
        </p:nvSpPr>
        <p:spPr>
          <a:xfrm>
            <a:off x="1619570" y="21734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1</a:t>
            </a:r>
            <a:endParaRPr>
              <a:solidFill>
                <a:srgbClr val="FFFFFF"/>
              </a:solidFill>
              <a:latin typeface="Oswald"/>
              <a:ea typeface="Oswald"/>
              <a:cs typeface="Oswald"/>
              <a:sym typeface="Oswald"/>
            </a:endParaRPr>
          </a:p>
        </p:txBody>
      </p:sp>
      <p:sp>
        <p:nvSpPr>
          <p:cNvPr id="833" name="Google Shape;833;p107"/>
          <p:cNvSpPr/>
          <p:nvPr/>
        </p:nvSpPr>
        <p:spPr>
          <a:xfrm>
            <a:off x="3512808" y="2325075"/>
            <a:ext cx="854400" cy="42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t>services</a:t>
            </a:r>
            <a:endParaRPr sz="1000"/>
          </a:p>
        </p:txBody>
      </p:sp>
      <p:sp>
        <p:nvSpPr>
          <p:cNvPr id="834" name="Google Shape;834;p107"/>
          <p:cNvSpPr txBox="1"/>
          <p:nvPr/>
        </p:nvSpPr>
        <p:spPr>
          <a:xfrm>
            <a:off x="3656620" y="20392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3</a:t>
            </a:r>
            <a:endParaRPr>
              <a:solidFill>
                <a:srgbClr val="FFFFFF"/>
              </a:solidFill>
              <a:latin typeface="Oswald"/>
              <a:ea typeface="Oswald"/>
              <a:cs typeface="Oswald"/>
              <a:sym typeface="Oswald"/>
            </a:endParaRPr>
          </a:p>
        </p:txBody>
      </p:sp>
      <p:sp>
        <p:nvSpPr>
          <p:cNvPr id="835" name="Google Shape;835;p107"/>
          <p:cNvSpPr/>
          <p:nvPr/>
        </p:nvSpPr>
        <p:spPr>
          <a:xfrm>
            <a:off x="2629950" y="3641075"/>
            <a:ext cx="723600" cy="5208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07"/>
          <p:cNvSpPr txBox="1"/>
          <p:nvPr/>
        </p:nvSpPr>
        <p:spPr>
          <a:xfrm>
            <a:off x="2613043" y="3641077"/>
            <a:ext cx="6762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Oswald"/>
                <a:ea typeface="Oswald"/>
                <a:cs typeface="Oswald"/>
                <a:sym typeface="Oswald"/>
              </a:rPr>
              <a:t>NAME:</a:t>
            </a:r>
            <a:endParaRPr sz="1200">
              <a:latin typeface="Oswald"/>
              <a:ea typeface="Oswald"/>
              <a:cs typeface="Oswald"/>
              <a:sym typeface="Oswald"/>
            </a:endParaRPr>
          </a:p>
          <a:p>
            <a:pPr marL="0" lvl="0" indent="0" algn="ctr" rtl="0">
              <a:spcBef>
                <a:spcPts val="0"/>
              </a:spcBef>
              <a:spcAft>
                <a:spcPts val="0"/>
              </a:spcAft>
              <a:buNone/>
            </a:pPr>
            <a:r>
              <a:rPr lang="en-GB" sz="1200">
                <a:latin typeface="Oswald"/>
                <a:ea typeface="Oswald"/>
                <a:cs typeface="Oswald"/>
                <a:sym typeface="Oswald"/>
              </a:rPr>
              <a:t>API</a:t>
            </a:r>
            <a:endParaRPr sz="1200">
              <a:latin typeface="Oswald"/>
              <a:ea typeface="Oswald"/>
              <a:cs typeface="Oswald"/>
              <a:sym typeface="Oswald"/>
            </a:endParaRPr>
          </a:p>
        </p:txBody>
      </p:sp>
      <p:sp>
        <p:nvSpPr>
          <p:cNvPr id="837" name="Google Shape;837;p107"/>
          <p:cNvSpPr txBox="1"/>
          <p:nvPr/>
        </p:nvSpPr>
        <p:spPr>
          <a:xfrm>
            <a:off x="2091795" y="3749675"/>
            <a:ext cx="4059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2</a:t>
            </a:r>
            <a:endParaRPr>
              <a:solidFill>
                <a:srgbClr val="FFFFFF"/>
              </a:solidFill>
              <a:latin typeface="Oswald"/>
              <a:ea typeface="Oswald"/>
              <a:cs typeface="Oswald"/>
              <a:sym typeface="Oswald"/>
            </a:endParaRPr>
          </a:p>
        </p:txBody>
      </p:sp>
      <p:sp>
        <p:nvSpPr>
          <p:cNvPr id="838" name="Google Shape;838;p107"/>
          <p:cNvSpPr txBox="1"/>
          <p:nvPr/>
        </p:nvSpPr>
        <p:spPr>
          <a:xfrm>
            <a:off x="5926600" y="630825"/>
            <a:ext cx="3141300" cy="16176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In </a:t>
            </a:r>
            <a:r>
              <a:rPr lang="en-GB" sz="1500">
                <a:solidFill>
                  <a:schemeClr val="dk1"/>
                </a:solidFill>
                <a:latin typeface="Oswald Light"/>
                <a:ea typeface="Oswald Light"/>
                <a:cs typeface="Oswald Light"/>
                <a:sym typeface="Oswald Light"/>
              </a:rPr>
              <a:t>the left scenario we need to build a setup in K8S where of SPRING-FE needs to Communicate with the API which in turn writes it’s transaction received from the FE to the MYSQL-DB.</a:t>
            </a:r>
            <a:endParaRPr sz="1500">
              <a:solidFill>
                <a:schemeClr val="dk1"/>
              </a:solidFill>
              <a:latin typeface="Oswald Light"/>
              <a:ea typeface="Oswald Light"/>
              <a:cs typeface="Oswald Light"/>
              <a:sym typeface="Oswald Light"/>
            </a:endParaRPr>
          </a:p>
        </p:txBody>
      </p:sp>
      <p:sp>
        <p:nvSpPr>
          <p:cNvPr id="839" name="Google Shape;839;p107"/>
          <p:cNvSpPr txBox="1"/>
          <p:nvPr/>
        </p:nvSpPr>
        <p:spPr>
          <a:xfrm>
            <a:off x="5935500" y="2325075"/>
            <a:ext cx="3141300" cy="2369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Problems:</a:t>
            </a:r>
            <a:endParaRPr sz="1500" b="1">
              <a:solidFill>
                <a:schemeClr val="dk1"/>
              </a:solidFill>
              <a:latin typeface="Oswald"/>
              <a:ea typeface="Oswald"/>
              <a:cs typeface="Oswald"/>
              <a:sym typeface="Oswald"/>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How to tell the FE where are his API endpoints (every POD has its own IP)</a:t>
            </a:r>
            <a:endParaRPr sz="1500">
              <a:solidFill>
                <a:schemeClr val="dk1"/>
              </a:solidFill>
              <a:latin typeface="Oswald Light"/>
              <a:ea typeface="Oswald Light"/>
              <a:cs typeface="Oswald Light"/>
              <a:sym typeface="Oswald Light"/>
            </a:endParaRPr>
          </a:p>
          <a:p>
            <a:pPr marL="914400" marR="0" lvl="1" indent="-323850" algn="just" rtl="0">
              <a:lnSpc>
                <a:spcPct val="115000"/>
              </a:lnSpc>
              <a:spcBef>
                <a:spcPts val="0"/>
              </a:spcBef>
              <a:spcAft>
                <a:spcPts val="0"/>
              </a:spcAft>
              <a:buClr>
                <a:schemeClr val="dk1"/>
              </a:buClr>
              <a:buSzPts val="1500"/>
              <a:buFont typeface="Oswald Light"/>
              <a:buAutoNum type="alphaLcPeriod"/>
            </a:pPr>
            <a:r>
              <a:rPr lang="en-GB" sz="1500">
                <a:solidFill>
                  <a:schemeClr val="dk1"/>
                </a:solidFill>
                <a:latin typeface="Oswald Light"/>
                <a:ea typeface="Oswald Light"/>
                <a:cs typeface="Oswald Light"/>
                <a:sym typeface="Oswald Light"/>
              </a:rPr>
              <a:t>We wish to use DNS names</a:t>
            </a:r>
            <a:endParaRPr sz="1500">
              <a:solidFill>
                <a:schemeClr val="dk1"/>
              </a:solidFill>
              <a:latin typeface="Oswald Light"/>
              <a:ea typeface="Oswald Light"/>
              <a:cs typeface="Oswald Light"/>
              <a:sym typeface="Oswald Light"/>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What will happen if our API PODS will scale up or down and their IP’s will change?</a:t>
            </a:r>
            <a:endParaRPr sz="1500">
              <a:solidFill>
                <a:schemeClr val="dk1"/>
              </a:solidFill>
              <a:latin typeface="Oswald Light"/>
              <a:ea typeface="Oswald Light"/>
              <a:cs typeface="Oswald Light"/>
              <a:sym typeface="Oswald Light"/>
            </a:endParaRPr>
          </a:p>
          <a:p>
            <a:pPr marL="457200" marR="0" lvl="0" indent="-323850" algn="just" rtl="0">
              <a:lnSpc>
                <a:spcPct val="115000"/>
              </a:lnSpc>
              <a:spcBef>
                <a:spcPts val="0"/>
              </a:spcBef>
              <a:spcAft>
                <a:spcPts val="0"/>
              </a:spcAft>
              <a:buClr>
                <a:schemeClr val="dk1"/>
              </a:buClr>
              <a:buSzPts val="1500"/>
              <a:buFont typeface="Oswald Light"/>
              <a:buAutoNum type="arabicPeriod"/>
            </a:pPr>
            <a:r>
              <a:rPr lang="en-GB" sz="1500">
                <a:solidFill>
                  <a:schemeClr val="dk1"/>
                </a:solidFill>
                <a:latin typeface="Oswald Light"/>
                <a:ea typeface="Oswald Light"/>
                <a:cs typeface="Oswald Light"/>
                <a:sym typeface="Oswald Light"/>
              </a:rPr>
              <a:t>API Needs to reach the MYSQL POD with DNS Name</a:t>
            </a:r>
            <a:endParaRPr sz="1500">
              <a:solidFill>
                <a:schemeClr val="dk1"/>
              </a:solidFill>
              <a:latin typeface="Oswald Light"/>
              <a:ea typeface="Oswald Light"/>
              <a:cs typeface="Oswald Light"/>
              <a:sym typeface="Oswald Light"/>
            </a:endParaRPr>
          </a:p>
        </p:txBody>
      </p:sp>
      <p:sp>
        <p:nvSpPr>
          <p:cNvPr id="840" name="Google Shape;840;p107"/>
          <p:cNvSpPr txBox="1"/>
          <p:nvPr/>
        </p:nvSpPr>
        <p:spPr>
          <a:xfrm>
            <a:off x="3409601" y="3749675"/>
            <a:ext cx="7800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SCALING</a:t>
            </a:r>
            <a:endParaRPr>
              <a:solidFill>
                <a:srgbClr val="FFFFFF"/>
              </a:solidFill>
              <a:latin typeface="Oswald"/>
              <a:ea typeface="Oswald"/>
              <a:cs typeface="Oswald"/>
              <a:sym typeface="Oswald"/>
            </a:endParaRPr>
          </a:p>
        </p:txBody>
      </p:sp>
      <p:sp>
        <p:nvSpPr>
          <p:cNvPr id="841" name="Google Shape;841;p107"/>
          <p:cNvSpPr txBox="1"/>
          <p:nvPr/>
        </p:nvSpPr>
        <p:spPr>
          <a:xfrm>
            <a:off x="3429000" y="2533474"/>
            <a:ext cx="8025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my-db</a:t>
            </a:r>
            <a:endParaRPr>
              <a:solidFill>
                <a:srgbClr val="FFFFFF"/>
              </a:solidFill>
              <a:latin typeface="Oswald"/>
              <a:ea typeface="Oswald"/>
              <a:cs typeface="Oswald"/>
              <a:sym typeface="Oswald"/>
            </a:endParaRPr>
          </a:p>
        </p:txBody>
      </p:sp>
      <p:sp>
        <p:nvSpPr>
          <p:cNvPr id="842" name="Google Shape;842;p107"/>
          <p:cNvSpPr txBox="1"/>
          <p:nvPr/>
        </p:nvSpPr>
        <p:spPr>
          <a:xfrm>
            <a:off x="1373375" y="2775174"/>
            <a:ext cx="8025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Oswald"/>
                <a:ea typeface="Oswald"/>
                <a:cs typeface="Oswald"/>
                <a:sym typeface="Oswald"/>
              </a:rPr>
              <a:t>API</a:t>
            </a:r>
            <a:endParaRPr>
              <a:solidFill>
                <a:srgbClr val="FFFFFF"/>
              </a:solidFill>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08"/>
          <p:cNvSpPr txBox="1"/>
          <p:nvPr/>
        </p:nvSpPr>
        <p:spPr>
          <a:xfrm>
            <a:off x="401850" y="859425"/>
            <a:ext cx="8340300" cy="3817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To solve</a:t>
            </a:r>
            <a:r>
              <a:rPr lang="en-GB" sz="1800">
                <a:solidFill>
                  <a:schemeClr val="dk1"/>
                </a:solidFill>
                <a:latin typeface="Oswald Light"/>
                <a:ea typeface="Oswald Light"/>
                <a:cs typeface="Oswald Light"/>
                <a:sym typeface="Oswald Light"/>
              </a:rPr>
              <a:t> all of those questions and many more K8s has introduced the concept of a Services</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which is an </a:t>
            </a:r>
            <a:r>
              <a:rPr lang="en-GB" sz="1800">
                <a:solidFill>
                  <a:schemeClr val="dk1"/>
                </a:solidFill>
                <a:highlight>
                  <a:srgbClr val="FF9900"/>
                </a:highlight>
                <a:latin typeface="Oswald Light"/>
                <a:ea typeface="Oswald Light"/>
                <a:cs typeface="Oswald Light"/>
                <a:sym typeface="Oswald Light"/>
              </a:rPr>
              <a:t>abstraction on top of a number of pods</a:t>
            </a:r>
            <a:r>
              <a:rPr lang="en-GB" sz="1800">
                <a:solidFill>
                  <a:schemeClr val="dk1"/>
                </a:solidFill>
                <a:latin typeface="Oswald Light"/>
                <a:ea typeface="Oswald Light"/>
                <a:cs typeface="Oswald Light"/>
                <a:sym typeface="Oswald Light"/>
              </a:rPr>
              <a:t>, typically requiring to run a proxy on top, for other services to communicate with it via a Virtual IP address. This is where you can configure </a:t>
            </a:r>
            <a:r>
              <a:rPr lang="en-GB" sz="1800">
                <a:solidFill>
                  <a:schemeClr val="dk1"/>
                </a:solidFill>
                <a:highlight>
                  <a:srgbClr val="FF9900"/>
                </a:highlight>
                <a:latin typeface="Oswald Light"/>
                <a:ea typeface="Oswald Light"/>
                <a:cs typeface="Oswald Light"/>
                <a:sym typeface="Oswald Light"/>
              </a:rPr>
              <a:t>load balancing for your numerous pods and expose them via a service</a:t>
            </a:r>
            <a:r>
              <a:rPr lang="en-GB" sz="1800">
                <a:solidFill>
                  <a:schemeClr val="dk1"/>
                </a:solidFill>
                <a:latin typeface="Oswald Light"/>
                <a:ea typeface="Oswald Light"/>
                <a:cs typeface="Oswald Light"/>
                <a:sym typeface="Oswald Light"/>
              </a:rPr>
              <a:t>.</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p:txBody>
      </p:sp>
      <p:sp>
        <p:nvSpPr>
          <p:cNvPr id="848" name="Google Shape;848;p10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849" name="Google Shape;849;p10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6"/>
          <p:cNvSpPr txBox="1">
            <a:spLocks noGrp="1"/>
          </p:cNvSpPr>
          <p:nvPr>
            <p:ph type="body" idx="4294967295"/>
          </p:nvPr>
        </p:nvSpPr>
        <p:spPr>
          <a:xfrm>
            <a:off x="338075" y="646525"/>
            <a:ext cx="7815900" cy="405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360"/>
              </a:spcBef>
              <a:spcAft>
                <a:spcPts val="0"/>
              </a:spcAft>
              <a:buNone/>
            </a:pPr>
            <a:r>
              <a:rPr lang="en-GB">
                <a:solidFill>
                  <a:schemeClr val="lt2"/>
                </a:solidFill>
              </a:rPr>
              <a:t>To complete this module one need to complete the Docker Operation module</a:t>
            </a:r>
            <a:endParaRPr>
              <a:solidFill>
                <a:schemeClr val="lt2"/>
              </a:solidFill>
            </a:endParaRPr>
          </a:p>
        </p:txBody>
      </p:sp>
      <p:sp>
        <p:nvSpPr>
          <p:cNvPr id="245" name="Google Shape;245;p46"/>
          <p:cNvSpPr txBox="1">
            <a:spLocks noGrp="1"/>
          </p:cNvSpPr>
          <p:nvPr>
            <p:ph type="ctrTitle"/>
          </p:nvPr>
        </p:nvSpPr>
        <p:spPr>
          <a:xfrm>
            <a:off x="76200" y="228600"/>
            <a:ext cx="3420900" cy="5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a:t>Questions and notes</a:t>
            </a:r>
            <a:endParaRPr sz="3500"/>
          </a:p>
        </p:txBody>
      </p:sp>
      <p:sp>
        <p:nvSpPr>
          <p:cNvPr id="246" name="Google Shape;246;p46"/>
          <p:cNvSpPr txBox="1">
            <a:spLocks noGrp="1"/>
          </p:cNvSpPr>
          <p:nvPr>
            <p:ph type="body" idx="4294967295"/>
          </p:nvPr>
        </p:nvSpPr>
        <p:spPr>
          <a:xfrm>
            <a:off x="990150" y="2134800"/>
            <a:ext cx="7163700" cy="12663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360"/>
              </a:spcBef>
              <a:spcAft>
                <a:spcPts val="0"/>
              </a:spcAft>
              <a:buClr>
                <a:schemeClr val="lt2"/>
              </a:buClr>
              <a:buSzPts val="1800"/>
              <a:buFont typeface="Arial"/>
              <a:buChar char="●"/>
            </a:pPr>
            <a:r>
              <a:rPr lang="en-GB" sz="1800">
                <a:solidFill>
                  <a:schemeClr val="lt2"/>
                </a:solidFill>
              </a:rPr>
              <a:t>What Do You Know About Docker?</a:t>
            </a:r>
            <a:endParaRPr sz="1800">
              <a:solidFill>
                <a:schemeClr val="lt2"/>
              </a:solidFill>
            </a:endParaRPr>
          </a:p>
          <a:p>
            <a:pPr marL="457200" lvl="0" indent="-342900" algn="l" rtl="0">
              <a:lnSpc>
                <a:spcPct val="150000"/>
              </a:lnSpc>
              <a:spcBef>
                <a:spcPts val="0"/>
              </a:spcBef>
              <a:spcAft>
                <a:spcPts val="0"/>
              </a:spcAft>
              <a:buClr>
                <a:schemeClr val="lt2"/>
              </a:buClr>
              <a:buSzPts val="1800"/>
              <a:buFont typeface="Arial"/>
              <a:buChar char="●"/>
            </a:pPr>
            <a:r>
              <a:rPr lang="en-GB" sz="1800">
                <a:solidFill>
                  <a:schemeClr val="lt2"/>
                </a:solidFill>
              </a:rPr>
              <a:t>What Do You Know About K8S?</a:t>
            </a:r>
            <a:endParaRPr sz="1800">
              <a:solidFill>
                <a:schemeClr val="lt2"/>
              </a:solidFill>
            </a:endParaRPr>
          </a:p>
          <a:p>
            <a:pPr marL="457200" marR="0" lvl="0" indent="-342900" algn="l" rtl="0">
              <a:lnSpc>
                <a:spcPct val="150000"/>
              </a:lnSpc>
              <a:spcBef>
                <a:spcPts val="0"/>
              </a:spcBef>
              <a:spcAft>
                <a:spcPts val="0"/>
              </a:spcAft>
              <a:buClr>
                <a:schemeClr val="lt2"/>
              </a:buClr>
              <a:buSzPts val="1800"/>
              <a:buFont typeface="Arial"/>
              <a:buChar char="●"/>
            </a:pPr>
            <a:r>
              <a:rPr lang="en-GB" sz="1800">
                <a:solidFill>
                  <a:schemeClr val="lt2"/>
                </a:solidFill>
              </a:rPr>
              <a:t>Who Used Docker/K8S For Development / QA / STG / PROD?</a:t>
            </a:r>
            <a:endParaRPr>
              <a:solidFill>
                <a:schemeClr val="lt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09"/>
          <p:cNvSpPr txBox="1"/>
          <p:nvPr/>
        </p:nvSpPr>
        <p:spPr>
          <a:xfrm>
            <a:off x="572250" y="1052450"/>
            <a:ext cx="7999500" cy="79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000">
                <a:solidFill>
                  <a:srgbClr val="FFFFFF"/>
                </a:solidFill>
                <a:latin typeface="Oswald"/>
                <a:ea typeface="Oswald"/>
                <a:cs typeface="Oswald"/>
                <a:sym typeface="Oswald"/>
              </a:rPr>
              <a:t>- HARD CONCEPTS UP AHEAD - </a:t>
            </a:r>
            <a:endParaRPr sz="4000">
              <a:solidFill>
                <a:srgbClr val="FFFFFF"/>
              </a:solidFill>
              <a:latin typeface="Oswald"/>
              <a:ea typeface="Oswald"/>
              <a:cs typeface="Oswald"/>
              <a:sym typeface="Oswald"/>
            </a:endParaRPr>
          </a:p>
        </p:txBody>
      </p:sp>
      <p:pic>
        <p:nvPicPr>
          <p:cNvPr id="855" name="Google Shape;855;p109"/>
          <p:cNvPicPr preferRelativeResize="0"/>
          <p:nvPr/>
        </p:nvPicPr>
        <p:blipFill>
          <a:blip r:embed="rId3">
            <a:alphaModFix/>
          </a:blip>
          <a:stretch>
            <a:fillRect/>
          </a:stretch>
        </p:blipFill>
        <p:spPr>
          <a:xfrm>
            <a:off x="3361950" y="2000750"/>
            <a:ext cx="2420100" cy="24201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10"/>
          <p:cNvSpPr txBox="1"/>
          <p:nvPr/>
        </p:nvSpPr>
        <p:spPr>
          <a:xfrm>
            <a:off x="1643700" y="1564350"/>
            <a:ext cx="5856600" cy="2014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Before</a:t>
            </a:r>
            <a:r>
              <a:rPr lang="en-GB" sz="1800">
                <a:solidFill>
                  <a:schemeClr val="dk1"/>
                </a:solidFill>
                <a:latin typeface="Oswald Light"/>
                <a:ea typeface="Oswald Light"/>
                <a:cs typeface="Oswald Light"/>
                <a:sym typeface="Oswald Light"/>
              </a:rPr>
              <a:t> we continue to the next  Lab - Exposing our services</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We got a few critical concepts of the </a:t>
            </a:r>
            <a:r>
              <a:rPr lang="en-GB" sz="1800" b="1">
                <a:solidFill>
                  <a:schemeClr val="dk1"/>
                </a:solidFill>
                <a:latin typeface="Oswald"/>
                <a:ea typeface="Oswald"/>
                <a:cs typeface="Oswald"/>
                <a:sym typeface="Oswald"/>
              </a:rPr>
              <a:t>SERVICES </a:t>
            </a:r>
            <a:r>
              <a:rPr lang="en-GB" sz="1800">
                <a:solidFill>
                  <a:schemeClr val="dk1"/>
                </a:solidFill>
                <a:latin typeface="Oswald Light"/>
                <a:ea typeface="Oswald Light"/>
                <a:cs typeface="Oswald Light"/>
                <a:sym typeface="Oswald Light"/>
              </a:rPr>
              <a:t>object to understand. </a:t>
            </a:r>
            <a:endParaRPr sz="1800">
              <a:solidFill>
                <a:schemeClr val="dk1"/>
              </a:solidFill>
              <a:latin typeface="Oswald Light"/>
              <a:ea typeface="Oswald Light"/>
              <a:cs typeface="Oswald Light"/>
              <a:sym typeface="Oswald Light"/>
            </a:endParaRPr>
          </a:p>
        </p:txBody>
      </p:sp>
      <p:sp>
        <p:nvSpPr>
          <p:cNvPr id="861" name="Google Shape;861;p110"/>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862" name="Google Shape;862;p11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11"/>
          <p:cNvSpPr txBox="1"/>
          <p:nvPr/>
        </p:nvSpPr>
        <p:spPr>
          <a:xfrm>
            <a:off x="102000" y="852450"/>
            <a:ext cx="8940000" cy="39936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As mentioned before,</a:t>
            </a: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Each Pod has a unique IP address, those IPs are not exposed outside the cluster without a Service. Services allow our applications to receive traffic. Services can be exposed in different ways by specifying a </a:t>
            </a:r>
            <a:r>
              <a:rPr lang="en-GB" sz="1800" b="1">
                <a:solidFill>
                  <a:schemeClr val="dk1"/>
                </a:solidFill>
                <a:latin typeface="Oswald"/>
                <a:ea typeface="Oswald"/>
                <a:cs typeface="Oswald"/>
                <a:sym typeface="Oswald"/>
              </a:rPr>
              <a:t>type</a:t>
            </a:r>
            <a:r>
              <a:rPr lang="en-GB" sz="1800">
                <a:solidFill>
                  <a:schemeClr val="dk1"/>
                </a:solidFill>
                <a:latin typeface="Oswald Light"/>
                <a:ea typeface="Oswald Light"/>
                <a:cs typeface="Oswald Light"/>
                <a:sym typeface="Oswald Light"/>
              </a:rPr>
              <a:t> in the ServiceSpec.</a:t>
            </a: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endParaRPr sz="1800">
              <a:solidFill>
                <a:schemeClr val="dk1"/>
              </a:solidFill>
              <a:latin typeface="Oswald Light"/>
              <a:ea typeface="Oswald Light"/>
              <a:cs typeface="Oswald Light"/>
              <a:sym typeface="Oswald Light"/>
            </a:endParaRPr>
          </a:p>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The types available for us to use are:</a:t>
            </a:r>
            <a:endParaRPr sz="1800" b="1">
              <a:solidFill>
                <a:schemeClr val="dk1"/>
              </a:solidFill>
              <a:latin typeface="Oswald"/>
              <a:ea typeface="Oswald"/>
              <a:cs typeface="Oswald"/>
              <a:sym typeface="Oswald"/>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ClusterIP</a:t>
            </a:r>
            <a:r>
              <a:rPr lang="en-GB" sz="1800">
                <a:solidFill>
                  <a:schemeClr val="dk1"/>
                </a:solidFill>
                <a:latin typeface="Oswald Light"/>
                <a:ea typeface="Oswald Light"/>
                <a:cs typeface="Oswald Light"/>
                <a:sym typeface="Oswald Light"/>
              </a:rPr>
              <a:t> (Default) - Exposes the Service </a:t>
            </a:r>
            <a:r>
              <a:rPr lang="en-GB" sz="1800" b="1">
                <a:solidFill>
                  <a:schemeClr val="dk1"/>
                </a:solidFill>
                <a:latin typeface="Oswald"/>
                <a:ea typeface="Oswald"/>
                <a:cs typeface="Oswald"/>
                <a:sym typeface="Oswald"/>
              </a:rPr>
              <a:t>on an internal IP </a:t>
            </a:r>
            <a:r>
              <a:rPr lang="en-GB" sz="1800">
                <a:solidFill>
                  <a:schemeClr val="dk1"/>
                </a:solidFill>
                <a:latin typeface="Oswald Light"/>
                <a:ea typeface="Oswald Light"/>
                <a:cs typeface="Oswald Light"/>
                <a:sym typeface="Oswald Light"/>
              </a:rPr>
              <a:t>in the cluster only</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NodePort</a:t>
            </a:r>
            <a:r>
              <a:rPr lang="en-GB" sz="1800">
                <a:solidFill>
                  <a:schemeClr val="dk1"/>
                </a:solidFill>
                <a:latin typeface="Oswald Light"/>
                <a:ea typeface="Oswald Light"/>
                <a:cs typeface="Oswald Light"/>
                <a:sym typeface="Oswald Light"/>
              </a:rPr>
              <a:t> - Exposes the Service on the same port of each selected Node in the cluster using NAT. Makes a Service accessible from outside the cluster using &lt;NodeIP&gt;:&lt;NodePort&gt;</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LoadBalancer</a:t>
            </a:r>
            <a:r>
              <a:rPr lang="en-GB" sz="1800">
                <a:solidFill>
                  <a:schemeClr val="dk1"/>
                </a:solidFill>
                <a:latin typeface="Oswald Light"/>
                <a:ea typeface="Oswald Light"/>
                <a:cs typeface="Oswald Light"/>
                <a:sym typeface="Oswald Light"/>
              </a:rPr>
              <a:t> - Creates an external load balancer in the current cloud (if supported) and assigns a fixed, external IP to the Service. Superset of NodePort</a:t>
            </a:r>
            <a:endParaRPr sz="1800">
              <a:solidFill>
                <a:schemeClr val="dk1"/>
              </a:solidFill>
              <a:latin typeface="Oswald Light"/>
              <a:ea typeface="Oswald Light"/>
              <a:cs typeface="Oswald Light"/>
              <a:sym typeface="Oswald Light"/>
            </a:endParaRPr>
          </a:p>
          <a:p>
            <a:pPr marL="457200" marR="0" lvl="0" indent="-342900" algn="just" rtl="0">
              <a:lnSpc>
                <a:spcPct val="115000"/>
              </a:lnSpc>
              <a:spcBef>
                <a:spcPts val="0"/>
              </a:spcBef>
              <a:spcAft>
                <a:spcPts val="0"/>
              </a:spcAft>
              <a:buClr>
                <a:schemeClr val="dk1"/>
              </a:buClr>
              <a:buSzPts val="1800"/>
              <a:buFont typeface="Oswald Light"/>
              <a:buChar char="-"/>
            </a:pPr>
            <a:r>
              <a:rPr lang="en-GB" sz="1800" b="1">
                <a:solidFill>
                  <a:schemeClr val="dk1"/>
                </a:solidFill>
                <a:latin typeface="Oswald"/>
                <a:ea typeface="Oswald"/>
                <a:cs typeface="Oswald"/>
                <a:sym typeface="Oswald"/>
              </a:rPr>
              <a:t>ExternalName</a:t>
            </a:r>
            <a:r>
              <a:rPr lang="en-GB" sz="1800">
                <a:solidFill>
                  <a:schemeClr val="dk1"/>
                </a:solidFill>
                <a:latin typeface="Oswald Light"/>
                <a:ea typeface="Oswald Light"/>
                <a:cs typeface="Oswald Light"/>
                <a:sym typeface="Oswald Light"/>
              </a:rPr>
              <a:t> - Exposes the Service using an arbitrary name by returning a CNAME record with the name. </a:t>
            </a:r>
            <a:endParaRPr sz="1800">
              <a:solidFill>
                <a:schemeClr val="dk1"/>
              </a:solidFill>
              <a:latin typeface="Oswald Light"/>
              <a:ea typeface="Oswald Light"/>
              <a:cs typeface="Oswald Light"/>
              <a:sym typeface="Oswald Light"/>
            </a:endParaRPr>
          </a:p>
        </p:txBody>
      </p:sp>
      <p:sp>
        <p:nvSpPr>
          <p:cNvPr id="868" name="Google Shape;868;p11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869" name="Google Shape;869;p11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12"/>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875" name="Google Shape;875;p11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876" name="Google Shape;876;p11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877" name="Google Shape;877;p112"/>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8" name="Google Shape;878;p112"/>
          <p:cNvPicPr preferRelativeResize="0"/>
          <p:nvPr/>
        </p:nvPicPr>
        <p:blipFill>
          <a:blip r:embed="rId4">
            <a:alphaModFix/>
          </a:blip>
          <a:stretch>
            <a:fillRect/>
          </a:stretch>
        </p:blipFill>
        <p:spPr>
          <a:xfrm>
            <a:off x="4902895" y="3268017"/>
            <a:ext cx="388250" cy="388250"/>
          </a:xfrm>
          <a:prstGeom prst="rect">
            <a:avLst/>
          </a:prstGeom>
          <a:noFill/>
          <a:ln>
            <a:noFill/>
          </a:ln>
        </p:spPr>
      </p:pic>
      <p:sp>
        <p:nvSpPr>
          <p:cNvPr id="879" name="Google Shape;879;p112"/>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880" name="Google Shape;880;p112"/>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2"/>
          <p:cNvSpPr/>
          <p:nvPr/>
        </p:nvSpPr>
        <p:spPr>
          <a:xfrm>
            <a:off x="4265875" y="2948350"/>
            <a:ext cx="4289814" cy="1166994"/>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2" name="Google Shape;882;p112"/>
          <p:cNvPicPr preferRelativeResize="0"/>
          <p:nvPr/>
        </p:nvPicPr>
        <p:blipFill>
          <a:blip r:embed="rId4">
            <a:alphaModFix/>
          </a:blip>
          <a:stretch>
            <a:fillRect/>
          </a:stretch>
        </p:blipFill>
        <p:spPr>
          <a:xfrm>
            <a:off x="7051578" y="3352465"/>
            <a:ext cx="388250" cy="388250"/>
          </a:xfrm>
          <a:prstGeom prst="rect">
            <a:avLst/>
          </a:prstGeom>
          <a:noFill/>
          <a:ln>
            <a:noFill/>
          </a:ln>
        </p:spPr>
      </p:pic>
      <p:sp>
        <p:nvSpPr>
          <p:cNvPr id="883" name="Google Shape;883;p112"/>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884" name="Google Shape;884;p112"/>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885" name="Google Shape;885;p112"/>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886" name="Google Shape;886;p112"/>
          <p:cNvSpPr txBox="1"/>
          <p:nvPr/>
        </p:nvSpPr>
        <p:spPr>
          <a:xfrm>
            <a:off x="5469595" y="2453535"/>
            <a:ext cx="20016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BESRV</a:t>
            </a:r>
            <a:r>
              <a:rPr lang="en-GB" sz="1200" b="1">
                <a:solidFill>
                  <a:srgbClr val="FFFFFF"/>
                </a:solidFill>
                <a:latin typeface="Oswald"/>
                <a:ea typeface="Oswald"/>
                <a:cs typeface="Oswald"/>
                <a:sym typeface="Oswald"/>
              </a:rPr>
              <a:t> 10.40.20.1</a:t>
            </a:r>
            <a:endParaRPr sz="1200" b="1">
              <a:solidFill>
                <a:srgbClr val="FFFFFF"/>
              </a:solidFill>
              <a:latin typeface="Oswald"/>
              <a:ea typeface="Oswald"/>
              <a:cs typeface="Oswald"/>
              <a:sym typeface="Oswald"/>
            </a:endParaRPr>
          </a:p>
        </p:txBody>
      </p:sp>
      <p:pic>
        <p:nvPicPr>
          <p:cNvPr id="887" name="Google Shape;887;p112"/>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888" name="Google Shape;888;p112"/>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2"/>
          <p:cNvSpPr txBox="1"/>
          <p:nvPr/>
        </p:nvSpPr>
        <p:spPr>
          <a:xfrm>
            <a:off x="88802" y="981052"/>
            <a:ext cx="4467300" cy="1299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ClusterIP - </a:t>
            </a:r>
            <a:r>
              <a:rPr lang="en-GB" sz="1500">
                <a:solidFill>
                  <a:schemeClr val="dk1"/>
                </a:solidFill>
                <a:latin typeface="Oswald Light"/>
                <a:ea typeface="Oswald Light"/>
                <a:cs typeface="Oswald Light"/>
                <a:sym typeface="Oswald Light"/>
              </a:rPr>
              <a:t>By creating a cluster IP we can allow a client Application to point to </a:t>
            </a:r>
            <a:r>
              <a:rPr lang="en-GB" sz="1500" b="1">
                <a:solidFill>
                  <a:schemeClr val="dk1"/>
                </a:solidFill>
                <a:latin typeface="Oswald"/>
                <a:ea typeface="Oswald"/>
                <a:cs typeface="Oswald"/>
                <a:sym typeface="Oswald"/>
              </a:rPr>
              <a:t>BESRV</a:t>
            </a:r>
            <a:r>
              <a:rPr lang="en-GB" sz="1500">
                <a:solidFill>
                  <a:schemeClr val="dk1"/>
                </a:solidFill>
                <a:latin typeface="Oswald Light"/>
                <a:ea typeface="Oswald Light"/>
                <a:cs typeface="Oswald Light"/>
                <a:sym typeface="Oswald Light"/>
              </a:rPr>
              <a:t> DNS and reach out to all 3 backend PODS under our BESRV ClusterIP Service</a:t>
            </a:r>
            <a:endParaRPr sz="1500">
              <a:solidFill>
                <a:schemeClr val="dk1"/>
              </a:solidFill>
              <a:latin typeface="Oswald Light"/>
              <a:ea typeface="Oswald Light"/>
              <a:cs typeface="Oswald Light"/>
              <a:sym typeface="Oswald Light"/>
            </a:endParaRPr>
          </a:p>
        </p:txBody>
      </p:sp>
      <p:sp>
        <p:nvSpPr>
          <p:cNvPr id="890" name="Google Shape;890;p112"/>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891" name="Google Shape;891;p112"/>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sp>
        <p:nvSpPr>
          <p:cNvPr id="892" name="Google Shape;892;p112"/>
          <p:cNvSpPr/>
          <p:nvPr/>
        </p:nvSpPr>
        <p:spPr>
          <a:xfrm>
            <a:off x="5749743" y="485450"/>
            <a:ext cx="1447800" cy="1483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3" name="Google Shape;893;p112"/>
          <p:cNvPicPr preferRelativeResize="0"/>
          <p:nvPr/>
        </p:nvPicPr>
        <p:blipFill>
          <a:blip r:embed="rId4">
            <a:alphaModFix/>
          </a:blip>
          <a:stretch>
            <a:fillRect/>
          </a:stretch>
        </p:blipFill>
        <p:spPr>
          <a:xfrm>
            <a:off x="6279520" y="1194787"/>
            <a:ext cx="388250" cy="388250"/>
          </a:xfrm>
          <a:prstGeom prst="rect">
            <a:avLst/>
          </a:prstGeom>
          <a:noFill/>
          <a:ln>
            <a:noFill/>
          </a:ln>
        </p:spPr>
      </p:pic>
      <p:sp>
        <p:nvSpPr>
          <p:cNvPr id="894" name="Google Shape;894;p112"/>
          <p:cNvSpPr txBox="1"/>
          <p:nvPr/>
        </p:nvSpPr>
        <p:spPr>
          <a:xfrm>
            <a:off x="6129109" y="816507"/>
            <a:ext cx="708000" cy="467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GB" sz="1200">
                <a:latin typeface="Oswald Light"/>
                <a:ea typeface="Oswald Light"/>
                <a:cs typeface="Oswald Light"/>
                <a:sym typeface="Oswald Light"/>
              </a:rPr>
              <a:t>fe</a:t>
            </a:r>
            <a:endParaRPr sz="1200">
              <a:latin typeface="Oswald Light"/>
              <a:ea typeface="Oswald Light"/>
              <a:cs typeface="Oswald Light"/>
              <a:sym typeface="Oswald Light"/>
            </a:endParaRPr>
          </a:p>
        </p:txBody>
      </p:sp>
      <p:cxnSp>
        <p:nvCxnSpPr>
          <p:cNvPr id="895" name="Google Shape;895;p112"/>
          <p:cNvCxnSpPr>
            <a:stCxn id="893" idx="2"/>
            <a:endCxn id="886" idx="0"/>
          </p:cNvCxnSpPr>
          <p:nvPr/>
        </p:nvCxnSpPr>
        <p:spPr>
          <a:xfrm flipH="1">
            <a:off x="6470345" y="1583036"/>
            <a:ext cx="3300" cy="870600"/>
          </a:xfrm>
          <a:prstGeom prst="straightConnector1">
            <a:avLst/>
          </a:prstGeom>
          <a:noFill/>
          <a:ln w="28575" cap="flat" cmpd="sng">
            <a:solidFill>
              <a:schemeClr val="dk2"/>
            </a:solidFill>
            <a:prstDash val="solid"/>
            <a:round/>
            <a:headEnd type="none" w="med" len="med"/>
            <a:tailEnd type="triangle" w="med" len="med"/>
          </a:ln>
        </p:spPr>
      </p:cxnSp>
      <p:cxnSp>
        <p:nvCxnSpPr>
          <p:cNvPr id="896" name="Google Shape;896;p112"/>
          <p:cNvCxnSpPr>
            <a:stCxn id="886" idx="2"/>
          </p:cNvCxnSpPr>
          <p:nvPr/>
        </p:nvCxnSpPr>
        <p:spPr>
          <a:xfrm flipH="1">
            <a:off x="5385595" y="2921235"/>
            <a:ext cx="1084800" cy="464700"/>
          </a:xfrm>
          <a:prstGeom prst="straightConnector1">
            <a:avLst/>
          </a:prstGeom>
          <a:noFill/>
          <a:ln w="9525" cap="flat" cmpd="sng">
            <a:solidFill>
              <a:srgbClr val="FF9900"/>
            </a:solidFill>
            <a:prstDash val="solid"/>
            <a:round/>
            <a:headEnd type="none" w="med" len="med"/>
            <a:tailEnd type="triangle" w="med" len="med"/>
          </a:ln>
        </p:spPr>
      </p:cxnSp>
      <p:cxnSp>
        <p:nvCxnSpPr>
          <p:cNvPr id="897" name="Google Shape;897;p112"/>
          <p:cNvCxnSpPr>
            <a:stCxn id="886" idx="2"/>
          </p:cNvCxnSpPr>
          <p:nvPr/>
        </p:nvCxnSpPr>
        <p:spPr>
          <a:xfrm>
            <a:off x="6470395" y="2921235"/>
            <a:ext cx="479400" cy="569700"/>
          </a:xfrm>
          <a:prstGeom prst="straightConnector1">
            <a:avLst/>
          </a:prstGeom>
          <a:noFill/>
          <a:ln w="9525" cap="flat" cmpd="sng">
            <a:solidFill>
              <a:srgbClr val="FF9900"/>
            </a:solidFill>
            <a:prstDash val="solid"/>
            <a:round/>
            <a:headEnd type="none" w="med" len="med"/>
            <a:tailEnd type="triangle" w="med" len="med"/>
          </a:ln>
        </p:spPr>
      </p:cxnSp>
      <p:cxnSp>
        <p:nvCxnSpPr>
          <p:cNvPr id="898" name="Google Shape;898;p112"/>
          <p:cNvCxnSpPr>
            <a:endCxn id="884" idx="2"/>
          </p:cNvCxnSpPr>
          <p:nvPr/>
        </p:nvCxnSpPr>
        <p:spPr>
          <a:xfrm>
            <a:off x="6487903" y="2955325"/>
            <a:ext cx="1472100" cy="798600"/>
          </a:xfrm>
          <a:prstGeom prst="curvedConnector4">
            <a:avLst>
              <a:gd name="adj1" fmla="val -8556"/>
              <a:gd name="adj2" fmla="val 129818"/>
            </a:avLst>
          </a:prstGeom>
          <a:noFill/>
          <a:ln w="9525" cap="flat" cmpd="sng">
            <a:solidFill>
              <a:srgbClr val="FF9900"/>
            </a:solidFill>
            <a:prstDash val="solid"/>
            <a:round/>
            <a:headEnd type="none" w="med" len="med"/>
            <a:tailEnd type="triangl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1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904" name="Google Shape;904;p11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905" name="Google Shape;905;p113"/>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6" name="Google Shape;906;p113"/>
          <p:cNvPicPr preferRelativeResize="0"/>
          <p:nvPr/>
        </p:nvPicPr>
        <p:blipFill>
          <a:blip r:embed="rId4">
            <a:alphaModFix/>
          </a:blip>
          <a:stretch>
            <a:fillRect/>
          </a:stretch>
        </p:blipFill>
        <p:spPr>
          <a:xfrm>
            <a:off x="4902895" y="3268017"/>
            <a:ext cx="388250" cy="388250"/>
          </a:xfrm>
          <a:prstGeom prst="rect">
            <a:avLst/>
          </a:prstGeom>
          <a:noFill/>
          <a:ln>
            <a:noFill/>
          </a:ln>
        </p:spPr>
      </p:pic>
      <p:sp>
        <p:nvSpPr>
          <p:cNvPr id="907" name="Google Shape;907;p113"/>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908" name="Google Shape;908;p113"/>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3"/>
          <p:cNvSpPr/>
          <p:nvPr/>
        </p:nvSpPr>
        <p:spPr>
          <a:xfrm>
            <a:off x="3960275" y="1031250"/>
            <a:ext cx="5112666" cy="3312252"/>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3"/>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911" name="Google Shape;911;p113"/>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912" name="Google Shape;912;p113"/>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913" name="Google Shape;913;p113"/>
          <p:cNvSpPr txBox="1"/>
          <p:nvPr/>
        </p:nvSpPr>
        <p:spPr>
          <a:xfrm>
            <a:off x="5840100" y="2453525"/>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FESRV</a:t>
            </a:r>
            <a:endParaRPr sz="1200" b="1">
              <a:solidFill>
                <a:srgbClr val="FFFFFF"/>
              </a:solidFill>
              <a:latin typeface="Oswald"/>
              <a:ea typeface="Oswald"/>
              <a:cs typeface="Oswald"/>
              <a:sym typeface="Oswald"/>
            </a:endParaRPr>
          </a:p>
        </p:txBody>
      </p:sp>
      <p:pic>
        <p:nvPicPr>
          <p:cNvPr id="914" name="Google Shape;914;p113"/>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915" name="Google Shape;915;p113"/>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3"/>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917" name="Google Shape;917;p113"/>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cxnSp>
        <p:nvCxnSpPr>
          <p:cNvPr id="918" name="Google Shape;918;p113"/>
          <p:cNvCxnSpPr>
            <a:stCxn id="919" idx="2"/>
          </p:cNvCxnSpPr>
          <p:nvPr/>
        </p:nvCxnSpPr>
        <p:spPr>
          <a:xfrm>
            <a:off x="4674548" y="2811674"/>
            <a:ext cx="341700" cy="325800"/>
          </a:xfrm>
          <a:prstGeom prst="straightConnector1">
            <a:avLst/>
          </a:prstGeom>
          <a:noFill/>
          <a:ln w="9525" cap="flat" cmpd="sng">
            <a:solidFill>
              <a:srgbClr val="FF9900"/>
            </a:solidFill>
            <a:prstDash val="solid"/>
            <a:round/>
            <a:headEnd type="none" w="med" len="med"/>
            <a:tailEnd type="triangle" w="med" len="med"/>
          </a:ln>
        </p:spPr>
      </p:cxnSp>
      <p:cxnSp>
        <p:nvCxnSpPr>
          <p:cNvPr id="920" name="Google Shape;920;p113"/>
          <p:cNvCxnSpPr/>
          <p:nvPr/>
        </p:nvCxnSpPr>
        <p:spPr>
          <a:xfrm>
            <a:off x="6507750" y="1754050"/>
            <a:ext cx="504900" cy="1706100"/>
          </a:xfrm>
          <a:prstGeom prst="straightConnector1">
            <a:avLst/>
          </a:prstGeom>
          <a:noFill/>
          <a:ln w="9525" cap="flat" cmpd="sng">
            <a:solidFill>
              <a:srgbClr val="FF9900"/>
            </a:solidFill>
            <a:prstDash val="solid"/>
            <a:round/>
            <a:headEnd type="none" w="med" len="med"/>
            <a:tailEnd type="triangle" w="med" len="med"/>
          </a:ln>
        </p:spPr>
      </p:cxnSp>
      <p:cxnSp>
        <p:nvCxnSpPr>
          <p:cNvPr id="921" name="Google Shape;921;p113"/>
          <p:cNvCxnSpPr>
            <a:stCxn id="919" idx="2"/>
            <a:endCxn id="911" idx="2"/>
          </p:cNvCxnSpPr>
          <p:nvPr/>
        </p:nvCxnSpPr>
        <p:spPr>
          <a:xfrm rot="-5400000" flipH="1">
            <a:off x="5846198" y="1640024"/>
            <a:ext cx="942300" cy="3285600"/>
          </a:xfrm>
          <a:prstGeom prst="curvedConnector3">
            <a:avLst>
              <a:gd name="adj1" fmla="val 125265"/>
            </a:avLst>
          </a:prstGeom>
          <a:noFill/>
          <a:ln w="9525" cap="flat" cmpd="sng">
            <a:solidFill>
              <a:srgbClr val="FF9900"/>
            </a:solidFill>
            <a:prstDash val="solid"/>
            <a:round/>
            <a:headEnd type="none" w="med" len="med"/>
            <a:tailEnd type="triangle" w="med" len="med"/>
          </a:ln>
        </p:spPr>
      </p:cxnSp>
      <p:sp>
        <p:nvSpPr>
          <p:cNvPr id="919" name="Google Shape;919;p113"/>
          <p:cNvSpPr txBox="1"/>
          <p:nvPr/>
        </p:nvSpPr>
        <p:spPr>
          <a:xfrm rot="-2545148">
            <a:off x="3626525" y="2405486"/>
            <a:ext cx="1780746" cy="46737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209.168.32.44:</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922" name="Google Shape;922;p113"/>
          <p:cNvSpPr txBox="1"/>
          <p:nvPr/>
        </p:nvSpPr>
        <p:spPr>
          <a:xfrm rot="2700000">
            <a:off x="7644801" y="2592931"/>
            <a:ext cx="1655054" cy="467539"/>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209.168.32.23:</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923" name="Google Shape;923;p113"/>
          <p:cNvSpPr/>
          <p:nvPr/>
        </p:nvSpPr>
        <p:spPr>
          <a:xfrm>
            <a:off x="5965450" y="570500"/>
            <a:ext cx="1047300" cy="12123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3"/>
          <p:cNvSpPr txBox="1"/>
          <p:nvPr/>
        </p:nvSpPr>
        <p:spPr>
          <a:xfrm rot="-2886019">
            <a:off x="6419767" y="1109933"/>
            <a:ext cx="1780697" cy="467384"/>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209.168.32.45:</a:t>
            </a:r>
            <a:r>
              <a:rPr lang="en-GB" sz="1200" b="1">
                <a:solidFill>
                  <a:srgbClr val="FFFFFF"/>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925" name="Google Shape;925;p113"/>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926" name="Google Shape;926;p113"/>
          <p:cNvSpPr txBox="1"/>
          <p:nvPr/>
        </p:nvSpPr>
        <p:spPr>
          <a:xfrm>
            <a:off x="99300" y="1078249"/>
            <a:ext cx="4631400" cy="1299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500" b="1">
                <a:solidFill>
                  <a:schemeClr val="dk1"/>
                </a:solidFill>
                <a:latin typeface="Oswald"/>
                <a:ea typeface="Oswald"/>
                <a:cs typeface="Oswald"/>
                <a:sym typeface="Oswald"/>
              </a:rPr>
              <a:t>NodePort </a:t>
            </a:r>
            <a:r>
              <a:rPr lang="en-GB" sz="1500">
                <a:solidFill>
                  <a:schemeClr val="dk1"/>
                </a:solidFill>
                <a:latin typeface="Oswald Light"/>
                <a:ea typeface="Oswald Light"/>
                <a:cs typeface="Oswald Light"/>
                <a:sym typeface="Oswald Light"/>
              </a:rPr>
              <a:t>Service creates a VIRTUAL IP with a dedicated Port for the PODS we expose. Using The IP of one or each of our NODES along with the port created by the Services we will be able to reach to our pods from the outside of the cluster.</a:t>
            </a:r>
            <a:endParaRPr sz="1500">
              <a:solidFill>
                <a:schemeClr val="dk1"/>
              </a:solidFill>
              <a:latin typeface="Oswald Light"/>
              <a:ea typeface="Oswald Light"/>
              <a:cs typeface="Oswald Light"/>
              <a:sym typeface="Oswald Light"/>
            </a:endParaRPr>
          </a:p>
        </p:txBody>
      </p:sp>
      <p:pic>
        <p:nvPicPr>
          <p:cNvPr id="927" name="Google Shape;927;p113"/>
          <p:cNvPicPr preferRelativeResize="0"/>
          <p:nvPr/>
        </p:nvPicPr>
        <p:blipFill>
          <a:blip r:embed="rId4">
            <a:alphaModFix/>
          </a:blip>
          <a:stretch>
            <a:fillRect/>
          </a:stretch>
        </p:blipFill>
        <p:spPr>
          <a:xfrm>
            <a:off x="7051578" y="3352465"/>
            <a:ext cx="388250" cy="388250"/>
          </a:xfrm>
          <a:prstGeom prst="rect">
            <a:avLst/>
          </a:prstGeom>
          <a:noFill/>
          <a:ln>
            <a:noFill/>
          </a:ln>
        </p:spPr>
      </p:pic>
      <p:sp>
        <p:nvSpPr>
          <p:cNvPr id="928" name="Google Shape;928;p113"/>
          <p:cNvSpPr txBox="1"/>
          <p:nvPr/>
        </p:nvSpPr>
        <p:spPr>
          <a:xfrm>
            <a:off x="5521350" y="1884313"/>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endParaRPr sz="800" b="1">
              <a:solidFill>
                <a:srgbClr val="FFFFFF"/>
              </a:solidFill>
              <a:latin typeface="Oswald"/>
              <a:ea typeface="Oswald"/>
              <a:cs typeface="Oswald"/>
              <a:sym typeface="Oswa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14"/>
          <p:cNvSpPr txBox="1"/>
          <p:nvPr/>
        </p:nvSpPr>
        <p:spPr>
          <a:xfrm>
            <a:off x="102000" y="700050"/>
            <a:ext cx="4765500" cy="60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Lets try and understand how each of them works</a:t>
            </a:r>
            <a:endParaRPr sz="1800" b="1">
              <a:solidFill>
                <a:schemeClr val="dk1"/>
              </a:solidFill>
              <a:latin typeface="Oswald"/>
              <a:ea typeface="Oswald"/>
              <a:cs typeface="Oswald"/>
              <a:sym typeface="Oswald"/>
            </a:endParaRPr>
          </a:p>
        </p:txBody>
      </p:sp>
      <p:sp>
        <p:nvSpPr>
          <p:cNvPr id="934" name="Google Shape;934;p11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935" name="Google Shape;935;p11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936" name="Google Shape;936;p114"/>
          <p:cNvSpPr/>
          <p:nvPr/>
        </p:nvSpPr>
        <p:spPr>
          <a:xfrm>
            <a:off x="3900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4"/>
          <p:cNvSpPr txBox="1"/>
          <p:nvPr/>
        </p:nvSpPr>
        <p:spPr>
          <a:xfrm>
            <a:off x="4730850" y="291073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10.30.52.2</a:t>
            </a:r>
            <a:endParaRPr sz="1200">
              <a:latin typeface="Oswald Light"/>
              <a:ea typeface="Oswald Light"/>
              <a:cs typeface="Oswald Light"/>
              <a:sym typeface="Oswald Light"/>
            </a:endParaRPr>
          </a:p>
        </p:txBody>
      </p:sp>
      <p:sp>
        <p:nvSpPr>
          <p:cNvPr id="938" name="Google Shape;938;p114"/>
          <p:cNvSpPr/>
          <p:nvPr/>
        </p:nvSpPr>
        <p:spPr>
          <a:xfrm>
            <a:off x="6446750" y="2369700"/>
            <a:ext cx="2450700" cy="21849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4"/>
          <p:cNvSpPr/>
          <p:nvPr/>
        </p:nvSpPr>
        <p:spPr>
          <a:xfrm>
            <a:off x="4323645" y="2948350"/>
            <a:ext cx="4631418" cy="934362"/>
          </a:xfrm>
          <a:prstGeom prst="flowChartTerminator">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0" name="Google Shape;940;p114"/>
          <p:cNvPicPr preferRelativeResize="0"/>
          <p:nvPr/>
        </p:nvPicPr>
        <p:blipFill>
          <a:blip r:embed="rId4">
            <a:alphaModFix/>
          </a:blip>
          <a:stretch>
            <a:fillRect/>
          </a:stretch>
        </p:blipFill>
        <p:spPr>
          <a:xfrm>
            <a:off x="7056953" y="3365678"/>
            <a:ext cx="388250" cy="388250"/>
          </a:xfrm>
          <a:prstGeom prst="rect">
            <a:avLst/>
          </a:prstGeom>
          <a:noFill/>
          <a:ln>
            <a:noFill/>
          </a:ln>
        </p:spPr>
      </p:pic>
      <p:sp>
        <p:nvSpPr>
          <p:cNvPr id="941" name="Google Shape;941;p114"/>
          <p:cNvSpPr txBox="1"/>
          <p:nvPr/>
        </p:nvSpPr>
        <p:spPr>
          <a:xfrm>
            <a:off x="6855825" y="298468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10.30.52.3</a:t>
            </a:r>
            <a:endParaRPr sz="1200">
              <a:latin typeface="Oswald Light"/>
              <a:ea typeface="Oswald Light"/>
              <a:cs typeface="Oswald Light"/>
              <a:sym typeface="Oswald Light"/>
            </a:endParaRPr>
          </a:p>
        </p:txBody>
      </p:sp>
      <p:pic>
        <p:nvPicPr>
          <p:cNvPr id="942" name="Google Shape;942;p114"/>
          <p:cNvPicPr preferRelativeResize="0"/>
          <p:nvPr/>
        </p:nvPicPr>
        <p:blipFill>
          <a:blip r:embed="rId4">
            <a:alphaModFix/>
          </a:blip>
          <a:stretch>
            <a:fillRect/>
          </a:stretch>
        </p:blipFill>
        <p:spPr>
          <a:xfrm>
            <a:off x="7765878" y="3365676"/>
            <a:ext cx="388250" cy="388250"/>
          </a:xfrm>
          <a:prstGeom prst="rect">
            <a:avLst/>
          </a:prstGeom>
          <a:noFill/>
          <a:ln>
            <a:noFill/>
          </a:ln>
        </p:spPr>
      </p:pic>
      <p:sp>
        <p:nvSpPr>
          <p:cNvPr id="943" name="Google Shape;943;p114"/>
          <p:cNvSpPr txBox="1"/>
          <p:nvPr/>
        </p:nvSpPr>
        <p:spPr>
          <a:xfrm>
            <a:off x="7570125" y="2997892"/>
            <a:ext cx="7905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latin typeface="Oswald Light"/>
                <a:ea typeface="Oswald Light"/>
                <a:cs typeface="Oswald Light"/>
                <a:sym typeface="Oswald Light"/>
              </a:rPr>
              <a:t>10.30.52.4</a:t>
            </a:r>
            <a:endParaRPr sz="1200">
              <a:latin typeface="Oswald Light"/>
              <a:ea typeface="Oswald Light"/>
              <a:cs typeface="Oswald Light"/>
              <a:sym typeface="Oswald Light"/>
            </a:endParaRPr>
          </a:p>
        </p:txBody>
      </p:sp>
      <p:sp>
        <p:nvSpPr>
          <p:cNvPr id="944" name="Google Shape;944;p114"/>
          <p:cNvSpPr txBox="1"/>
          <p:nvPr/>
        </p:nvSpPr>
        <p:spPr>
          <a:xfrm>
            <a:off x="5840100" y="2453525"/>
            <a:ext cx="1207200" cy="467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rgbClr val="FFFFFF"/>
                </a:solidFill>
                <a:latin typeface="Oswald"/>
                <a:ea typeface="Oswald"/>
                <a:cs typeface="Oswald"/>
                <a:sym typeface="Oswald"/>
              </a:rPr>
              <a:t>SERVICE </a:t>
            </a:r>
            <a:r>
              <a:rPr lang="en-GB" sz="1200" b="1" u="sng">
                <a:solidFill>
                  <a:srgbClr val="FFFFFF"/>
                </a:solidFill>
                <a:latin typeface="Oswald"/>
                <a:ea typeface="Oswald"/>
                <a:cs typeface="Oswald"/>
                <a:sym typeface="Oswald"/>
              </a:rPr>
              <a:t>BESRV</a:t>
            </a:r>
            <a:endParaRPr sz="1200" b="1">
              <a:solidFill>
                <a:srgbClr val="FFFFFF"/>
              </a:solidFill>
              <a:latin typeface="Oswald"/>
              <a:ea typeface="Oswald"/>
              <a:cs typeface="Oswald"/>
              <a:sym typeface="Oswald"/>
            </a:endParaRPr>
          </a:p>
        </p:txBody>
      </p:sp>
      <p:pic>
        <p:nvPicPr>
          <p:cNvPr id="945" name="Google Shape;945;p114"/>
          <p:cNvPicPr preferRelativeResize="0"/>
          <p:nvPr/>
        </p:nvPicPr>
        <p:blipFill>
          <a:blip r:embed="rId4">
            <a:alphaModFix/>
          </a:blip>
          <a:stretch>
            <a:fillRect/>
          </a:stretch>
        </p:blipFill>
        <p:spPr>
          <a:xfrm>
            <a:off x="99303" y="3807190"/>
            <a:ext cx="388250" cy="388250"/>
          </a:xfrm>
          <a:prstGeom prst="rect">
            <a:avLst/>
          </a:prstGeom>
          <a:noFill/>
          <a:ln>
            <a:noFill/>
          </a:ln>
        </p:spPr>
      </p:pic>
      <p:sp>
        <p:nvSpPr>
          <p:cNvPr id="946" name="Google Shape;946;p114"/>
          <p:cNvSpPr/>
          <p:nvPr/>
        </p:nvSpPr>
        <p:spPr>
          <a:xfrm>
            <a:off x="99325" y="4414900"/>
            <a:ext cx="388200" cy="388200"/>
          </a:xfrm>
          <a:prstGeom prst="diamond">
            <a:avLst/>
          </a:prstGeom>
          <a:solidFill>
            <a:srgbClr val="D9D9D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4"/>
          <p:cNvSpPr txBox="1"/>
          <p:nvPr/>
        </p:nvSpPr>
        <p:spPr>
          <a:xfrm>
            <a:off x="99300" y="830401"/>
            <a:ext cx="4631400" cy="12660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br>
              <a:rPr lang="en-GB" sz="1500" b="1">
                <a:solidFill>
                  <a:schemeClr val="dk1"/>
                </a:solidFill>
                <a:latin typeface="Oswald"/>
                <a:ea typeface="Oswald"/>
                <a:cs typeface="Oswald"/>
                <a:sym typeface="Oswald"/>
              </a:rPr>
            </a:br>
            <a:r>
              <a:rPr lang="en-GB" sz="1500" b="1">
                <a:solidFill>
                  <a:schemeClr val="dk1"/>
                </a:solidFill>
                <a:latin typeface="Oswald"/>
                <a:ea typeface="Oswald"/>
                <a:cs typeface="Oswald"/>
                <a:sym typeface="Oswald"/>
              </a:rPr>
              <a:t>LOADBALANCER </a:t>
            </a:r>
            <a:r>
              <a:rPr lang="en-GB" sz="1500">
                <a:solidFill>
                  <a:schemeClr val="dk1"/>
                </a:solidFill>
                <a:latin typeface="Oswald Light"/>
                <a:ea typeface="Oswald Light"/>
                <a:cs typeface="Oswald Light"/>
                <a:sym typeface="Oswald Light"/>
              </a:rPr>
              <a:t>When hosted on a cloud provider such as AWS, GCP Or AZURE, we can use TYPE LB and Exposes the Service externally using a cloud provider’s load balancer</a:t>
            </a:r>
            <a:endParaRPr sz="1500">
              <a:solidFill>
                <a:schemeClr val="dk1"/>
              </a:solidFill>
              <a:latin typeface="Oswald Light"/>
              <a:ea typeface="Oswald Light"/>
              <a:cs typeface="Oswald Light"/>
              <a:sym typeface="Oswald Light"/>
            </a:endParaRPr>
          </a:p>
        </p:txBody>
      </p:sp>
      <p:sp>
        <p:nvSpPr>
          <p:cNvPr id="948" name="Google Shape;948;p114"/>
          <p:cNvSpPr txBox="1"/>
          <p:nvPr/>
        </p:nvSpPr>
        <p:spPr>
          <a:xfrm>
            <a:off x="590614" y="3826570"/>
            <a:ext cx="5487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POD</a:t>
            </a:r>
            <a:endParaRPr sz="1200" b="1">
              <a:solidFill>
                <a:schemeClr val="dk1"/>
              </a:solidFill>
              <a:latin typeface="Oswald"/>
              <a:ea typeface="Oswald"/>
              <a:cs typeface="Oswald"/>
              <a:sym typeface="Oswald"/>
            </a:endParaRPr>
          </a:p>
        </p:txBody>
      </p:sp>
      <p:sp>
        <p:nvSpPr>
          <p:cNvPr id="949" name="Google Shape;949;p114"/>
          <p:cNvSpPr txBox="1"/>
          <p:nvPr/>
        </p:nvSpPr>
        <p:spPr>
          <a:xfrm>
            <a:off x="638060" y="4466800"/>
            <a:ext cx="10473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NODE</a:t>
            </a:r>
            <a:endParaRPr sz="1200" b="1">
              <a:solidFill>
                <a:schemeClr val="dk1"/>
              </a:solidFill>
              <a:latin typeface="Oswald"/>
              <a:ea typeface="Oswald"/>
              <a:cs typeface="Oswald"/>
              <a:sym typeface="Oswald"/>
            </a:endParaRPr>
          </a:p>
        </p:txBody>
      </p:sp>
      <p:cxnSp>
        <p:nvCxnSpPr>
          <p:cNvPr id="950" name="Google Shape;950;p114"/>
          <p:cNvCxnSpPr>
            <a:stCxn id="951" idx="2"/>
          </p:cNvCxnSpPr>
          <p:nvPr/>
        </p:nvCxnSpPr>
        <p:spPr>
          <a:xfrm>
            <a:off x="4599249" y="2880376"/>
            <a:ext cx="341700" cy="325800"/>
          </a:xfrm>
          <a:prstGeom prst="straightConnector1">
            <a:avLst/>
          </a:prstGeom>
          <a:noFill/>
          <a:ln w="9525" cap="flat" cmpd="sng">
            <a:solidFill>
              <a:srgbClr val="FF9900"/>
            </a:solidFill>
            <a:prstDash val="solid"/>
            <a:round/>
            <a:headEnd type="none" w="med" len="med"/>
            <a:tailEnd type="triangle" w="med" len="med"/>
          </a:ln>
        </p:spPr>
      </p:cxnSp>
      <p:cxnSp>
        <p:nvCxnSpPr>
          <p:cNvPr id="952" name="Google Shape;952;p114"/>
          <p:cNvCxnSpPr/>
          <p:nvPr/>
        </p:nvCxnSpPr>
        <p:spPr>
          <a:xfrm>
            <a:off x="4539850" y="2859725"/>
            <a:ext cx="2472900" cy="600300"/>
          </a:xfrm>
          <a:prstGeom prst="straightConnector1">
            <a:avLst/>
          </a:prstGeom>
          <a:noFill/>
          <a:ln w="9525" cap="flat" cmpd="sng">
            <a:solidFill>
              <a:srgbClr val="FF9900"/>
            </a:solidFill>
            <a:prstDash val="solid"/>
            <a:round/>
            <a:headEnd type="none" w="med" len="med"/>
            <a:tailEnd type="triangle" w="med" len="med"/>
          </a:ln>
        </p:spPr>
      </p:cxnSp>
      <p:sp>
        <p:nvSpPr>
          <p:cNvPr id="953" name="Google Shape;953;p114"/>
          <p:cNvSpPr/>
          <p:nvPr/>
        </p:nvSpPr>
        <p:spPr>
          <a:xfrm>
            <a:off x="5124300" y="792675"/>
            <a:ext cx="2638800" cy="100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4" name="Google Shape;954;p114"/>
          <p:cNvCxnSpPr>
            <a:stCxn id="951" idx="2"/>
            <a:endCxn id="942" idx="2"/>
          </p:cNvCxnSpPr>
          <p:nvPr/>
        </p:nvCxnSpPr>
        <p:spPr>
          <a:xfrm rot="-5400000" flipH="1">
            <a:off x="5842899" y="1636726"/>
            <a:ext cx="873600" cy="3360900"/>
          </a:xfrm>
          <a:prstGeom prst="curvedConnector3">
            <a:avLst>
              <a:gd name="adj1" fmla="val 127252"/>
            </a:avLst>
          </a:prstGeom>
          <a:noFill/>
          <a:ln w="9525" cap="flat" cmpd="sng">
            <a:solidFill>
              <a:srgbClr val="FF9900"/>
            </a:solidFill>
            <a:prstDash val="solid"/>
            <a:round/>
            <a:headEnd type="none" w="med" len="med"/>
            <a:tailEnd type="triangle" w="med" len="med"/>
          </a:ln>
        </p:spPr>
      </p:cxnSp>
      <p:sp>
        <p:nvSpPr>
          <p:cNvPr id="951" name="Google Shape;951;p114"/>
          <p:cNvSpPr txBox="1"/>
          <p:nvPr/>
        </p:nvSpPr>
        <p:spPr>
          <a:xfrm rot="-2545484">
            <a:off x="3653156" y="2474189"/>
            <a:ext cx="1576885" cy="467375"/>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209.168.32.44:</a:t>
            </a:r>
            <a:r>
              <a:rPr lang="en-GB" sz="1200" b="1">
                <a:solidFill>
                  <a:schemeClr val="dk1"/>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sp>
        <p:nvSpPr>
          <p:cNvPr id="955" name="Google Shape;955;p114"/>
          <p:cNvSpPr txBox="1"/>
          <p:nvPr/>
        </p:nvSpPr>
        <p:spPr>
          <a:xfrm rot="2700000">
            <a:off x="7628002" y="2534756"/>
            <a:ext cx="1645296" cy="467539"/>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a:solidFill>
                  <a:srgbClr val="FFFFFF"/>
                </a:solidFill>
                <a:latin typeface="Oswald Light"/>
                <a:ea typeface="Oswald Light"/>
                <a:cs typeface="Oswald Light"/>
                <a:sym typeface="Oswald Light"/>
              </a:rPr>
              <a:t>209.168.32.23:</a:t>
            </a:r>
            <a:r>
              <a:rPr lang="en-GB" sz="1200" b="1">
                <a:solidFill>
                  <a:schemeClr val="dk1"/>
                </a:solidFill>
                <a:highlight>
                  <a:srgbClr val="FF9900"/>
                </a:highlight>
                <a:latin typeface="Oswald"/>
                <a:ea typeface="Oswald"/>
                <a:cs typeface="Oswald"/>
                <a:sym typeface="Oswald"/>
              </a:rPr>
              <a:t>33933</a:t>
            </a:r>
            <a:endParaRPr sz="1200" b="1">
              <a:solidFill>
                <a:srgbClr val="FFFFFF"/>
              </a:solidFill>
              <a:highlight>
                <a:srgbClr val="FF9900"/>
              </a:highlight>
              <a:latin typeface="Oswald"/>
              <a:ea typeface="Oswald"/>
              <a:cs typeface="Oswald"/>
              <a:sym typeface="Oswald"/>
            </a:endParaRPr>
          </a:p>
        </p:txBody>
      </p:sp>
      <p:pic>
        <p:nvPicPr>
          <p:cNvPr id="956" name="Google Shape;956;p114"/>
          <p:cNvPicPr preferRelativeResize="0"/>
          <p:nvPr/>
        </p:nvPicPr>
        <p:blipFill>
          <a:blip r:embed="rId5">
            <a:alphaModFix/>
          </a:blip>
          <a:stretch>
            <a:fillRect/>
          </a:stretch>
        </p:blipFill>
        <p:spPr>
          <a:xfrm>
            <a:off x="5168994" y="830395"/>
            <a:ext cx="388201" cy="388214"/>
          </a:xfrm>
          <a:prstGeom prst="rect">
            <a:avLst/>
          </a:prstGeom>
          <a:noFill/>
          <a:ln>
            <a:noFill/>
          </a:ln>
        </p:spPr>
      </p:pic>
      <p:pic>
        <p:nvPicPr>
          <p:cNvPr id="957" name="Google Shape;957;p114"/>
          <p:cNvPicPr preferRelativeResize="0"/>
          <p:nvPr/>
        </p:nvPicPr>
        <p:blipFill>
          <a:blip r:embed="rId6">
            <a:alphaModFix/>
          </a:blip>
          <a:stretch>
            <a:fillRect/>
          </a:stretch>
        </p:blipFill>
        <p:spPr>
          <a:xfrm>
            <a:off x="6124363" y="959200"/>
            <a:ext cx="548700" cy="548700"/>
          </a:xfrm>
          <a:prstGeom prst="rect">
            <a:avLst/>
          </a:prstGeom>
          <a:noFill/>
          <a:ln>
            <a:noFill/>
          </a:ln>
        </p:spPr>
      </p:pic>
      <p:cxnSp>
        <p:nvCxnSpPr>
          <p:cNvPr id="958" name="Google Shape;958;p114"/>
          <p:cNvCxnSpPr>
            <a:stCxn id="957" idx="1"/>
            <a:endCxn id="951" idx="3"/>
          </p:cNvCxnSpPr>
          <p:nvPr/>
        </p:nvCxnSpPr>
        <p:spPr>
          <a:xfrm flipH="1">
            <a:off x="5023663" y="1233550"/>
            <a:ext cx="1100700" cy="942300"/>
          </a:xfrm>
          <a:prstGeom prst="curvedConnector3">
            <a:avLst>
              <a:gd name="adj1" fmla="val 42842"/>
            </a:avLst>
          </a:prstGeom>
          <a:noFill/>
          <a:ln w="19050" cap="flat" cmpd="sng">
            <a:solidFill>
              <a:srgbClr val="FFFFFF"/>
            </a:solidFill>
            <a:prstDash val="solid"/>
            <a:round/>
            <a:headEnd type="none" w="med" len="med"/>
            <a:tailEnd type="triangle" w="med" len="med"/>
          </a:ln>
        </p:spPr>
      </p:cxnSp>
      <p:cxnSp>
        <p:nvCxnSpPr>
          <p:cNvPr id="959" name="Google Shape;959;p114"/>
          <p:cNvCxnSpPr>
            <a:stCxn id="957" idx="3"/>
            <a:endCxn id="955" idx="1"/>
          </p:cNvCxnSpPr>
          <p:nvPr/>
        </p:nvCxnSpPr>
        <p:spPr>
          <a:xfrm>
            <a:off x="6673062" y="1233550"/>
            <a:ext cx="1195800" cy="953400"/>
          </a:xfrm>
          <a:prstGeom prst="curvedConnector3">
            <a:avLst>
              <a:gd name="adj1" fmla="val 43092"/>
            </a:avLst>
          </a:prstGeom>
          <a:noFill/>
          <a:ln w="19050" cap="flat" cmpd="sng">
            <a:solidFill>
              <a:srgbClr val="FFFFFF"/>
            </a:solidFill>
            <a:prstDash val="solid"/>
            <a:round/>
            <a:headEnd type="none" w="med" len="med"/>
            <a:tailEnd type="triangle" w="med" len="med"/>
          </a:ln>
        </p:spPr>
      </p:cxnSp>
      <p:pic>
        <p:nvPicPr>
          <p:cNvPr id="960" name="Google Shape;960;p114"/>
          <p:cNvPicPr preferRelativeResize="0"/>
          <p:nvPr/>
        </p:nvPicPr>
        <p:blipFill>
          <a:blip r:embed="rId6">
            <a:alphaModFix/>
          </a:blip>
          <a:stretch>
            <a:fillRect/>
          </a:stretch>
        </p:blipFill>
        <p:spPr>
          <a:xfrm>
            <a:off x="110072" y="3191450"/>
            <a:ext cx="388249" cy="388266"/>
          </a:xfrm>
          <a:prstGeom prst="rect">
            <a:avLst/>
          </a:prstGeom>
          <a:noFill/>
          <a:ln>
            <a:noFill/>
          </a:ln>
        </p:spPr>
      </p:pic>
      <p:sp>
        <p:nvSpPr>
          <p:cNvPr id="961" name="Google Shape;961;p114"/>
          <p:cNvSpPr txBox="1"/>
          <p:nvPr/>
        </p:nvSpPr>
        <p:spPr>
          <a:xfrm>
            <a:off x="547590" y="3268050"/>
            <a:ext cx="1228200" cy="388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200" b="1">
                <a:solidFill>
                  <a:schemeClr val="dk1"/>
                </a:solidFill>
                <a:latin typeface="Oswald"/>
                <a:ea typeface="Oswald"/>
                <a:cs typeface="Oswald"/>
                <a:sym typeface="Oswald"/>
              </a:rPr>
              <a:t>LOADBALANCER</a:t>
            </a:r>
            <a:endParaRPr sz="1200" b="1">
              <a:solidFill>
                <a:schemeClr val="dk1"/>
              </a:solidFill>
              <a:latin typeface="Oswald"/>
              <a:ea typeface="Oswald"/>
              <a:cs typeface="Oswald"/>
              <a:sym typeface="Oswa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15"/>
          <p:cNvSpPr txBox="1"/>
          <p:nvPr/>
        </p:nvSpPr>
        <p:spPr>
          <a:xfrm>
            <a:off x="1524150" y="2233350"/>
            <a:ext cx="6095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 LAB02: EXPOSING OUR DEPLOYED APPLICATION -</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We will use type: load balancer for this lab</a:t>
            </a:r>
            <a:endParaRPr sz="1300">
              <a:solidFill>
                <a:schemeClr val="dk1"/>
              </a:solidFill>
              <a:latin typeface="Oswald Light"/>
              <a:ea typeface="Oswald Light"/>
              <a:cs typeface="Oswald Light"/>
              <a:sym typeface="Oswald 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16"/>
          <p:cNvSpPr/>
          <p:nvPr/>
        </p:nvSpPr>
        <p:spPr>
          <a:xfrm>
            <a:off x="71200" y="1871950"/>
            <a:ext cx="8979000" cy="1879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rgbClr val="FF9900"/>
                </a:solidFill>
                <a:latin typeface="Oswald"/>
                <a:ea typeface="Oswald"/>
                <a:cs typeface="Oswald"/>
                <a:sym typeface="Oswald"/>
              </a:rPr>
              <a:t>Commands example: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expose deployment/[deployment name] --type=[“NodePort”,”</a:t>
            </a:r>
            <a:r>
              <a:rPr lang="en-GB" sz="1300" u="sng">
                <a:solidFill>
                  <a:srgbClr val="FFFFFF"/>
                </a:solidFill>
                <a:latin typeface="Oswald"/>
                <a:ea typeface="Oswald"/>
                <a:cs typeface="Oswald"/>
                <a:sym typeface="Oswald"/>
              </a:rPr>
              <a:t>LoadBalancer</a:t>
            </a:r>
            <a:r>
              <a:rPr lang="en-GB" sz="1300">
                <a:solidFill>
                  <a:srgbClr val="FFFFFF"/>
                </a:solidFill>
                <a:latin typeface="Oswald"/>
                <a:ea typeface="Oswald"/>
                <a:cs typeface="Oswald"/>
                <a:sym typeface="Oswald"/>
              </a:rPr>
              <a:t>”…] --port=[source] --target-port=[port] --name=[</a:t>
            </a:r>
            <a:r>
              <a:rPr lang="en-GB" sz="1300" b="1">
                <a:solidFill>
                  <a:srgbClr val="FFFFFF"/>
                </a:solidFill>
                <a:latin typeface="Oswald"/>
                <a:ea typeface="Oswald"/>
                <a:cs typeface="Oswald"/>
                <a:sym typeface="Oswald"/>
              </a:rPr>
              <a:t>srv name</a:t>
            </a:r>
            <a:r>
              <a:rPr lang="en-GB" sz="1300">
                <a:solidFill>
                  <a:srgbClr val="FFFFFF"/>
                </a:solidFill>
                <a:latin typeface="Oswald"/>
                <a:ea typeface="Oswald"/>
                <a:cs typeface="Oswald"/>
                <a:sym typeface="Oswald"/>
              </a:rPr>
              <a:t>]</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get services OR kubectl get services/[</a:t>
            </a:r>
            <a:r>
              <a:rPr lang="en-GB" sz="1300" b="1">
                <a:solidFill>
                  <a:schemeClr val="dk1"/>
                </a:solidFill>
                <a:latin typeface="Oswald"/>
                <a:ea typeface="Oswald"/>
                <a:cs typeface="Oswald"/>
                <a:sym typeface="Oswald"/>
              </a:rPr>
              <a:t>srv name</a:t>
            </a:r>
            <a:r>
              <a:rPr lang="en-GB" sz="1300">
                <a:solidFill>
                  <a:srgbClr val="FFFFFF"/>
                </a:solidFill>
                <a:latin typeface="Oswald"/>
                <a:ea typeface="Oswald"/>
                <a:cs typeface="Oswald"/>
                <a:sym typeface="Oswald"/>
              </a:rPr>
              <a:t>]</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rgbClr val="FFFFFF"/>
                </a:solidFill>
                <a:latin typeface="Oswald"/>
                <a:ea typeface="Oswald"/>
                <a:cs typeface="Oswald"/>
                <a:sym typeface="Oswald"/>
              </a:rPr>
              <a:t>$&gt; kubectl get endpoints</a:t>
            </a:r>
            <a:endParaRPr sz="1300">
              <a:solidFill>
                <a:srgbClr val="FFFFFF"/>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$&gt; kubectl describe service/[ </a:t>
            </a:r>
            <a:r>
              <a:rPr lang="en-GB" sz="1300" b="1">
                <a:solidFill>
                  <a:schemeClr val="dk1"/>
                </a:solidFill>
                <a:latin typeface="Oswald"/>
                <a:ea typeface="Oswald"/>
                <a:cs typeface="Oswald"/>
                <a:sym typeface="Oswald"/>
              </a:rPr>
              <a:t>srv name</a:t>
            </a:r>
            <a:r>
              <a:rPr lang="en-GB" sz="1300">
                <a:solidFill>
                  <a:schemeClr val="dk1"/>
                </a:solidFill>
                <a:latin typeface="Oswald"/>
                <a:ea typeface="Oswald"/>
                <a:cs typeface="Oswald"/>
                <a:sym typeface="Oswald"/>
              </a:rPr>
              <a:t>] ((( SEE NEXT SLIDE )))</a:t>
            </a:r>
            <a:endParaRPr sz="1300">
              <a:solidFill>
                <a:srgbClr val="FFFFFF"/>
              </a:solidFill>
              <a:latin typeface="Oswald"/>
              <a:ea typeface="Oswald"/>
              <a:cs typeface="Oswald"/>
              <a:sym typeface="Oswald"/>
            </a:endParaRPr>
          </a:p>
          <a:p>
            <a:pPr marL="0" lvl="0" indent="0" algn="l" rtl="0">
              <a:spcBef>
                <a:spcPts val="0"/>
              </a:spcBef>
              <a:spcAft>
                <a:spcPts val="0"/>
              </a:spcAft>
              <a:buNone/>
            </a:pPr>
            <a:endParaRPr sz="1300">
              <a:solidFill>
                <a:schemeClr val="dk1"/>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DONT DELETE BEFORE I TELL YOU</a:t>
            </a:r>
            <a:endParaRPr sz="1300">
              <a:solidFill>
                <a:schemeClr val="dk1"/>
              </a:solidFill>
              <a:latin typeface="Oswald"/>
              <a:ea typeface="Oswald"/>
              <a:cs typeface="Oswald"/>
              <a:sym typeface="Oswald"/>
            </a:endParaRPr>
          </a:p>
          <a:p>
            <a:pPr marL="0" lvl="0" indent="0" algn="l" rtl="0">
              <a:spcBef>
                <a:spcPts val="0"/>
              </a:spcBef>
              <a:spcAft>
                <a:spcPts val="0"/>
              </a:spcAft>
              <a:buNone/>
            </a:pPr>
            <a:r>
              <a:rPr lang="en-GB" sz="1300">
                <a:solidFill>
                  <a:schemeClr val="dk1"/>
                </a:solidFill>
                <a:latin typeface="Oswald"/>
                <a:ea typeface="Oswald"/>
                <a:cs typeface="Oswald"/>
                <a:sym typeface="Oswald"/>
              </a:rPr>
              <a:t>$&gt; kubectl delete service/[service name] </a:t>
            </a:r>
            <a:endParaRPr sz="1300" b="1">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p:txBody>
      </p:sp>
      <p:sp>
        <p:nvSpPr>
          <p:cNvPr id="972" name="Google Shape;972;p116"/>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Quick </a:t>
            </a:r>
            <a:r>
              <a:rPr lang="en-GB" sz="1800" b="1" u="sng">
                <a:solidFill>
                  <a:schemeClr val="dk1"/>
                </a:solidFill>
                <a:latin typeface="Oswald"/>
                <a:ea typeface="Oswald"/>
                <a:cs typeface="Oswald"/>
                <a:sym typeface="Oswald"/>
              </a:rPr>
              <a:t>Guideline</a:t>
            </a:r>
            <a:r>
              <a:rPr lang="en-GB" sz="1800" b="1">
                <a:solidFill>
                  <a:schemeClr val="dk1"/>
                </a:solidFill>
                <a:latin typeface="Oswald"/>
                <a:ea typeface="Oswald"/>
                <a:cs typeface="Oswald"/>
                <a:sym typeface="Oswald"/>
              </a:rPr>
              <a:t> for KUBECTL CLI SERVICE</a:t>
            </a:r>
            <a:endParaRPr sz="1800">
              <a:solidFill>
                <a:schemeClr val="dk1"/>
              </a:solidFill>
              <a:latin typeface="Oswald Light"/>
              <a:ea typeface="Oswald Light"/>
              <a:cs typeface="Oswald Light"/>
              <a:sym typeface="Oswald Light"/>
            </a:endParaRPr>
          </a:p>
        </p:txBody>
      </p:sp>
      <p:sp>
        <p:nvSpPr>
          <p:cNvPr id="973" name="Google Shape;973;p11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pic>
        <p:nvPicPr>
          <p:cNvPr id="974" name="Google Shape;974;p11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17"/>
          <p:cNvSpPr/>
          <p:nvPr/>
        </p:nvSpPr>
        <p:spPr>
          <a:xfrm>
            <a:off x="554250" y="1871950"/>
            <a:ext cx="8122200" cy="2558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Instruction for our lab:</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Create new deployment with </a:t>
            </a:r>
            <a:r>
              <a:rPr lang="en-GB" b="1">
                <a:solidFill>
                  <a:srgbClr val="FFFFFF"/>
                </a:solidFill>
                <a:latin typeface="Oswald"/>
                <a:ea typeface="Oswald"/>
                <a:cs typeface="Oswald"/>
                <a:sym typeface="Oswald"/>
              </a:rPr>
              <a:t>yanivomc/spring-music:latest</a:t>
            </a:r>
            <a:r>
              <a:rPr lang="en-GB">
                <a:solidFill>
                  <a:srgbClr val="FFFFFF"/>
                </a:solidFill>
                <a:latin typeface="Oswald"/>
                <a:ea typeface="Oswald"/>
                <a:cs typeface="Oswald"/>
                <a:sym typeface="Oswald"/>
              </a:rPr>
              <a:t> image (SEE SLIDE 59)</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Deployment name: use</a:t>
            </a:r>
            <a:r>
              <a:rPr lang="en-GB" b="1">
                <a:solidFill>
                  <a:srgbClr val="FFFFFF"/>
                </a:solidFill>
                <a:latin typeface="Oswald"/>
                <a:ea typeface="Oswald"/>
                <a:cs typeface="Oswald"/>
                <a:sym typeface="Oswald"/>
              </a:rPr>
              <a:t> “kubectl get deployments” </a:t>
            </a:r>
            <a:r>
              <a:rPr lang="en-GB">
                <a:solidFill>
                  <a:srgbClr val="FFFFFF"/>
                </a:solidFill>
                <a:latin typeface="Oswald"/>
                <a:ea typeface="Oswald"/>
                <a:cs typeface="Oswald"/>
                <a:sym typeface="Oswald"/>
              </a:rPr>
              <a:t>to get the deploy name of your application </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Service name [Will also be the DNS name for other pods to use </a:t>
            </a:r>
            <a:r>
              <a:rPr lang="en-GB" b="1">
                <a:solidFill>
                  <a:srgbClr val="FFFFFF"/>
                </a:solidFill>
                <a:latin typeface="Oswald"/>
                <a:ea typeface="Oswald"/>
                <a:cs typeface="Oswald"/>
                <a:sym typeface="Oswald"/>
              </a:rPr>
              <a:t>internally</a:t>
            </a:r>
            <a:r>
              <a:rPr lang="en-GB">
                <a:solidFill>
                  <a:srgbClr val="FFFFFF"/>
                </a:solidFill>
                <a:latin typeface="Oswald"/>
                <a:ea typeface="Oswald"/>
                <a:cs typeface="Oswald"/>
                <a:sym typeface="Oswald"/>
              </a:rPr>
              <a:t>]: YOURNAME-spring-srv</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Source Port: 80 [This is the PORT we wish users to use when browsing / connecting to our application]</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Target Port: </a:t>
            </a:r>
            <a:r>
              <a:rPr lang="en-GB" b="1">
                <a:solidFill>
                  <a:srgbClr val="FFFFFF"/>
                </a:solidFill>
                <a:latin typeface="Oswald"/>
                <a:ea typeface="Oswald"/>
                <a:cs typeface="Oswald"/>
                <a:sym typeface="Oswald"/>
              </a:rPr>
              <a:t>8080</a:t>
            </a:r>
            <a:r>
              <a:rPr lang="en-GB">
                <a:solidFill>
                  <a:srgbClr val="FFFFFF"/>
                </a:solidFill>
                <a:latin typeface="Oswald"/>
                <a:ea typeface="Oswald"/>
                <a:cs typeface="Oswald"/>
                <a:sym typeface="Oswald"/>
              </a:rPr>
              <a:t> [This is the port our application listens to inside our container] ( if using </a:t>
            </a:r>
            <a:r>
              <a:rPr lang="en-GB" b="1" u="sng">
                <a:solidFill>
                  <a:srgbClr val="FFFFFF"/>
                </a:solidFill>
                <a:latin typeface="Oswald"/>
                <a:ea typeface="Oswald"/>
                <a:cs typeface="Oswald"/>
                <a:sym typeface="Oswald"/>
              </a:rPr>
              <a:t>morning lab</a:t>
            </a:r>
            <a:r>
              <a:rPr lang="en-GB">
                <a:solidFill>
                  <a:srgbClr val="FFFFFF"/>
                </a:solidFill>
                <a:latin typeface="Oswald"/>
                <a:ea typeface="Oswald"/>
                <a:cs typeface="Oswald"/>
                <a:sym typeface="Oswald"/>
              </a:rPr>
              <a:t> use PORT 80!!!)</a:t>
            </a:r>
            <a:endParaRPr>
              <a:solidFill>
                <a:srgbClr val="FFFFFF"/>
              </a:solidFill>
              <a:latin typeface="Oswald"/>
              <a:ea typeface="Oswald"/>
              <a:cs typeface="Oswald"/>
              <a:sym typeface="Oswald"/>
            </a:endParaRPr>
          </a:p>
          <a:p>
            <a:pPr marL="457200" lvl="0" indent="-317500" algn="l" rtl="0">
              <a:spcBef>
                <a:spcPts val="0"/>
              </a:spcBef>
              <a:spcAft>
                <a:spcPts val="0"/>
              </a:spcAft>
              <a:buClr>
                <a:srgbClr val="FFFFFF"/>
              </a:buClr>
              <a:buSzPts val="1400"/>
              <a:buFont typeface="Oswald"/>
              <a:buAutoNum type="arabicPeriod"/>
            </a:pPr>
            <a:r>
              <a:rPr lang="en-GB">
                <a:solidFill>
                  <a:srgbClr val="FFFFFF"/>
                </a:solidFill>
                <a:latin typeface="Oswald"/>
                <a:ea typeface="Oswald"/>
                <a:cs typeface="Oswald"/>
                <a:sym typeface="Oswald"/>
              </a:rPr>
              <a:t>Type: LoadBalancer </a:t>
            </a:r>
            <a:r>
              <a:rPr lang="en-GB" b="1">
                <a:solidFill>
                  <a:srgbClr val="FFFFFF"/>
                </a:solidFill>
                <a:latin typeface="Oswald"/>
                <a:ea typeface="Oswald"/>
                <a:cs typeface="Oswald"/>
                <a:sym typeface="Oswald"/>
              </a:rPr>
              <a:t>[Case Sensitive]</a:t>
            </a:r>
            <a:endParaRPr b="1">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9900"/>
                </a:solidFill>
                <a:latin typeface="Oswald"/>
                <a:ea typeface="Oswald"/>
                <a:cs typeface="Oswald"/>
                <a:sym typeface="Oswald"/>
              </a:rPr>
              <a:t>Run the expose command and than run kubectl describe to view your newly created service... </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Please provide the ingress address in our spreadsheet</a:t>
            </a:r>
            <a:endParaRPr>
              <a:solidFill>
                <a:srgbClr val="F3F3F3"/>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br>
              <a:rPr lang="en-GB">
                <a:solidFill>
                  <a:srgbClr val="FFFFFF"/>
                </a:solidFill>
                <a:latin typeface="Oswald"/>
                <a:ea typeface="Oswald"/>
                <a:cs typeface="Oswald"/>
                <a:sym typeface="Oswald"/>
              </a:rPr>
            </a:br>
            <a:endParaRPr sz="1200">
              <a:solidFill>
                <a:srgbClr val="FFFFFF"/>
              </a:solidFill>
              <a:highlight>
                <a:srgbClr val="FF9900"/>
              </a:highlight>
              <a:latin typeface="Oswald"/>
              <a:ea typeface="Oswald"/>
              <a:cs typeface="Oswald"/>
              <a:sym typeface="Oswald"/>
            </a:endParaRPr>
          </a:p>
        </p:txBody>
      </p:sp>
      <p:sp>
        <p:nvSpPr>
          <p:cNvPr id="980" name="Google Shape;980;p117"/>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981" name="Google Shape;981;p11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982" name="Google Shape;982;p117"/>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983" name="Google Shape;983;p11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18"/>
          <p:cNvSpPr/>
          <p:nvPr/>
        </p:nvSpPr>
        <p:spPr>
          <a:xfrm>
            <a:off x="49275" y="1643350"/>
            <a:ext cx="8996100" cy="2942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Once you ran </a:t>
            </a:r>
            <a:r>
              <a:rPr lang="en-GB" u="sng">
                <a:solidFill>
                  <a:srgbClr val="FF9900"/>
                </a:solidFill>
                <a:latin typeface="Oswald"/>
                <a:ea typeface="Oswald"/>
                <a:cs typeface="Oswald"/>
                <a:sym typeface="Oswald"/>
              </a:rPr>
              <a:t>kubectl describe service/[serviceName] </a:t>
            </a:r>
            <a:r>
              <a:rPr lang="en-GB">
                <a:solidFill>
                  <a:srgbClr val="FF9900"/>
                </a:solidFill>
                <a:latin typeface="Oswald"/>
                <a:ea typeface="Oswald"/>
                <a:cs typeface="Oswald"/>
                <a:sym typeface="Oswald"/>
              </a:rPr>
              <a:t>we expect to see something similar to  following</a:t>
            </a:r>
            <a:endParaRPr>
              <a:solidFill>
                <a:srgbClr val="FF9900"/>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Name:                    yaniv-spring-music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Type:                     LoadBalancer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IP:                       10.233.14.71      </a:t>
            </a:r>
            <a:r>
              <a:rPr lang="en-GB">
                <a:solidFill>
                  <a:srgbClr val="FF9900"/>
                </a:solidFill>
                <a:latin typeface="Oswald"/>
                <a:ea typeface="Oswald"/>
                <a:cs typeface="Oswald"/>
                <a:sym typeface="Oswald"/>
              </a:rPr>
              <a:t># NodePort is based on ClusterIP - This is the ClusterIP</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Port:                     &lt;unset&gt; 80/TCP</a:t>
            </a: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LoadBalancer Ingress: be-app-alb-1401118259.eu-central-1.elb.amazonaws.com </a:t>
            </a:r>
            <a:r>
              <a:rPr lang="en-GB">
                <a:solidFill>
                  <a:srgbClr val="FF9900"/>
                </a:solidFill>
                <a:latin typeface="Oswald"/>
                <a:ea typeface="Oswald"/>
                <a:cs typeface="Oswald"/>
                <a:sym typeface="Oswald"/>
              </a:rPr>
              <a:t># Browse this DNS to view your website (NOTE HTTP!!)</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TargetPort:               8080TCP</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NodePort:                 &lt;unset&gt;  30602/TCP </a:t>
            </a:r>
            <a:r>
              <a:rPr lang="en-GB">
                <a:solidFill>
                  <a:srgbClr val="FF9900"/>
                </a:solidFill>
                <a:latin typeface="Oswald"/>
                <a:ea typeface="Oswald"/>
                <a:cs typeface="Oswald"/>
                <a:sym typeface="Oswald"/>
              </a:rPr>
              <a:t># Dedicated Port that will be exposed on each of our nodes for this service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u="sng">
                <a:solidFill>
                  <a:schemeClr val="accent5"/>
                </a:solidFill>
                <a:latin typeface="Oswald"/>
                <a:ea typeface="Oswald"/>
                <a:cs typeface="Oswald"/>
                <a:sym typeface="Oswald"/>
              </a:rPr>
              <a:t>Endpoints</a:t>
            </a:r>
            <a:r>
              <a:rPr lang="en-GB">
                <a:solidFill>
                  <a:srgbClr val="FFFFFF"/>
                </a:solidFill>
                <a:latin typeface="Oswald"/>
                <a:ea typeface="Oswald"/>
                <a:cs typeface="Oswald"/>
                <a:sym typeface="Oswald"/>
              </a:rPr>
              <a:t>:                </a:t>
            </a:r>
            <a:r>
              <a:rPr lang="en-GB" b="1">
                <a:solidFill>
                  <a:srgbClr val="FFFFFF"/>
                </a:solidFill>
                <a:latin typeface="Oswald"/>
                <a:ea typeface="Oswald"/>
                <a:cs typeface="Oswald"/>
                <a:sym typeface="Oswald"/>
              </a:rPr>
              <a:t>10.233.116.71</a:t>
            </a:r>
            <a:r>
              <a:rPr lang="en-GB">
                <a:solidFill>
                  <a:srgbClr val="FFFFFF"/>
                </a:solidFill>
                <a:latin typeface="Oswald"/>
                <a:ea typeface="Oswald"/>
                <a:cs typeface="Oswald"/>
                <a:sym typeface="Oswald"/>
              </a:rPr>
              <a:t>:8080  , </a:t>
            </a:r>
            <a:r>
              <a:rPr lang="en-GB" b="1">
                <a:solidFill>
                  <a:schemeClr val="dk1"/>
                </a:solidFill>
                <a:latin typeface="Oswald"/>
                <a:ea typeface="Oswald"/>
                <a:cs typeface="Oswald"/>
                <a:sym typeface="Oswald"/>
              </a:rPr>
              <a:t>10.233.116.72</a:t>
            </a:r>
            <a:r>
              <a:rPr lang="en-GB">
                <a:solidFill>
                  <a:schemeClr val="dk1"/>
                </a:solidFill>
                <a:latin typeface="Oswald"/>
                <a:ea typeface="Oswald"/>
                <a:cs typeface="Oswald"/>
                <a:sym typeface="Oswald"/>
              </a:rPr>
              <a:t>:8080</a:t>
            </a:r>
            <a:r>
              <a:rPr lang="en-GB">
                <a:solidFill>
                  <a:srgbClr val="FF9900"/>
                </a:solidFill>
                <a:latin typeface="Oswald"/>
                <a:ea typeface="Oswald"/>
                <a:cs typeface="Oswald"/>
                <a:sym typeface="Oswald"/>
              </a:rPr>
              <a:t># The IP[s] of the pods this service manage / Expose </a:t>
            </a:r>
            <a:r>
              <a:rPr lang="en-GB">
                <a:solidFill>
                  <a:srgbClr val="FFFFFF"/>
                </a:solidFill>
                <a:highlight>
                  <a:srgbClr val="FF9900"/>
                </a:highlight>
                <a:latin typeface="Oswald"/>
                <a:ea typeface="Oswald"/>
                <a:cs typeface="Oswald"/>
                <a:sym typeface="Oswald"/>
              </a:rPr>
              <a:t>[TBD:selectors]</a:t>
            </a:r>
            <a:endParaRPr>
              <a:solidFill>
                <a:srgbClr val="FFFFFF"/>
              </a:solidFill>
              <a:highlight>
                <a:srgbClr val="FF9900"/>
              </a:highlight>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Session Affinity:         None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External Traffic Policy:  Cluster</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Events:                   &lt;none&gt;</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9900"/>
              </a:solidFill>
              <a:latin typeface="Oswald"/>
              <a:ea typeface="Oswald"/>
              <a:cs typeface="Oswald"/>
              <a:sym typeface="Oswald"/>
            </a:endParaRPr>
          </a:p>
        </p:txBody>
      </p:sp>
      <p:sp>
        <p:nvSpPr>
          <p:cNvPr id="989" name="Google Shape;989;p118"/>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a:t>
            </a:r>
            <a:endParaRPr sz="1800">
              <a:solidFill>
                <a:schemeClr val="dk1"/>
              </a:solidFill>
              <a:latin typeface="Oswald Light"/>
              <a:ea typeface="Oswald Light"/>
              <a:cs typeface="Oswald Light"/>
              <a:sym typeface="Oswald Light"/>
            </a:endParaRPr>
          </a:p>
        </p:txBody>
      </p:sp>
      <p:sp>
        <p:nvSpPr>
          <p:cNvPr id="990" name="Google Shape;990;p118"/>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991" name="Google Shape;991;p118"/>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992" name="Google Shape;992;p118"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7"/>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PREFACE -</a:t>
            </a:r>
            <a:endParaRPr sz="4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19"/>
          <p:cNvSpPr/>
          <p:nvPr/>
        </p:nvSpPr>
        <p:spPr>
          <a:xfrm>
            <a:off x="110075" y="1719550"/>
            <a:ext cx="8904300" cy="1097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latin typeface="Oswald"/>
                <a:ea typeface="Oswald"/>
                <a:cs typeface="Oswald"/>
                <a:sym typeface="Oswald"/>
              </a:rPr>
              <a:t>$&gt; kubectl expose deployment/spring-music --type=LoadBalancer --port=80 --target-port=8080 --name=spring-srv</a:t>
            </a:r>
            <a:endParaRPr>
              <a:solidFill>
                <a:srgbClr val="F3F3F3"/>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&gt;&gt;&gt;&gt;&gt; service/spring-srv created </a:t>
            </a:r>
            <a:endParaRPr>
              <a:solidFill>
                <a:srgbClr val="F3F3F3"/>
              </a:solidFill>
              <a:latin typeface="Oswald"/>
              <a:ea typeface="Oswald"/>
              <a:cs typeface="Oswald"/>
              <a:sym typeface="Oswald"/>
            </a:endParaRPr>
          </a:p>
          <a:p>
            <a:pPr marL="0" lvl="0" indent="0" algn="l" rtl="0">
              <a:spcBef>
                <a:spcPts val="0"/>
              </a:spcBef>
              <a:spcAft>
                <a:spcPts val="0"/>
              </a:spcAft>
              <a:buNone/>
            </a:pPr>
            <a:endParaRPr>
              <a:solidFill>
                <a:srgbClr val="F3F3F3"/>
              </a:solidFill>
              <a:latin typeface="Oswald"/>
              <a:ea typeface="Oswald"/>
              <a:cs typeface="Oswald"/>
              <a:sym typeface="Oswald"/>
            </a:endParaRPr>
          </a:p>
          <a:p>
            <a:pPr marL="0" lvl="0" indent="0" algn="l" rtl="0">
              <a:spcBef>
                <a:spcPts val="0"/>
              </a:spcBef>
              <a:spcAft>
                <a:spcPts val="0"/>
              </a:spcAft>
              <a:buNone/>
            </a:pPr>
            <a:r>
              <a:rPr lang="en-GB">
                <a:solidFill>
                  <a:srgbClr val="F3F3F3"/>
                </a:solidFill>
                <a:latin typeface="Oswald"/>
                <a:ea typeface="Oswald"/>
                <a:cs typeface="Oswald"/>
                <a:sym typeface="Oswald"/>
              </a:rPr>
              <a:t>$&gt; kubectl describe services/spring-srv</a:t>
            </a:r>
            <a:endParaRPr>
              <a:solidFill>
                <a:srgbClr val="F3F3F3"/>
              </a:solidFill>
              <a:latin typeface="Oswald"/>
              <a:ea typeface="Oswald"/>
              <a:cs typeface="Oswald"/>
              <a:sym typeface="Oswald"/>
            </a:endParaRPr>
          </a:p>
        </p:txBody>
      </p:sp>
      <p:sp>
        <p:nvSpPr>
          <p:cNvPr id="998" name="Google Shape;998;p119"/>
          <p:cNvSpPr txBox="1"/>
          <p:nvPr/>
        </p:nvSpPr>
        <p:spPr>
          <a:xfrm>
            <a:off x="173250" y="876100"/>
            <a:ext cx="46350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800" b="1">
                <a:solidFill>
                  <a:schemeClr val="dk1"/>
                </a:solidFill>
                <a:latin typeface="Oswald"/>
                <a:ea typeface="Oswald"/>
                <a:cs typeface="Oswald"/>
                <a:sym typeface="Oswald"/>
              </a:rPr>
              <a:t>Handson - Solution</a:t>
            </a:r>
            <a:endParaRPr sz="1800">
              <a:solidFill>
                <a:schemeClr val="dk1"/>
              </a:solidFill>
              <a:latin typeface="Oswald Light"/>
              <a:ea typeface="Oswald Light"/>
              <a:cs typeface="Oswald Light"/>
              <a:sym typeface="Oswald Light"/>
            </a:endParaRPr>
          </a:p>
        </p:txBody>
      </p:sp>
      <p:sp>
        <p:nvSpPr>
          <p:cNvPr id="999" name="Google Shape;999;p119"/>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a:t>
            </a:r>
            <a:endParaRPr sz="1400">
              <a:latin typeface="Ubuntu Light"/>
              <a:ea typeface="Ubuntu Light"/>
              <a:cs typeface="Ubuntu Light"/>
              <a:sym typeface="Ubuntu Light"/>
            </a:endParaRPr>
          </a:p>
        </p:txBody>
      </p:sp>
      <p:sp>
        <p:nvSpPr>
          <p:cNvPr id="1000" name="Google Shape;1000;p119"/>
          <p:cNvSpPr txBox="1"/>
          <p:nvPr/>
        </p:nvSpPr>
        <p:spPr>
          <a:xfrm>
            <a:off x="249450" y="1209250"/>
            <a:ext cx="6653700" cy="510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GB" sz="1300">
                <a:solidFill>
                  <a:schemeClr val="dk1"/>
                </a:solidFill>
                <a:latin typeface="Oswald Light"/>
                <a:ea typeface="Oswald Light"/>
                <a:cs typeface="Oswald Light"/>
                <a:sym typeface="Oswald Light"/>
              </a:rPr>
              <a:t>Exposing our application with </a:t>
            </a:r>
            <a:r>
              <a:rPr lang="en-GB" sz="1300" b="1">
                <a:solidFill>
                  <a:schemeClr val="dk1"/>
                </a:solidFill>
                <a:latin typeface="Oswald"/>
                <a:ea typeface="Oswald"/>
                <a:cs typeface="Oswald"/>
                <a:sym typeface="Oswald"/>
              </a:rPr>
              <a:t>TYPE LoadBalancer</a:t>
            </a:r>
            <a:endParaRPr sz="1300" b="1">
              <a:solidFill>
                <a:schemeClr val="dk1"/>
              </a:solidFill>
              <a:latin typeface="Oswald"/>
              <a:ea typeface="Oswald"/>
              <a:cs typeface="Oswald"/>
              <a:sym typeface="Oswald"/>
            </a:endParaRPr>
          </a:p>
        </p:txBody>
      </p:sp>
      <p:pic>
        <p:nvPicPr>
          <p:cNvPr id="1001" name="Google Shape;1001;p119"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20"/>
          <p:cNvSpPr txBox="1"/>
          <p:nvPr/>
        </p:nvSpPr>
        <p:spPr>
          <a:xfrm>
            <a:off x="1524150" y="2233350"/>
            <a:ext cx="6095700" cy="676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200" b="1">
                <a:solidFill>
                  <a:schemeClr val="dk1"/>
                </a:solidFill>
                <a:latin typeface="Oswald"/>
                <a:ea typeface="Oswald"/>
                <a:cs typeface="Oswald"/>
                <a:sym typeface="Oswald"/>
              </a:rPr>
              <a:t>-SERVICE AND  LABELS SELECTOR -</a:t>
            </a:r>
            <a:endParaRPr sz="2200" b="1">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endParaRPr sz="1300">
              <a:solidFill>
                <a:schemeClr val="dk1"/>
              </a:solidFill>
              <a:latin typeface="Oswald Light"/>
              <a:ea typeface="Oswald Light"/>
              <a:cs typeface="Oswald Light"/>
              <a:sym typeface="Oswald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21"/>
          <p:cNvSpPr txBox="1"/>
          <p:nvPr/>
        </p:nvSpPr>
        <p:spPr>
          <a:xfrm>
            <a:off x="35068" y="852450"/>
            <a:ext cx="5671800" cy="22113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How does our newly created service knows how to group PODS as his backend?</a:t>
            </a: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endParaRPr sz="1800" b="1">
              <a:solidFill>
                <a:schemeClr val="dk1"/>
              </a:solidFill>
              <a:latin typeface="Oswald"/>
              <a:ea typeface="Oswald"/>
              <a:cs typeface="Oswald"/>
              <a:sym typeface="Oswald"/>
            </a:endParaRPr>
          </a:p>
          <a:p>
            <a:pPr marL="0" marR="0" lvl="0" indent="0" algn="just" rtl="0">
              <a:lnSpc>
                <a:spcPct val="115000"/>
              </a:lnSpc>
              <a:spcBef>
                <a:spcPts val="0"/>
              </a:spcBef>
              <a:spcAft>
                <a:spcPts val="0"/>
              </a:spcAft>
              <a:buNone/>
            </a:pPr>
            <a:r>
              <a:rPr lang="en-GB" sz="1800">
                <a:solidFill>
                  <a:schemeClr val="dk1"/>
                </a:solidFill>
                <a:latin typeface="Oswald Light"/>
                <a:ea typeface="Oswald Light"/>
                <a:cs typeface="Oswald Light"/>
                <a:sym typeface="Oswald Light"/>
              </a:rPr>
              <a:t>Services match a set of Pods using labels and selectors, a grouping primitive that allows logical operation on objects in K8S.  Labels are key/value pairs attached to objects and can be used in any number of ways</a:t>
            </a:r>
            <a:endParaRPr sz="1800">
              <a:solidFill>
                <a:schemeClr val="dk1"/>
              </a:solidFill>
              <a:latin typeface="Oswald Light"/>
              <a:ea typeface="Oswald Light"/>
              <a:cs typeface="Oswald Light"/>
              <a:sym typeface="Oswald Light"/>
            </a:endParaRPr>
          </a:p>
        </p:txBody>
      </p:sp>
      <p:sp>
        <p:nvSpPr>
          <p:cNvPr id="1012" name="Google Shape;1012;p121"/>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013" name="Google Shape;1013;p121"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pic>
        <p:nvPicPr>
          <p:cNvPr id="1014" name="Google Shape;1014;p121"/>
          <p:cNvPicPr preferRelativeResize="0"/>
          <p:nvPr/>
        </p:nvPicPr>
        <p:blipFill rotWithShape="1">
          <a:blip r:embed="rId4">
            <a:alphaModFix/>
          </a:blip>
          <a:srcRect r="8138"/>
          <a:stretch/>
        </p:blipFill>
        <p:spPr>
          <a:xfrm>
            <a:off x="5773800" y="892062"/>
            <a:ext cx="3184024" cy="34977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22"/>
          <p:cNvSpPr txBox="1"/>
          <p:nvPr/>
        </p:nvSpPr>
        <p:spPr>
          <a:xfrm>
            <a:off x="35075" y="700050"/>
            <a:ext cx="900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USING LABELS WITH KUBECTL</a:t>
            </a:r>
            <a:endParaRPr sz="1800">
              <a:solidFill>
                <a:schemeClr val="dk1"/>
              </a:solidFill>
              <a:latin typeface="Oswald Light"/>
              <a:ea typeface="Oswald Light"/>
              <a:cs typeface="Oswald Light"/>
              <a:sym typeface="Oswald Light"/>
            </a:endParaRPr>
          </a:p>
        </p:txBody>
      </p:sp>
      <p:sp>
        <p:nvSpPr>
          <p:cNvPr id="1020" name="Google Shape;1020;p122"/>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021" name="Google Shape;1021;p122"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022" name="Google Shape;1022;p122"/>
          <p:cNvSpPr/>
          <p:nvPr/>
        </p:nvSpPr>
        <p:spPr>
          <a:xfrm>
            <a:off x="119850" y="1240050"/>
            <a:ext cx="8904300" cy="16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Every deploy we create will automatically be labeled as  “app=[deployname]”</a:t>
            </a:r>
            <a:endParaRPr>
              <a:solidFill>
                <a:srgbClr val="FF9900"/>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To Test this we can run:</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deployment -l “app=spring-music”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all -l “app=spring-music”</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$&gt; kubectl get srv all -l “app=spring-music” </a:t>
            </a:r>
            <a:r>
              <a:rPr lang="en-GB">
                <a:solidFill>
                  <a:srgbClr val="FF9900"/>
                </a:solidFill>
                <a:latin typeface="Oswald"/>
                <a:ea typeface="Oswald"/>
                <a:cs typeface="Oswald"/>
                <a:sym typeface="Oswald"/>
              </a:rPr>
              <a:t># srv is a shortcut for services</a:t>
            </a:r>
            <a:endParaRPr>
              <a:solidFill>
                <a:srgbClr val="FF9900"/>
              </a:solidFill>
              <a:latin typeface="Oswald"/>
              <a:ea typeface="Oswald"/>
              <a:cs typeface="Oswald"/>
              <a:sym typeface="Oswa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123"/>
          <p:cNvSpPr txBox="1"/>
          <p:nvPr/>
        </p:nvSpPr>
        <p:spPr>
          <a:xfrm>
            <a:off x="35075" y="700050"/>
            <a:ext cx="900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SCALING OUR APPLICATION</a:t>
            </a:r>
            <a:endParaRPr sz="1800">
              <a:solidFill>
                <a:schemeClr val="dk1"/>
              </a:solidFill>
              <a:latin typeface="Oswald Light"/>
              <a:ea typeface="Oswald Light"/>
              <a:cs typeface="Oswald Light"/>
              <a:sym typeface="Oswald Light"/>
            </a:endParaRPr>
          </a:p>
        </p:txBody>
      </p:sp>
      <p:sp>
        <p:nvSpPr>
          <p:cNvPr id="1028" name="Google Shape;1028;p123"/>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029" name="Google Shape;1029;p123"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030" name="Google Shape;1030;p123"/>
          <p:cNvSpPr/>
          <p:nvPr/>
        </p:nvSpPr>
        <p:spPr>
          <a:xfrm>
            <a:off x="1246925" y="1316250"/>
            <a:ext cx="6472500" cy="3294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1" name="Google Shape;1031;p123"/>
          <p:cNvPicPr preferRelativeResize="0"/>
          <p:nvPr/>
        </p:nvPicPr>
        <p:blipFill>
          <a:blip r:embed="rId4">
            <a:alphaModFix/>
          </a:blip>
          <a:stretch>
            <a:fillRect/>
          </a:stretch>
        </p:blipFill>
        <p:spPr>
          <a:xfrm>
            <a:off x="1262723" y="1536550"/>
            <a:ext cx="2964850" cy="2975300"/>
          </a:xfrm>
          <a:prstGeom prst="rect">
            <a:avLst/>
          </a:prstGeom>
          <a:noFill/>
          <a:ln>
            <a:noFill/>
          </a:ln>
        </p:spPr>
      </p:pic>
      <p:pic>
        <p:nvPicPr>
          <p:cNvPr id="1032" name="Google Shape;1032;p123"/>
          <p:cNvPicPr preferRelativeResize="0"/>
          <p:nvPr/>
        </p:nvPicPr>
        <p:blipFill rotWithShape="1">
          <a:blip r:embed="rId5">
            <a:alphaModFix/>
          </a:blip>
          <a:srcRect r="14639"/>
          <a:stretch/>
        </p:blipFill>
        <p:spPr>
          <a:xfrm>
            <a:off x="4989575" y="1536550"/>
            <a:ext cx="2720474" cy="2926876"/>
          </a:xfrm>
          <a:prstGeom prst="rect">
            <a:avLst/>
          </a:prstGeom>
          <a:noFill/>
          <a:ln>
            <a:noFill/>
          </a:ln>
        </p:spPr>
      </p:pic>
      <p:sp>
        <p:nvSpPr>
          <p:cNvPr id="1033" name="Google Shape;1033;p123"/>
          <p:cNvSpPr/>
          <p:nvPr/>
        </p:nvSpPr>
        <p:spPr>
          <a:xfrm>
            <a:off x="3944725" y="3125450"/>
            <a:ext cx="787500" cy="393900"/>
          </a:xfrm>
          <a:prstGeom prst="rightArrow">
            <a:avLst>
              <a:gd name="adj1" fmla="val 50000"/>
              <a:gd name="adj2" fmla="val 50000"/>
            </a:avLst>
          </a:prstGeom>
          <a:solidFill>
            <a:srgbClr val="80808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24"/>
          <p:cNvSpPr/>
          <p:nvPr/>
        </p:nvSpPr>
        <p:spPr>
          <a:xfrm>
            <a:off x="119850" y="827475"/>
            <a:ext cx="8904300" cy="4184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Oswald"/>
                <a:ea typeface="Oswald"/>
                <a:cs typeface="Oswald"/>
                <a:sym typeface="Oswald"/>
              </a:rPr>
              <a:t>We can scale our number of pods by running the following command</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Create a new deployment if not exists already - Look at slide number: 54  + Expose your deployment</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Scale command ( don't scale more than 3 )</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&gt;kubectl scale deployment/[name] --replicas=[num]</a:t>
            </a:r>
            <a:endParaRPr>
              <a:solidFill>
                <a:srgbClr val="FFFFFF"/>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r>
              <a:rPr lang="en-GB">
                <a:solidFill>
                  <a:srgbClr val="FFFFFF"/>
                </a:solidFill>
                <a:latin typeface="Oswald"/>
                <a:ea typeface="Oswald"/>
                <a:cs typeface="Oswald"/>
                <a:sym typeface="Oswald"/>
              </a:rPr>
              <a:t># Get detailed deployment status and pods per node</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 kubectl get pods -o wide</a:t>
            </a:r>
            <a:endParaRPr>
              <a:solidFill>
                <a:srgbClr val="FFFFFF"/>
              </a:solidFill>
              <a:latin typeface="Oswald"/>
              <a:ea typeface="Oswald"/>
              <a:cs typeface="Oswald"/>
              <a:sym typeface="Oswald"/>
            </a:endParaRPr>
          </a:p>
          <a:p>
            <a:pPr marL="0" lvl="0" indent="0" algn="l" rtl="0">
              <a:spcBef>
                <a:spcPts val="0"/>
              </a:spcBef>
              <a:spcAft>
                <a:spcPts val="0"/>
              </a:spcAft>
              <a:buNone/>
            </a:pPr>
            <a:br>
              <a:rPr lang="en-GB">
                <a:solidFill>
                  <a:srgbClr val="FFFFFF"/>
                </a:solidFill>
                <a:latin typeface="Oswald"/>
                <a:ea typeface="Oswald"/>
                <a:cs typeface="Oswald"/>
                <a:sym typeface="Oswald"/>
              </a:rPr>
            </a:br>
            <a:r>
              <a:rPr lang="en-GB">
                <a:solidFill>
                  <a:schemeClr val="dk1"/>
                </a:solidFill>
                <a:latin typeface="Oswald"/>
                <a:ea typeface="Oswald"/>
                <a:cs typeface="Oswald"/>
                <a:sym typeface="Oswald"/>
              </a:rPr>
              <a:t># View how the number of endpoints under our service changed</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 &gt; kubectl describe services/spring-music</a:t>
            </a:r>
            <a:endParaRPr>
              <a:solidFill>
                <a:schemeClr val="dk1"/>
              </a:solidFill>
              <a:latin typeface="Oswald"/>
              <a:ea typeface="Oswald"/>
              <a:cs typeface="Oswald"/>
              <a:sym typeface="Oswald"/>
            </a:endParaRPr>
          </a:p>
          <a:p>
            <a:pPr marL="0" lvl="0" indent="0" algn="l" rtl="0">
              <a:spcBef>
                <a:spcPts val="0"/>
              </a:spcBef>
              <a:spcAft>
                <a:spcPts val="0"/>
              </a:spcAft>
              <a:buNone/>
            </a:pP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 Get number of pods</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Run describe to view events and replicas status</a:t>
            </a: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rgbClr val="FFFFFF"/>
                </a:solidFill>
                <a:latin typeface="Oswald"/>
                <a:ea typeface="Oswald"/>
                <a:cs typeface="Oswald"/>
                <a:sym typeface="Oswald"/>
              </a:rPr>
              <a:t>$ &gt; Kubectl describe deployment/[name]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Delete deployment and service</a:t>
            </a:r>
            <a:endParaRPr>
              <a:solidFill>
                <a:schemeClr val="dk1"/>
              </a:solidFill>
              <a:latin typeface="Oswald"/>
              <a:ea typeface="Oswald"/>
              <a:cs typeface="Oswald"/>
              <a:sym typeface="Oswald"/>
            </a:endParaRPr>
          </a:p>
          <a:p>
            <a:pPr marL="0" lvl="0" indent="0" algn="l" rtl="0">
              <a:spcBef>
                <a:spcPts val="0"/>
              </a:spcBef>
              <a:spcAft>
                <a:spcPts val="0"/>
              </a:spcAft>
              <a:buNone/>
            </a:pPr>
            <a:r>
              <a:rPr lang="en-GB">
                <a:solidFill>
                  <a:schemeClr val="dk1"/>
                </a:solidFill>
                <a:latin typeface="Oswald"/>
                <a:ea typeface="Oswald"/>
                <a:cs typeface="Oswald"/>
                <a:sym typeface="Oswald"/>
              </a:rPr>
              <a:t>$&gt; kubectl delete deployment/name &amp;&amp; kubectl delete svc/name</a:t>
            </a:r>
            <a:endParaRPr>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Oswald"/>
              <a:ea typeface="Oswald"/>
              <a:cs typeface="Oswald"/>
              <a:sym typeface="Oswald"/>
            </a:endParaRPr>
          </a:p>
        </p:txBody>
      </p:sp>
      <p:sp>
        <p:nvSpPr>
          <p:cNvPr id="1039" name="Google Shape;1039;p124"/>
          <p:cNvSpPr txBox="1"/>
          <p:nvPr/>
        </p:nvSpPr>
        <p:spPr>
          <a:xfrm>
            <a:off x="5843250" y="150366"/>
            <a:ext cx="3180900" cy="61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GB" sz="1800" b="1">
                <a:solidFill>
                  <a:schemeClr val="dk1"/>
                </a:solidFill>
                <a:latin typeface="Oswald"/>
                <a:ea typeface="Oswald"/>
                <a:cs typeface="Oswald"/>
                <a:sym typeface="Oswald"/>
              </a:rPr>
              <a:t>SCALING OUR APPLICATION</a:t>
            </a:r>
            <a:endParaRPr sz="1800">
              <a:solidFill>
                <a:schemeClr val="dk1"/>
              </a:solidFill>
              <a:latin typeface="Oswald Light"/>
              <a:ea typeface="Oswald Light"/>
              <a:cs typeface="Oswald Light"/>
              <a:sym typeface="Oswald Light"/>
            </a:endParaRPr>
          </a:p>
        </p:txBody>
      </p:sp>
      <p:sp>
        <p:nvSpPr>
          <p:cNvPr id="1040" name="Google Shape;1040;p124"/>
          <p:cNvSpPr txBox="1">
            <a:spLocks noGrp="1"/>
          </p:cNvSpPr>
          <p:nvPr>
            <p:ph type="body" idx="1"/>
          </p:nvPr>
        </p:nvSpPr>
        <p:spPr>
          <a:xfrm>
            <a:off x="657600" y="226900"/>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OBJECTS: SERVICES</a:t>
            </a:r>
            <a:endParaRPr sz="1400">
              <a:latin typeface="Ubuntu Light"/>
              <a:ea typeface="Ubuntu Light"/>
              <a:cs typeface="Ubuntu Light"/>
              <a:sym typeface="Ubuntu Light"/>
            </a:endParaRPr>
          </a:p>
        </p:txBody>
      </p:sp>
      <p:pic>
        <p:nvPicPr>
          <p:cNvPr id="1041" name="Google Shape;1041;p12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25"/>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457200" lvl="0" indent="-533400" algn="ctr" rtl="0">
              <a:spcBef>
                <a:spcPts val="0"/>
              </a:spcBef>
              <a:spcAft>
                <a:spcPts val="0"/>
              </a:spcAft>
              <a:buSzPts val="4800"/>
              <a:buChar char="-"/>
            </a:pPr>
            <a:r>
              <a:rPr lang="en-GB" sz="4700"/>
              <a:t>K8S BASIC </a:t>
            </a:r>
            <a:r>
              <a:rPr lang="en-GB"/>
              <a:t> - </a:t>
            </a:r>
            <a:endParaRPr/>
          </a:p>
        </p:txBody>
      </p:sp>
      <p:sp>
        <p:nvSpPr>
          <p:cNvPr id="1047" name="Google Shape;1047;p125"/>
          <p:cNvSpPr txBox="1">
            <a:spLocks noGrp="1"/>
          </p:cNvSpPr>
          <p:nvPr>
            <p:ph type="subTitle" idx="1"/>
          </p:nvPr>
        </p:nvSpPr>
        <p:spPr>
          <a:xfrm>
            <a:off x="671250" y="3174875"/>
            <a:ext cx="7801500" cy="4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JOURNEY STARTS HERE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126"/>
          <p:cNvSpPr txBox="1">
            <a:spLocks noGrp="1"/>
          </p:cNvSpPr>
          <p:nvPr>
            <p:ph type="body" idx="1"/>
          </p:nvPr>
        </p:nvSpPr>
        <p:spPr>
          <a:xfrm>
            <a:off x="199600" y="155550"/>
            <a:ext cx="8662800" cy="44511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GB" sz="1500" b="1"/>
              <a:t>Developed by Yaniv cohen </a:t>
            </a:r>
            <a:endParaRPr sz="1500" b="1"/>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a:t>Ex CEO , CTO and SVP Engineering for multiple Israeli startups with 25 Years experience in the world of Software architecture , IT and Management. </a:t>
            </a:r>
            <a:endParaRPr sz="1500"/>
          </a:p>
          <a:p>
            <a:pPr marL="457200" lvl="0" indent="0" algn="l" rtl="0">
              <a:lnSpc>
                <a:spcPct val="115000"/>
              </a:lnSpc>
              <a:spcBef>
                <a:spcPts val="0"/>
              </a:spcBef>
              <a:spcAft>
                <a:spcPts val="0"/>
              </a:spcAft>
              <a:buNone/>
            </a:pPr>
            <a:br>
              <a:rPr lang="en-GB" sz="1500"/>
            </a:br>
            <a:r>
              <a:rPr lang="en-GB" sz="1500"/>
              <a:t>Founder &amp; CEO of :</a:t>
            </a:r>
            <a:endParaRPr sz="1500"/>
          </a:p>
          <a:p>
            <a:pPr marL="457200" lvl="0" indent="0" algn="l" rtl="0">
              <a:lnSpc>
                <a:spcPct val="115000"/>
              </a:lnSpc>
              <a:spcBef>
                <a:spcPts val="0"/>
              </a:spcBef>
              <a:spcAft>
                <a:spcPts val="0"/>
              </a:spcAft>
              <a:buNone/>
            </a:pPr>
            <a:r>
              <a:rPr lang="en-GB" sz="1500"/>
              <a:t>DevopShift Israel - Devops solutions  &amp; consulting</a:t>
            </a:r>
            <a:endParaRPr sz="1500"/>
          </a:p>
          <a:p>
            <a:pPr marL="457200" lvl="0" indent="0" algn="l" rtl="0">
              <a:lnSpc>
                <a:spcPct val="115000"/>
              </a:lnSpc>
              <a:spcBef>
                <a:spcPts val="0"/>
              </a:spcBef>
              <a:spcAft>
                <a:spcPts val="0"/>
              </a:spcAft>
              <a:buNone/>
            </a:pPr>
            <a:r>
              <a:rPr lang="en-GB" sz="1500"/>
              <a:t>Founder &amp; CEO of  of DevopShift Vienna</a:t>
            </a: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a:t>Im also Acting as Head of Of Devops for JohnBryce - Israeli biggest computer academy.</a:t>
            </a:r>
            <a:endParaRPr sz="1500"/>
          </a:p>
          <a:p>
            <a:pPr marL="457200" lvl="0" indent="0" algn="l" rtl="0">
              <a:lnSpc>
                <a:spcPct val="115000"/>
              </a:lnSpc>
              <a:spcBef>
                <a:spcPts val="0"/>
              </a:spcBef>
              <a:spcAft>
                <a:spcPts val="0"/>
              </a:spcAft>
              <a:buNone/>
            </a:pPr>
            <a:r>
              <a:rPr lang="en-GB" sz="1500"/>
              <a:t>Last but not least a Devops and Microservices design lecturer around the world (12,000 Students in just the last 5 Years).</a:t>
            </a: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r>
              <a:rPr lang="en-GB" sz="1500" b="1"/>
              <a:t>Linkedin profile</a:t>
            </a:r>
            <a:r>
              <a:rPr lang="en-GB" sz="1500"/>
              <a:t>:</a:t>
            </a:r>
            <a:endParaRPr sz="1500"/>
          </a:p>
          <a:p>
            <a:pPr marL="457200" lvl="0" indent="0" algn="l" rtl="0">
              <a:lnSpc>
                <a:spcPct val="115000"/>
              </a:lnSpc>
              <a:spcBef>
                <a:spcPts val="0"/>
              </a:spcBef>
              <a:spcAft>
                <a:spcPts val="0"/>
              </a:spcAft>
              <a:buNone/>
            </a:pPr>
            <a:r>
              <a:rPr lang="en-GB" sz="1500"/>
              <a:t>http://bit.ly/yaniv_linkedin</a:t>
            </a:r>
            <a:endParaRPr sz="1500"/>
          </a:p>
          <a:p>
            <a:pPr marL="457200" lvl="0" indent="0" algn="l" rtl="0">
              <a:lnSpc>
                <a:spcPct val="115000"/>
              </a:lnSpc>
              <a:spcBef>
                <a:spcPts val="0"/>
              </a:spcBef>
              <a:spcAft>
                <a:spcPts val="0"/>
              </a:spcAft>
              <a:buNone/>
            </a:pPr>
            <a:r>
              <a:rPr lang="en-GB" sz="1500"/>
              <a:t>EMAIL: yaniv@ynot.work</a:t>
            </a:r>
            <a:endParaRPr sz="15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27"/>
          <p:cNvSpPr txBox="1">
            <a:spLocks noGrp="1"/>
          </p:cNvSpPr>
          <p:nvPr>
            <p:ph type="body" idx="4294967295"/>
          </p:nvPr>
        </p:nvSpPr>
        <p:spPr>
          <a:xfrm>
            <a:off x="240600" y="18600"/>
            <a:ext cx="8662800" cy="50112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GB" sz="1500" b="1">
                <a:latin typeface="Open Sans"/>
                <a:ea typeface="Open Sans"/>
                <a:cs typeface="Open Sans"/>
                <a:sym typeface="Open Sans"/>
              </a:rPr>
              <a:t>How do we migrate to K8S from Old school monolith steps:</a:t>
            </a:r>
            <a:endParaRPr sz="1500" b="1">
              <a:latin typeface="Open Sans"/>
              <a:ea typeface="Open Sans"/>
              <a:cs typeface="Open Sans"/>
              <a:sym typeface="Open Sans"/>
            </a:endParaRPr>
          </a:p>
          <a:p>
            <a:pPr marL="457200" lvl="0" indent="-323850" algn="l" rtl="0">
              <a:lnSpc>
                <a:spcPct val="115000"/>
              </a:lnSpc>
              <a:spcBef>
                <a:spcPts val="1600"/>
              </a:spcBef>
              <a:spcAft>
                <a:spcPts val="0"/>
              </a:spcAft>
              <a:buSzPts val="1500"/>
              <a:buChar char="●"/>
            </a:pPr>
            <a:r>
              <a:rPr lang="en-GB" sz="1500" b="1"/>
              <a:t>Developing inside containers as early possible </a:t>
            </a:r>
            <a:endParaRPr sz="1500" b="1"/>
          </a:p>
          <a:p>
            <a:pPr marL="1371600" lvl="1" indent="-323850" algn="l" rtl="0">
              <a:lnSpc>
                <a:spcPct val="115000"/>
              </a:lnSpc>
              <a:spcBef>
                <a:spcPts val="0"/>
              </a:spcBef>
              <a:spcAft>
                <a:spcPts val="0"/>
              </a:spcAft>
              <a:buSzPts val="1500"/>
              <a:buChar char="○"/>
            </a:pPr>
            <a:r>
              <a:rPr lang="en-GB" sz="1500" b="1"/>
              <a:t>Docker compose &gt; QA </a:t>
            </a:r>
            <a:endParaRPr sz="1500" b="1"/>
          </a:p>
          <a:p>
            <a:pPr marL="457200" lvl="0" indent="-323850" algn="l" rtl="0">
              <a:lnSpc>
                <a:spcPct val="115000"/>
              </a:lnSpc>
              <a:spcBef>
                <a:spcPts val="0"/>
              </a:spcBef>
              <a:spcAft>
                <a:spcPts val="0"/>
              </a:spcAft>
              <a:buSzPts val="1500"/>
              <a:buChar char="●"/>
            </a:pPr>
            <a:r>
              <a:rPr lang="en-GB" sz="1500" b="1"/>
              <a:t>Create metrics </a:t>
            </a:r>
            <a:endParaRPr sz="1500" b="1"/>
          </a:p>
          <a:p>
            <a:pPr marL="457200" lvl="0" indent="-323850" algn="l" rtl="0">
              <a:lnSpc>
                <a:spcPct val="115000"/>
              </a:lnSpc>
              <a:spcBef>
                <a:spcPts val="0"/>
              </a:spcBef>
              <a:spcAft>
                <a:spcPts val="0"/>
              </a:spcAft>
              <a:buSzPts val="1500"/>
              <a:buChar char="●"/>
            </a:pPr>
            <a:r>
              <a:rPr lang="en-GB" sz="1500" b="1"/>
              <a:t>Train all rnd, support , product ,ops personal with k8s, microservices and executives!!!</a:t>
            </a:r>
            <a:endParaRPr sz="1500" b="1"/>
          </a:p>
          <a:p>
            <a:pPr marL="457200" lvl="0" indent="-323850" algn="l" rtl="0">
              <a:lnSpc>
                <a:spcPct val="115000"/>
              </a:lnSpc>
              <a:spcBef>
                <a:spcPts val="0"/>
              </a:spcBef>
              <a:spcAft>
                <a:spcPts val="0"/>
              </a:spcAft>
              <a:buSzPts val="1500"/>
              <a:buChar char="●"/>
            </a:pPr>
            <a:r>
              <a:rPr lang="en-GB" sz="1500" b="1"/>
              <a:t>Architect will decide on the K8S Tech stack </a:t>
            </a:r>
            <a:endParaRPr sz="1500" b="1"/>
          </a:p>
          <a:p>
            <a:pPr marL="457200" lvl="0" indent="-323850" algn="l" rtl="0">
              <a:lnSpc>
                <a:spcPct val="115000"/>
              </a:lnSpc>
              <a:spcBef>
                <a:spcPts val="0"/>
              </a:spcBef>
              <a:spcAft>
                <a:spcPts val="0"/>
              </a:spcAft>
              <a:buSzPts val="1500"/>
              <a:buChar char="●"/>
            </a:pPr>
            <a:r>
              <a:rPr lang="en-GB" sz="1500" b="1"/>
              <a:t>Devops build k8s local installation per developer </a:t>
            </a:r>
            <a:endParaRPr sz="1500" b="1"/>
          </a:p>
          <a:p>
            <a:pPr marL="457200" lvl="0" indent="-323850" algn="l" rtl="0">
              <a:lnSpc>
                <a:spcPct val="115000"/>
              </a:lnSpc>
              <a:spcBef>
                <a:spcPts val="0"/>
              </a:spcBef>
              <a:spcAft>
                <a:spcPts val="0"/>
              </a:spcAft>
              <a:buSzPts val="1500"/>
              <a:buChar char="●"/>
            </a:pPr>
            <a:r>
              <a:rPr lang="en-GB" sz="1500" b="1"/>
              <a:t>Forget regression tests - they will slow you down!</a:t>
            </a:r>
            <a:endParaRPr sz="1500" b="1"/>
          </a:p>
          <a:p>
            <a:pPr marL="1371600" lvl="1" indent="-323850" algn="l" rtl="0">
              <a:lnSpc>
                <a:spcPct val="115000"/>
              </a:lnSpc>
              <a:spcBef>
                <a:spcPts val="0"/>
              </a:spcBef>
              <a:spcAft>
                <a:spcPts val="0"/>
              </a:spcAft>
              <a:buSzPts val="1500"/>
              <a:buChar char="○"/>
            </a:pPr>
            <a:r>
              <a:rPr lang="en-GB" sz="1500" b="1"/>
              <a:t>Implement Chaos testing</a:t>
            </a:r>
            <a:endParaRPr sz="1500" b="1"/>
          </a:p>
          <a:p>
            <a:pPr marL="457200" lvl="0" indent="-323850" algn="l" rtl="0">
              <a:lnSpc>
                <a:spcPct val="115000"/>
              </a:lnSpc>
              <a:spcBef>
                <a:spcPts val="0"/>
              </a:spcBef>
              <a:spcAft>
                <a:spcPts val="0"/>
              </a:spcAft>
              <a:buSzPts val="1500"/>
              <a:buChar char="●"/>
            </a:pPr>
            <a:r>
              <a:rPr lang="en-GB" sz="1500" b="1"/>
              <a:t>Use Multistage builds for your delivery / DockerFiles</a:t>
            </a:r>
            <a:endParaRPr sz="1500" b="1"/>
          </a:p>
          <a:p>
            <a:pPr marL="457200" lvl="0" indent="-323850" algn="l" rtl="0">
              <a:lnSpc>
                <a:spcPct val="115000"/>
              </a:lnSpc>
              <a:spcBef>
                <a:spcPts val="0"/>
              </a:spcBef>
              <a:spcAft>
                <a:spcPts val="0"/>
              </a:spcAft>
              <a:buSzPts val="1500"/>
              <a:buChar char="●"/>
            </a:pPr>
            <a:r>
              <a:rPr lang="en-GB" sz="1500" b="1"/>
              <a:t>Deploy to STG or long running env (K8S)?</a:t>
            </a:r>
            <a:endParaRPr sz="1500" b="1"/>
          </a:p>
          <a:p>
            <a:pPr marL="1371600" lvl="1" indent="-323850" algn="l" rtl="0">
              <a:lnSpc>
                <a:spcPct val="115000"/>
              </a:lnSpc>
              <a:spcBef>
                <a:spcPts val="0"/>
              </a:spcBef>
              <a:spcAft>
                <a:spcPts val="0"/>
              </a:spcAft>
              <a:buSzPts val="1500"/>
              <a:buChar char="○"/>
            </a:pPr>
            <a:r>
              <a:rPr lang="en-GB" sz="1500" b="1"/>
              <a:t>Zero downtime + zero hands - Support Canary release</a:t>
            </a:r>
            <a:endParaRPr sz="1500" b="1"/>
          </a:p>
          <a:p>
            <a:pPr marL="457200" lvl="0" indent="-323850" algn="l" rtl="0">
              <a:lnSpc>
                <a:spcPct val="115000"/>
              </a:lnSpc>
              <a:spcBef>
                <a:spcPts val="0"/>
              </a:spcBef>
              <a:spcAft>
                <a:spcPts val="0"/>
              </a:spcAft>
              <a:buSzPts val="1500"/>
              <a:buChar char="●"/>
            </a:pPr>
            <a:r>
              <a:rPr lang="en-GB" sz="1500" b="1"/>
              <a:t>PRE PRODUCTION DEPLOYMENT</a:t>
            </a:r>
            <a:endParaRPr sz="1500" b="1"/>
          </a:p>
          <a:p>
            <a:pPr marL="1371600" lvl="1" indent="-323850" algn="l" rtl="0">
              <a:lnSpc>
                <a:spcPct val="115000"/>
              </a:lnSpc>
              <a:spcBef>
                <a:spcPts val="0"/>
              </a:spcBef>
              <a:spcAft>
                <a:spcPts val="0"/>
              </a:spcAft>
              <a:buSzPts val="1500"/>
              <a:buChar char="○"/>
            </a:pPr>
            <a:r>
              <a:rPr lang="en-GB" sz="1500" b="1"/>
              <a:t>For specific client (Canary release) </a:t>
            </a:r>
            <a:endParaRPr sz="1500" b="1"/>
          </a:p>
          <a:p>
            <a:pPr marL="457200" lvl="0" indent="-323850" algn="l" rtl="0">
              <a:lnSpc>
                <a:spcPct val="115000"/>
              </a:lnSpc>
              <a:spcBef>
                <a:spcPts val="0"/>
              </a:spcBef>
              <a:spcAft>
                <a:spcPts val="0"/>
              </a:spcAft>
              <a:buSzPts val="1500"/>
              <a:buChar char="●"/>
            </a:pPr>
            <a:r>
              <a:rPr lang="en-GB" sz="1500" b="1"/>
              <a:t>Wrapped by Monitoring facility  (such as https://www.jaegertracing.io/)</a:t>
            </a:r>
            <a:endParaRPr sz="1500" b="1"/>
          </a:p>
          <a:p>
            <a:pPr marL="1371600" lvl="1" indent="-323850" algn="l" rtl="0">
              <a:lnSpc>
                <a:spcPct val="115000"/>
              </a:lnSpc>
              <a:spcBef>
                <a:spcPts val="0"/>
              </a:spcBef>
              <a:spcAft>
                <a:spcPts val="0"/>
              </a:spcAft>
              <a:buSzPts val="1500"/>
              <a:buChar char="○"/>
            </a:pPr>
            <a:r>
              <a:rPr lang="en-GB" sz="1500" b="1"/>
              <a:t>Enough metrics and knowledge how to maintain,</a:t>
            </a:r>
            <a:br>
              <a:rPr lang="en-GB" sz="1500" b="1"/>
            </a:br>
            <a:r>
              <a:rPr lang="en-GB" sz="1500" b="1"/>
              <a:t>debug and troubleshoot issues</a:t>
            </a:r>
            <a:endParaRPr sz="1500" b="1"/>
          </a:p>
          <a:p>
            <a:pPr marL="914400" lvl="0" indent="0" algn="l" rtl="0">
              <a:lnSpc>
                <a:spcPct val="115000"/>
              </a:lnSpc>
              <a:spcBef>
                <a:spcPts val="1600"/>
              </a:spcBef>
              <a:spcAft>
                <a:spcPts val="1600"/>
              </a:spcAft>
              <a:buNone/>
            </a:pPr>
            <a:endParaRPr sz="1500"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128"/>
          <p:cNvSpPr txBox="1">
            <a:spLocks noGrp="1"/>
          </p:cNvSpPr>
          <p:nvPr>
            <p:ph type="body" idx="4294967295"/>
          </p:nvPr>
        </p:nvSpPr>
        <p:spPr>
          <a:xfrm>
            <a:off x="240600" y="171000"/>
            <a:ext cx="8662800" cy="445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b="1"/>
              <a:t>Configuration Auto Scaling capability </a:t>
            </a:r>
            <a:endParaRPr sz="1500" b="1"/>
          </a:p>
          <a:p>
            <a:pPr marL="457200" lvl="0" indent="-323850" algn="l" rtl="0">
              <a:spcBef>
                <a:spcPts val="0"/>
              </a:spcBef>
              <a:spcAft>
                <a:spcPts val="0"/>
              </a:spcAft>
              <a:buSzPts val="1500"/>
              <a:buChar char="●"/>
            </a:pPr>
            <a:r>
              <a:rPr lang="en-GB" sz="1500" b="1"/>
              <a:t>Go production </a:t>
            </a:r>
            <a:endParaRPr sz="1500" b="1"/>
          </a:p>
          <a:p>
            <a:pPr marL="1371600" lvl="1" indent="-323850" algn="l" rtl="0">
              <a:spcBef>
                <a:spcPts val="0"/>
              </a:spcBef>
              <a:spcAft>
                <a:spcPts val="0"/>
              </a:spcAft>
              <a:buSzPts val="1500"/>
              <a:buChar char="○"/>
            </a:pPr>
            <a:r>
              <a:rPr lang="en-GB" sz="1500" b="1"/>
              <a:t>Full capability to rollback to old infrastructure.</a:t>
            </a:r>
            <a:endParaRPr sz="1500" b="1"/>
          </a:p>
          <a:p>
            <a:pPr marL="457200" lvl="0" indent="0" algn="l" rtl="0">
              <a:lnSpc>
                <a:spcPct val="115000"/>
              </a:lnSpc>
              <a:spcBef>
                <a:spcPts val="1600"/>
              </a:spcBef>
              <a:spcAft>
                <a:spcPts val="1600"/>
              </a:spcAft>
              <a:buNone/>
            </a:pPr>
            <a:endParaRPr sz="15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title"/>
          </p:nvPr>
        </p:nvSpPr>
        <p:spPr>
          <a:xfrm>
            <a:off x="224875" y="1759538"/>
            <a:ext cx="40452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AGENDA</a:t>
            </a:r>
            <a:endParaRPr/>
          </a:p>
        </p:txBody>
      </p:sp>
      <p:sp>
        <p:nvSpPr>
          <p:cNvPr id="257" name="Google Shape;257;p48"/>
          <p:cNvSpPr txBox="1">
            <a:spLocks noGrp="1"/>
          </p:cNvSpPr>
          <p:nvPr>
            <p:ph type="body" idx="2"/>
          </p:nvPr>
        </p:nvSpPr>
        <p:spPr>
          <a:xfrm>
            <a:off x="4939500" y="324250"/>
            <a:ext cx="3837000" cy="40950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sz="1600"/>
              <a:t>What is K8S</a:t>
            </a:r>
            <a:endParaRPr sz="1600"/>
          </a:p>
          <a:p>
            <a:pPr marL="457200" lvl="0" indent="-330200" algn="l" rtl="0">
              <a:spcBef>
                <a:spcPts val="0"/>
              </a:spcBef>
              <a:spcAft>
                <a:spcPts val="0"/>
              </a:spcAft>
              <a:buSzPts val="1600"/>
              <a:buChar char="●"/>
            </a:pPr>
            <a:r>
              <a:rPr lang="en-GB" sz="1600"/>
              <a:t>K8S Concepts &amp; Components</a:t>
            </a:r>
            <a:endParaRPr sz="1600"/>
          </a:p>
          <a:p>
            <a:pPr marL="457200" lvl="0" indent="-330200" algn="l" rtl="0">
              <a:spcBef>
                <a:spcPts val="0"/>
              </a:spcBef>
              <a:spcAft>
                <a:spcPts val="0"/>
              </a:spcAft>
              <a:buSzPts val="1600"/>
              <a:buChar char="●"/>
            </a:pPr>
            <a:r>
              <a:rPr lang="en-GB" sz="1600"/>
              <a:t>K8S OBJECTS</a:t>
            </a:r>
            <a:endParaRPr sz="1600"/>
          </a:p>
          <a:p>
            <a:pPr marL="457200" lvl="0" indent="-330200" algn="l" rtl="0">
              <a:spcBef>
                <a:spcPts val="0"/>
              </a:spcBef>
              <a:spcAft>
                <a:spcPts val="0"/>
              </a:spcAft>
              <a:buSzPts val="1600"/>
              <a:buChar char="●"/>
            </a:pPr>
            <a:r>
              <a:rPr lang="en-GB" sz="1600"/>
              <a:t>Basic K8S cluster Orchestration</a:t>
            </a:r>
            <a:endParaRPr sz="1600"/>
          </a:p>
          <a:p>
            <a:pPr marL="457200" lvl="0" indent="-330200" algn="l" rtl="0">
              <a:spcBef>
                <a:spcPts val="0"/>
              </a:spcBef>
              <a:spcAft>
                <a:spcPts val="0"/>
              </a:spcAft>
              <a:buSzPts val="1600"/>
              <a:buChar char="●"/>
            </a:pPr>
            <a:r>
              <a:rPr lang="en-GB" sz="1600"/>
              <a:t>K8S Deployments</a:t>
            </a:r>
            <a:endParaRPr sz="1600"/>
          </a:p>
          <a:p>
            <a:pPr marL="457200" lvl="0" indent="-330200" algn="l" rtl="0">
              <a:spcBef>
                <a:spcPts val="0"/>
              </a:spcBef>
              <a:spcAft>
                <a:spcPts val="0"/>
              </a:spcAft>
              <a:buSzPts val="1600"/>
              <a:buChar char="●"/>
            </a:pPr>
            <a:r>
              <a:rPr lang="en-GB" sz="1600"/>
              <a:t>K8S Objects specs</a:t>
            </a:r>
            <a:endParaRPr sz="1600"/>
          </a:p>
          <a:p>
            <a:pPr marL="457200" lvl="0" indent="-330200" algn="l" rtl="0">
              <a:spcBef>
                <a:spcPts val="0"/>
              </a:spcBef>
              <a:spcAft>
                <a:spcPts val="0"/>
              </a:spcAft>
              <a:buSzPts val="1600"/>
              <a:buChar char="●"/>
            </a:pPr>
            <a:r>
              <a:rPr lang="en-GB" sz="1600"/>
              <a:t>K8S Volumes</a:t>
            </a:r>
            <a:endParaRPr sz="1600"/>
          </a:p>
          <a:p>
            <a:pPr marL="457200" lvl="0" indent="-330200" algn="l" rtl="0">
              <a:spcBef>
                <a:spcPts val="0"/>
              </a:spcBef>
              <a:spcAft>
                <a:spcPts val="0"/>
              </a:spcAft>
              <a:buSzPts val="1600"/>
              <a:buChar char="●"/>
            </a:pPr>
            <a:r>
              <a:rPr lang="en-GB" sz="1600"/>
              <a:t>K8S Selectors &amp; Affinity &amp; Anti Affinity</a:t>
            </a:r>
            <a:endParaRPr sz="1600"/>
          </a:p>
          <a:p>
            <a:pPr marL="457200" lvl="0" indent="-330200" algn="l" rtl="0">
              <a:spcBef>
                <a:spcPts val="0"/>
              </a:spcBef>
              <a:spcAft>
                <a:spcPts val="0"/>
              </a:spcAft>
              <a:buSzPts val="1600"/>
              <a:buChar char="●"/>
            </a:pPr>
            <a:r>
              <a:rPr lang="en-GB" sz="1600"/>
              <a:t>K8S Probes</a:t>
            </a:r>
            <a:endParaRPr sz="1600"/>
          </a:p>
          <a:p>
            <a:pPr marL="457200" lvl="0" indent="-330200" algn="l" rtl="0">
              <a:spcBef>
                <a:spcPts val="0"/>
              </a:spcBef>
              <a:spcAft>
                <a:spcPts val="0"/>
              </a:spcAft>
              <a:buSzPts val="1600"/>
              <a:buChar char="●"/>
            </a:pPr>
            <a:r>
              <a:rPr lang="en-GB" sz="1600"/>
              <a:t>K8S Stateful/less</a:t>
            </a:r>
            <a:endParaRPr sz="1600"/>
          </a:p>
          <a:p>
            <a:pPr marL="457200" lvl="0" indent="-330200" algn="l" rtl="0">
              <a:spcBef>
                <a:spcPts val="0"/>
              </a:spcBef>
              <a:spcAft>
                <a:spcPts val="0"/>
              </a:spcAft>
              <a:buSzPts val="1600"/>
              <a:buChar char="●"/>
            </a:pPr>
            <a:r>
              <a:rPr lang="en-GB" sz="1600"/>
              <a:t>HELM </a:t>
            </a:r>
            <a:endParaRPr sz="1600"/>
          </a:p>
          <a:p>
            <a:pPr marL="457200" lvl="0" indent="-330200" algn="l" rtl="0">
              <a:spcBef>
                <a:spcPts val="0"/>
              </a:spcBef>
              <a:spcAft>
                <a:spcPts val="0"/>
              </a:spcAft>
              <a:buSzPts val="1600"/>
              <a:buChar char="●"/>
            </a:pPr>
            <a:r>
              <a:rPr lang="en-GB" sz="1600"/>
              <a:t>Ingress Controllers</a:t>
            </a:r>
            <a:endParaRPr sz="1600"/>
          </a:p>
        </p:txBody>
      </p:sp>
      <p:sp>
        <p:nvSpPr>
          <p:cNvPr id="258" name="Google Shape;258;p48"/>
          <p:cNvSpPr txBox="1">
            <a:spLocks noGrp="1"/>
          </p:cNvSpPr>
          <p:nvPr>
            <p:ph type="body" idx="2"/>
          </p:nvPr>
        </p:nvSpPr>
        <p:spPr>
          <a:xfrm>
            <a:off x="328975" y="2765063"/>
            <a:ext cx="3837000" cy="6189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1600">
                <a:solidFill>
                  <a:schemeClr val="lt2"/>
                </a:solidFill>
              </a:rPr>
              <a:t>In the next 24 Hours we are going to learn about k8s structure and operation</a:t>
            </a:r>
            <a:endParaRPr sz="1600">
              <a:solidFill>
                <a:schemeClr val="lt2"/>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2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457200" lvl="0" indent="-533400" algn="ctr" rtl="0">
              <a:spcBef>
                <a:spcPts val="0"/>
              </a:spcBef>
              <a:spcAft>
                <a:spcPts val="0"/>
              </a:spcAft>
              <a:buSzPts val="4800"/>
              <a:buChar char="-"/>
            </a:pPr>
            <a:r>
              <a:rPr lang="en-GB"/>
              <a:t>K8S OPERATION - </a:t>
            </a:r>
            <a:endParaRPr/>
          </a:p>
        </p:txBody>
      </p:sp>
      <p:sp>
        <p:nvSpPr>
          <p:cNvPr id="1068" name="Google Shape;1068;p129"/>
          <p:cNvSpPr txBox="1">
            <a:spLocks noGrp="1"/>
          </p:cNvSpPr>
          <p:nvPr>
            <p:ph type="subTitle" idx="1"/>
          </p:nvPr>
        </p:nvSpPr>
        <p:spPr>
          <a:xfrm>
            <a:off x="671250" y="3174875"/>
            <a:ext cx="7801500" cy="4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GETTING THINGS DONE WITH </a:t>
            </a:r>
            <a:r>
              <a:rPr lang="en-GB" b="1"/>
              <a:t>ALMIGHTY</a:t>
            </a:r>
            <a:r>
              <a:rPr lang="en-GB"/>
              <a:t> K8S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30"/>
          <p:cNvSpPr txBox="1">
            <a:spLocks noGrp="1"/>
          </p:cNvSpPr>
          <p:nvPr>
            <p:ph type="body" idx="1"/>
          </p:nvPr>
        </p:nvSpPr>
        <p:spPr>
          <a:xfrm>
            <a:off x="199600" y="848458"/>
            <a:ext cx="8662800" cy="4034700"/>
          </a:xfrm>
          <a:prstGeom prst="rect">
            <a:avLst/>
          </a:prstGeom>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None/>
            </a:pPr>
            <a:r>
              <a:rPr lang="en-GB" sz="1500"/>
              <a:t>Before we begin,</a:t>
            </a:r>
            <a:br>
              <a:rPr lang="en-GB" sz="1500"/>
            </a:br>
            <a:r>
              <a:rPr lang="en-GB" sz="1500"/>
              <a:t>K8S Is a huge and complex framework to work and learn as it has many capabilities and ones that it doesn't poses,</a:t>
            </a:r>
            <a:br>
              <a:rPr lang="en-GB" sz="1500"/>
            </a:br>
            <a:r>
              <a:rPr lang="en-GB" sz="1500"/>
              <a:t>3rd party solutions adds the missing functionality.</a:t>
            </a:r>
            <a:br>
              <a:rPr lang="en-GB" sz="1500"/>
            </a:br>
            <a:br>
              <a:rPr lang="en-GB" sz="1500"/>
            </a:br>
            <a:r>
              <a:rPr lang="en-GB" sz="1500"/>
              <a:t>Learning K8S never stops and even the most professional and experienced devops are still learning new ways to work and implement K8S on a daily base.</a:t>
            </a:r>
            <a:endParaRPr sz="1500"/>
          </a:p>
          <a:p>
            <a:pPr marL="457200" marR="0" lvl="0" indent="0" algn="l" rtl="0">
              <a:lnSpc>
                <a:spcPct val="100000"/>
              </a:lnSpc>
              <a:spcBef>
                <a:spcPts val="0"/>
              </a:spcBef>
              <a:spcAft>
                <a:spcPts val="0"/>
              </a:spcAft>
              <a:buNone/>
            </a:pPr>
            <a:endParaRPr sz="1500"/>
          </a:p>
          <a:p>
            <a:pPr marL="457200" marR="0" lvl="0" indent="0" algn="l" rtl="0">
              <a:lnSpc>
                <a:spcPct val="100000"/>
              </a:lnSpc>
              <a:spcBef>
                <a:spcPts val="0"/>
              </a:spcBef>
              <a:spcAft>
                <a:spcPts val="0"/>
              </a:spcAft>
              <a:buNone/>
            </a:pPr>
            <a:r>
              <a:rPr lang="en-GB" sz="1500"/>
              <a:t>In This Course we will learn all the basics of K8S operation and architecture and we end it by building and deploying Frontend And Backend application using Canary release into “Production” and allow each one of you to manage, control and deploy new deployments into K8S.</a:t>
            </a:r>
            <a:br>
              <a:rPr lang="en-GB" sz="1500" b="1"/>
            </a:br>
            <a:br>
              <a:rPr lang="en-GB" sz="1500" b="1"/>
            </a:br>
            <a:r>
              <a:rPr lang="en-GB" sz="1200" b="1"/>
              <a:t>I Hope you’ll enjoy this Course,</a:t>
            </a:r>
            <a:endParaRPr sz="1200" b="1"/>
          </a:p>
          <a:p>
            <a:pPr marL="457200" marR="0" lvl="0" indent="0" algn="l" rtl="0">
              <a:lnSpc>
                <a:spcPct val="115000"/>
              </a:lnSpc>
              <a:spcBef>
                <a:spcPts val="0"/>
              </a:spcBef>
              <a:spcAft>
                <a:spcPts val="0"/>
              </a:spcAft>
              <a:buNone/>
            </a:pPr>
            <a:r>
              <a:rPr lang="en-GB" sz="1200">
                <a:latin typeface="Arial"/>
                <a:ea typeface="Arial"/>
                <a:cs typeface="Arial"/>
                <a:sym typeface="Arial"/>
              </a:rPr>
              <a:t>Yaniv Cohen - JB Head of devops.</a:t>
            </a:r>
            <a:endParaRPr sz="1200">
              <a:latin typeface="Arial"/>
              <a:ea typeface="Arial"/>
              <a:cs typeface="Arial"/>
              <a:sym typeface="Arial"/>
            </a:endParaRPr>
          </a:p>
          <a:p>
            <a:pPr marL="457200" marR="0" lvl="0" indent="0" algn="l" rtl="0">
              <a:lnSpc>
                <a:spcPct val="115000"/>
              </a:lnSpc>
              <a:spcBef>
                <a:spcPts val="0"/>
              </a:spcBef>
              <a:spcAft>
                <a:spcPts val="0"/>
              </a:spcAft>
              <a:buNone/>
            </a:pPr>
            <a:endParaRPr sz="1200">
              <a:latin typeface="Arial"/>
              <a:ea typeface="Arial"/>
              <a:cs typeface="Arial"/>
              <a:sym typeface="Arial"/>
            </a:endParaRPr>
          </a:p>
          <a:p>
            <a:pPr marL="457200" lvl="0" indent="0" algn="l" rtl="0">
              <a:lnSpc>
                <a:spcPct val="115000"/>
              </a:lnSpc>
              <a:spcBef>
                <a:spcPts val="0"/>
              </a:spcBef>
              <a:spcAft>
                <a:spcPts val="0"/>
              </a:spcAft>
              <a:buNone/>
            </a:pPr>
            <a:r>
              <a:rPr lang="en-GB" sz="1500"/>
              <a:t>p.s.</a:t>
            </a:r>
            <a:br>
              <a:rPr lang="en-GB" sz="1500" b="1"/>
            </a:br>
            <a:r>
              <a:rPr lang="en-GB" sz="1200"/>
              <a:t>Note the </a:t>
            </a:r>
            <a:r>
              <a:rPr lang="en-GB" sz="1200">
                <a:highlight>
                  <a:srgbClr val="FF9900"/>
                </a:highlight>
                <a:latin typeface="Oswald Light"/>
                <a:ea typeface="Oswald Light"/>
                <a:cs typeface="Oswald Light"/>
                <a:sym typeface="Oswald Light"/>
              </a:rPr>
              <a:t>TBD:</a:t>
            </a:r>
            <a:r>
              <a:rPr lang="en-GB" sz="1200">
                <a:latin typeface="Oswald Light"/>
                <a:ea typeface="Oswald Light"/>
                <a:cs typeface="Oswald Light"/>
                <a:sym typeface="Oswald Light"/>
              </a:rPr>
              <a:t> </a:t>
            </a:r>
            <a:r>
              <a:rPr lang="en-GB" sz="1200"/>
              <a:t>along our slides which means that some phrases </a:t>
            </a:r>
            <a:r>
              <a:rPr lang="en-GB" sz="1200" b="1"/>
              <a:t>T</a:t>
            </a:r>
            <a:r>
              <a:rPr lang="en-GB" sz="1200"/>
              <a:t>o </a:t>
            </a:r>
            <a:r>
              <a:rPr lang="en-GB" sz="1200" b="1"/>
              <a:t>B</a:t>
            </a:r>
            <a:r>
              <a:rPr lang="en-GB" sz="1200"/>
              <a:t>e </a:t>
            </a:r>
            <a:r>
              <a:rPr lang="en-GB" sz="1200" b="1"/>
              <a:t>D</a:t>
            </a:r>
            <a:r>
              <a:rPr lang="en-GB" sz="1200"/>
              <a:t>iscussed in later slides</a:t>
            </a:r>
            <a:endParaRPr sz="1200">
              <a:latin typeface="Arial"/>
              <a:ea typeface="Arial"/>
              <a:cs typeface="Arial"/>
              <a:sym typeface="Arial"/>
            </a:endParaRPr>
          </a:p>
        </p:txBody>
      </p:sp>
      <p:sp>
        <p:nvSpPr>
          <p:cNvPr id="1074" name="Google Shape;1074;p130"/>
          <p:cNvSpPr txBox="1">
            <a:spLocks noGrp="1"/>
          </p:cNvSpPr>
          <p:nvPr>
            <p:ph type="body" idx="1"/>
          </p:nvPr>
        </p:nvSpPr>
        <p:spPr>
          <a:xfrm>
            <a:off x="591475" y="179923"/>
            <a:ext cx="26601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PREFACE</a:t>
            </a:r>
            <a:endParaRPr sz="1400">
              <a:latin typeface="Ubuntu Light"/>
              <a:ea typeface="Ubuntu Light"/>
              <a:cs typeface="Ubuntu Light"/>
              <a:sym typeface="Ubuntu Light"/>
            </a:endParaRPr>
          </a:p>
        </p:txBody>
      </p:sp>
      <p:pic>
        <p:nvPicPr>
          <p:cNvPr id="1075" name="Google Shape;1075;p130"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31"/>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PREFACE -</a:t>
            </a:r>
            <a:endParaRPr sz="4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32"/>
          <p:cNvSpPr txBox="1">
            <a:spLocks noGrp="1"/>
          </p:cNvSpPr>
          <p:nvPr>
            <p:ph type="title"/>
          </p:nvPr>
        </p:nvSpPr>
        <p:spPr>
          <a:xfrm>
            <a:off x="224875" y="1759538"/>
            <a:ext cx="40452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AGENDA</a:t>
            </a:r>
            <a:endParaRPr/>
          </a:p>
        </p:txBody>
      </p:sp>
      <p:sp>
        <p:nvSpPr>
          <p:cNvPr id="1086" name="Google Shape;1086;p132"/>
          <p:cNvSpPr txBox="1">
            <a:spLocks noGrp="1"/>
          </p:cNvSpPr>
          <p:nvPr>
            <p:ph type="body" idx="2"/>
          </p:nvPr>
        </p:nvSpPr>
        <p:spPr>
          <a:xfrm>
            <a:off x="4939500" y="324250"/>
            <a:ext cx="3837000" cy="40950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sz="1600"/>
              <a:t>What is K8S</a:t>
            </a:r>
            <a:endParaRPr sz="1600"/>
          </a:p>
          <a:p>
            <a:pPr marL="457200" lvl="0" indent="-330200" algn="l" rtl="0">
              <a:spcBef>
                <a:spcPts val="0"/>
              </a:spcBef>
              <a:spcAft>
                <a:spcPts val="0"/>
              </a:spcAft>
              <a:buSzPts val="1600"/>
              <a:buChar char="●"/>
            </a:pPr>
            <a:r>
              <a:rPr lang="en-GB" sz="1600"/>
              <a:t>K8S Concepts &amp; Components</a:t>
            </a:r>
            <a:endParaRPr sz="1600"/>
          </a:p>
          <a:p>
            <a:pPr marL="457200" lvl="0" indent="-330200" algn="l" rtl="0">
              <a:spcBef>
                <a:spcPts val="0"/>
              </a:spcBef>
              <a:spcAft>
                <a:spcPts val="0"/>
              </a:spcAft>
              <a:buSzPts val="1600"/>
              <a:buChar char="●"/>
            </a:pPr>
            <a:r>
              <a:rPr lang="en-GB" sz="1600"/>
              <a:t>K8S OBJECTS</a:t>
            </a:r>
            <a:endParaRPr sz="1600"/>
          </a:p>
          <a:p>
            <a:pPr marL="457200" lvl="0" indent="-330200" algn="l" rtl="0">
              <a:spcBef>
                <a:spcPts val="0"/>
              </a:spcBef>
              <a:spcAft>
                <a:spcPts val="0"/>
              </a:spcAft>
              <a:buSzPts val="1600"/>
              <a:buChar char="●"/>
            </a:pPr>
            <a:r>
              <a:rPr lang="en-GB" sz="1600"/>
              <a:t>Basic K8S cluster Orchestration</a:t>
            </a:r>
            <a:endParaRPr sz="1600"/>
          </a:p>
          <a:p>
            <a:pPr marL="457200" lvl="0" indent="-330200" algn="l" rtl="0">
              <a:spcBef>
                <a:spcPts val="0"/>
              </a:spcBef>
              <a:spcAft>
                <a:spcPts val="0"/>
              </a:spcAft>
              <a:buSzPts val="1600"/>
              <a:buChar char="●"/>
            </a:pPr>
            <a:r>
              <a:rPr lang="en-GB" sz="1600"/>
              <a:t>K8S Deployments</a:t>
            </a:r>
            <a:endParaRPr sz="1600"/>
          </a:p>
          <a:p>
            <a:pPr marL="457200" lvl="0" indent="-330200" algn="l" rtl="0">
              <a:spcBef>
                <a:spcPts val="0"/>
              </a:spcBef>
              <a:spcAft>
                <a:spcPts val="0"/>
              </a:spcAft>
              <a:buSzPts val="1600"/>
              <a:buChar char="●"/>
            </a:pPr>
            <a:r>
              <a:rPr lang="en-GB" sz="1600"/>
              <a:t>K8S Objects specs</a:t>
            </a:r>
            <a:endParaRPr sz="1600"/>
          </a:p>
          <a:p>
            <a:pPr marL="457200" lvl="0" indent="-330200" algn="l" rtl="0">
              <a:spcBef>
                <a:spcPts val="0"/>
              </a:spcBef>
              <a:spcAft>
                <a:spcPts val="0"/>
              </a:spcAft>
              <a:buSzPts val="1600"/>
              <a:buChar char="●"/>
            </a:pPr>
            <a:r>
              <a:rPr lang="en-GB" sz="1600"/>
              <a:t>K8S Volumes</a:t>
            </a:r>
            <a:endParaRPr sz="1600"/>
          </a:p>
          <a:p>
            <a:pPr marL="457200" lvl="0" indent="-330200" algn="l" rtl="0">
              <a:spcBef>
                <a:spcPts val="0"/>
              </a:spcBef>
              <a:spcAft>
                <a:spcPts val="0"/>
              </a:spcAft>
              <a:buSzPts val="1600"/>
              <a:buChar char="●"/>
            </a:pPr>
            <a:r>
              <a:rPr lang="en-GB" sz="1600"/>
              <a:t>K8S Selectors &amp; Affinity &amp; Anti Affinity</a:t>
            </a:r>
            <a:endParaRPr sz="1600"/>
          </a:p>
          <a:p>
            <a:pPr marL="457200" lvl="0" indent="-330200" algn="l" rtl="0">
              <a:spcBef>
                <a:spcPts val="0"/>
              </a:spcBef>
              <a:spcAft>
                <a:spcPts val="0"/>
              </a:spcAft>
              <a:buSzPts val="1600"/>
              <a:buChar char="●"/>
            </a:pPr>
            <a:r>
              <a:rPr lang="en-GB" sz="1600"/>
              <a:t>K8S Probes</a:t>
            </a:r>
            <a:endParaRPr sz="1600"/>
          </a:p>
          <a:p>
            <a:pPr marL="457200" lvl="0" indent="-330200" algn="l" rtl="0">
              <a:spcBef>
                <a:spcPts val="0"/>
              </a:spcBef>
              <a:spcAft>
                <a:spcPts val="0"/>
              </a:spcAft>
              <a:buSzPts val="1600"/>
              <a:buChar char="●"/>
            </a:pPr>
            <a:r>
              <a:rPr lang="en-GB" sz="1600"/>
              <a:t>K8S Stateful/less</a:t>
            </a:r>
            <a:endParaRPr sz="1600"/>
          </a:p>
          <a:p>
            <a:pPr marL="457200" lvl="0" indent="-330200" algn="l" rtl="0">
              <a:spcBef>
                <a:spcPts val="0"/>
              </a:spcBef>
              <a:spcAft>
                <a:spcPts val="0"/>
              </a:spcAft>
              <a:buSzPts val="1600"/>
              <a:buChar char="●"/>
            </a:pPr>
            <a:r>
              <a:rPr lang="en-GB" sz="1600"/>
              <a:t>HELM </a:t>
            </a:r>
            <a:endParaRPr sz="1600"/>
          </a:p>
          <a:p>
            <a:pPr marL="457200" lvl="0" indent="-330200" algn="l" rtl="0">
              <a:spcBef>
                <a:spcPts val="0"/>
              </a:spcBef>
              <a:spcAft>
                <a:spcPts val="0"/>
              </a:spcAft>
              <a:buSzPts val="1600"/>
              <a:buChar char="●"/>
            </a:pPr>
            <a:r>
              <a:rPr lang="en-GB" sz="1600"/>
              <a:t>Ingress Controllers</a:t>
            </a:r>
            <a:endParaRPr sz="1600"/>
          </a:p>
        </p:txBody>
      </p:sp>
      <p:sp>
        <p:nvSpPr>
          <p:cNvPr id="1087" name="Google Shape;1087;p132"/>
          <p:cNvSpPr txBox="1">
            <a:spLocks noGrp="1"/>
          </p:cNvSpPr>
          <p:nvPr>
            <p:ph type="body" idx="2"/>
          </p:nvPr>
        </p:nvSpPr>
        <p:spPr>
          <a:xfrm>
            <a:off x="328975" y="2765063"/>
            <a:ext cx="3837000" cy="6189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1600">
                <a:solidFill>
                  <a:schemeClr val="lt2"/>
                </a:solidFill>
              </a:rPr>
              <a:t>In the next 24 Hours we are going to learn about k8s structure and operation</a:t>
            </a:r>
            <a:endParaRPr sz="1600">
              <a:solidFill>
                <a:schemeClr val="lt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33"/>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1093" name="Google Shape;1093;p133"/>
          <p:cNvSpPr txBox="1">
            <a:spLocks noGrp="1"/>
          </p:cNvSpPr>
          <p:nvPr>
            <p:ph type="subTitle" idx="4294967295"/>
          </p:nvPr>
        </p:nvSpPr>
        <p:spPr>
          <a:xfrm>
            <a:off x="3717750" y="2822100"/>
            <a:ext cx="1708500" cy="38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solidFill>
                  <a:srgbClr val="000000"/>
                </a:solidFill>
                <a:latin typeface="Oswald"/>
                <a:ea typeface="Oswald"/>
                <a:cs typeface="Oswald"/>
                <a:sym typeface="Oswald"/>
              </a:rPr>
              <a:t>WHAT IT’S ALL ABOUT</a:t>
            </a:r>
            <a:endParaRPr sz="1500">
              <a:solidFill>
                <a:srgbClr val="000000"/>
              </a:solidFill>
              <a:latin typeface="Oswald"/>
              <a:ea typeface="Oswald"/>
              <a:cs typeface="Oswald"/>
              <a:sym typeface="Oswa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134"/>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sp>
        <p:nvSpPr>
          <p:cNvPr id="1099" name="Google Shape;1099;p134"/>
          <p:cNvSpPr txBox="1">
            <a:spLocks noGrp="1"/>
          </p:cNvSpPr>
          <p:nvPr>
            <p:ph type="body" idx="1"/>
          </p:nvPr>
        </p:nvSpPr>
        <p:spPr>
          <a:xfrm>
            <a:off x="-76200" y="1311450"/>
            <a:ext cx="9144000" cy="2645100"/>
          </a:xfrm>
          <a:prstGeom prst="rect">
            <a:avLst/>
          </a:prstGeom>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None/>
            </a:pPr>
            <a:r>
              <a:rPr lang="en-GB" sz="2000">
                <a:latin typeface="Oswald Light"/>
                <a:ea typeface="Oswald Light"/>
                <a:cs typeface="Oswald Light"/>
                <a:sym typeface="Oswald Light"/>
              </a:rPr>
              <a:t>From K8S WEBSITE:</a:t>
            </a:r>
            <a:endParaRPr sz="2000">
              <a:latin typeface="Oswald Light"/>
              <a:ea typeface="Oswald Light"/>
              <a:cs typeface="Oswald Light"/>
              <a:sym typeface="Oswald Light"/>
            </a:endParaRPr>
          </a:p>
          <a:p>
            <a:pPr marL="457200" marR="0" lvl="0" indent="0" algn="l" rtl="0">
              <a:lnSpc>
                <a:spcPct val="115000"/>
              </a:lnSpc>
              <a:spcBef>
                <a:spcPts val="0"/>
              </a:spcBef>
              <a:spcAft>
                <a:spcPts val="0"/>
              </a:spcAft>
              <a:buNone/>
            </a:pPr>
            <a:endParaRPr sz="2000">
              <a:latin typeface="Oswald Light"/>
              <a:ea typeface="Oswald Light"/>
              <a:cs typeface="Oswald Light"/>
              <a:sym typeface="Oswald Light"/>
            </a:endParaRPr>
          </a:p>
          <a:p>
            <a:pPr marL="457200" marR="0" lvl="0" indent="0" algn="l" rtl="0">
              <a:lnSpc>
                <a:spcPct val="115000"/>
              </a:lnSpc>
              <a:spcBef>
                <a:spcPts val="0"/>
              </a:spcBef>
              <a:spcAft>
                <a:spcPts val="0"/>
              </a:spcAft>
              <a:buNone/>
            </a:pPr>
            <a:r>
              <a:rPr lang="en-GB" sz="2000">
                <a:latin typeface="Oswald Light"/>
                <a:ea typeface="Oswald Light"/>
                <a:cs typeface="Oswald Light"/>
                <a:sym typeface="Oswald Light"/>
              </a:rPr>
              <a:t>“Kubernetes is a portable, extensible open-source platform for managing containerized workloads and services, that facilitates both declarative configuration and automation. It has a large, rapidly growing ecosystem. Kubernetes services, support, and tools are widely available.”</a:t>
            </a:r>
            <a:endParaRPr sz="2000">
              <a:latin typeface="Oswald Light"/>
              <a:ea typeface="Oswald Light"/>
              <a:cs typeface="Oswald Light"/>
              <a:sym typeface="Oswald Light"/>
            </a:endParaRPr>
          </a:p>
        </p:txBody>
      </p:sp>
      <p:pic>
        <p:nvPicPr>
          <p:cNvPr id="1100" name="Google Shape;1100;p134"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35"/>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1106" name="Google Shape;1106;p135"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07" name="Google Shape;1107;p135"/>
          <p:cNvSpPr txBox="1"/>
          <p:nvPr/>
        </p:nvSpPr>
        <p:spPr>
          <a:xfrm>
            <a:off x="269775" y="8567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K8S design principles</a:t>
            </a:r>
            <a:endParaRPr sz="2000">
              <a:solidFill>
                <a:srgbClr val="FFFFFF"/>
              </a:solidFill>
              <a:latin typeface="Oswald Light"/>
              <a:ea typeface="Oswald Light"/>
              <a:cs typeface="Oswald Light"/>
              <a:sym typeface="Oswald Light"/>
            </a:endParaRPr>
          </a:p>
        </p:txBody>
      </p:sp>
      <p:sp>
        <p:nvSpPr>
          <p:cNvPr id="1108" name="Google Shape;1108;p135"/>
          <p:cNvSpPr txBox="1"/>
          <p:nvPr/>
        </p:nvSpPr>
        <p:spPr>
          <a:xfrm>
            <a:off x="269775" y="1753750"/>
            <a:ext cx="8299800" cy="2127000"/>
          </a:xfrm>
          <a:prstGeom prst="rect">
            <a:avLst/>
          </a:prstGeom>
          <a:noFill/>
          <a:ln>
            <a:noFill/>
          </a:ln>
        </p:spPr>
        <p:txBody>
          <a:bodyPr spcFirstLastPara="1" wrap="square" lIns="91425" tIns="91425" rIns="91425" bIns="91425" anchor="ctr" anchorCtr="0">
            <a:noAutofit/>
          </a:bodyPr>
          <a:lstStyle/>
          <a:p>
            <a:pPr marL="457200" marR="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Kubernetes implements composable control processes</a:t>
            </a:r>
            <a:endParaRPr sz="1500">
              <a:solidFill>
                <a:schemeClr val="dk1"/>
              </a:solidFill>
              <a:latin typeface="Oswald Light"/>
              <a:ea typeface="Oswald Light"/>
              <a:cs typeface="Oswald Light"/>
              <a:sym typeface="Oswald Light"/>
            </a:endParaRPr>
          </a:p>
          <a:p>
            <a:pPr marL="457200" marR="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The processes continuously drive the current state of an object towards the provided desired state</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Facilitates declarative configuration ( manifest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Kubernetes extends its feature using  pluggable modules  ( Plugins / Operators  / CRD)</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36"/>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1114" name="Google Shape;1114;p136"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15" name="Google Shape;1115;p136"/>
          <p:cNvSpPr txBox="1"/>
          <p:nvPr/>
        </p:nvSpPr>
        <p:spPr>
          <a:xfrm>
            <a:off x="58075" y="9490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In plain english k8s is:</a:t>
            </a:r>
            <a:endParaRPr sz="2000">
              <a:solidFill>
                <a:srgbClr val="FFFFFF"/>
              </a:solidFill>
              <a:latin typeface="Oswald Light"/>
              <a:ea typeface="Oswald Light"/>
              <a:cs typeface="Oswald Light"/>
              <a:sym typeface="Oswald Light"/>
            </a:endParaRPr>
          </a:p>
        </p:txBody>
      </p:sp>
      <p:sp>
        <p:nvSpPr>
          <p:cNvPr id="1116" name="Google Shape;1116;p136"/>
          <p:cNvSpPr txBox="1"/>
          <p:nvPr/>
        </p:nvSpPr>
        <p:spPr>
          <a:xfrm>
            <a:off x="278700" y="1482000"/>
            <a:ext cx="8739000" cy="2972400"/>
          </a:xfrm>
          <a:prstGeom prst="rect">
            <a:avLst/>
          </a:prstGeom>
          <a:noFill/>
          <a:ln>
            <a:noFill/>
          </a:ln>
        </p:spPr>
        <p:txBody>
          <a:bodyPr spcFirstLastPara="1" wrap="square" lIns="91425" tIns="91425" rIns="91425" bIns="91425" anchor="ctr" anchorCtr="0">
            <a:noAutofit/>
          </a:bodyPr>
          <a:lstStyle/>
          <a:p>
            <a:pPr marL="457200" lvl="0" indent="-323850" algn="l" rtl="0">
              <a:lnSpc>
                <a:spcPct val="175000"/>
              </a:lnSpc>
              <a:spcBef>
                <a:spcPts val="0"/>
              </a:spcBef>
              <a:spcAft>
                <a:spcPts val="0"/>
              </a:spcAft>
              <a:buClr>
                <a:schemeClr val="dk1"/>
              </a:buClr>
              <a:buSzPts val="1500"/>
              <a:buFont typeface="Oswald"/>
              <a:buChar char="●"/>
            </a:pPr>
            <a:r>
              <a:rPr lang="en-GB" sz="1500" b="1">
                <a:solidFill>
                  <a:schemeClr val="dk1"/>
                </a:solidFill>
                <a:latin typeface="Oswald"/>
                <a:ea typeface="Oswald"/>
                <a:cs typeface="Oswald"/>
                <a:sym typeface="Oswald"/>
              </a:rPr>
              <a:t>Container orchestration platform</a:t>
            </a:r>
            <a:endParaRPr sz="1500" b="1">
              <a:solidFill>
                <a:schemeClr val="dk1"/>
              </a:solidFill>
              <a:latin typeface="Oswald"/>
              <a:ea typeface="Oswald"/>
              <a:cs typeface="Oswald"/>
              <a:sym typeface="Oswald"/>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Environment agnostic solution ( can run on any infrastructure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Originated by Google  Borg</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a:solidFill>
                  <a:schemeClr val="dk1"/>
                </a:solidFill>
                <a:latin typeface="Oswald Light"/>
                <a:ea typeface="Oswald Light"/>
                <a:cs typeface="Oswald Light"/>
                <a:sym typeface="Oswald Light"/>
              </a:rPr>
              <a:t>K8S Allows developers / system operators to cut to the cord and truly run a container-centric dev / microservice environment</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37"/>
          <p:cNvSpPr txBox="1">
            <a:spLocks noGrp="1"/>
          </p:cNvSpPr>
          <p:nvPr>
            <p:ph type="body" idx="1"/>
          </p:nvPr>
        </p:nvSpPr>
        <p:spPr>
          <a:xfrm>
            <a:off x="591475" y="179925"/>
            <a:ext cx="3674400" cy="510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a:t>K8S - WHAT IT’S ALL ABOUT</a:t>
            </a:r>
            <a:endParaRPr sz="1400">
              <a:latin typeface="Ubuntu Light"/>
              <a:ea typeface="Ubuntu Light"/>
              <a:cs typeface="Ubuntu Light"/>
              <a:sym typeface="Ubuntu Light"/>
            </a:endParaRPr>
          </a:p>
        </p:txBody>
      </p:sp>
      <p:pic>
        <p:nvPicPr>
          <p:cNvPr id="1122" name="Google Shape;1122;p137" descr="Image result for k8s logo transparent"/>
          <p:cNvPicPr preferRelativeResize="0"/>
          <p:nvPr/>
        </p:nvPicPr>
        <p:blipFill>
          <a:blip r:embed="rId3">
            <a:alphaModFix/>
          </a:blip>
          <a:stretch>
            <a:fillRect/>
          </a:stretch>
        </p:blipFill>
        <p:spPr>
          <a:xfrm>
            <a:off x="110073" y="176675"/>
            <a:ext cx="481400" cy="467600"/>
          </a:xfrm>
          <a:prstGeom prst="rect">
            <a:avLst/>
          </a:prstGeom>
          <a:noFill/>
          <a:ln>
            <a:noFill/>
          </a:ln>
        </p:spPr>
      </p:pic>
      <p:sp>
        <p:nvSpPr>
          <p:cNvPr id="1123" name="Google Shape;1123;p137"/>
          <p:cNvSpPr txBox="1"/>
          <p:nvPr/>
        </p:nvSpPr>
        <p:spPr>
          <a:xfrm>
            <a:off x="58075" y="949075"/>
            <a:ext cx="47250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FFFFFF"/>
                </a:solidFill>
                <a:latin typeface="Oswald Light"/>
                <a:ea typeface="Oswald Light"/>
                <a:cs typeface="Oswald Light"/>
                <a:sym typeface="Oswald Light"/>
              </a:rPr>
              <a:t>K8S </a:t>
            </a:r>
            <a:r>
              <a:rPr lang="en-GB" sz="2000" b="1">
                <a:solidFill>
                  <a:srgbClr val="FFFFFF"/>
                </a:solidFill>
                <a:latin typeface="Oswald"/>
                <a:ea typeface="Oswald"/>
                <a:cs typeface="Oswald"/>
                <a:sym typeface="Oswald"/>
              </a:rPr>
              <a:t>-</a:t>
            </a:r>
            <a:endParaRPr sz="2000" b="1">
              <a:solidFill>
                <a:srgbClr val="FFFFFF"/>
              </a:solidFill>
              <a:latin typeface="Oswald"/>
              <a:ea typeface="Oswald"/>
              <a:cs typeface="Oswald"/>
              <a:sym typeface="Oswald"/>
            </a:endParaRPr>
          </a:p>
        </p:txBody>
      </p:sp>
      <p:sp>
        <p:nvSpPr>
          <p:cNvPr id="1124" name="Google Shape;1124;p137"/>
          <p:cNvSpPr txBox="1"/>
          <p:nvPr/>
        </p:nvSpPr>
        <p:spPr>
          <a:xfrm>
            <a:off x="278700" y="1482000"/>
            <a:ext cx="8739000" cy="3292500"/>
          </a:xfrm>
          <a:prstGeom prst="rect">
            <a:avLst/>
          </a:prstGeom>
          <a:noFill/>
          <a:ln>
            <a:noFill/>
          </a:ln>
        </p:spPr>
        <p:txBody>
          <a:bodyPr spcFirstLastPara="1" wrap="square" lIns="91425" tIns="91425" rIns="91425" bIns="91425" anchor="ctr" anchorCtr="0">
            <a:noAutofit/>
          </a:bodyPr>
          <a:lstStyle/>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deploy source code and does not build your application - CI/CD Does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application-level services, such as middleware (e.g., message buses), data-processing frameworks (for example, Spark), databases (e.g., mysql), caches, nor cluster storage systems (e.g., Ceph) as built-in services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dictate logging, monitoring, or alerting solutions (at least not as good as Prometheus for monitoring and ECK Elastic Cloud K8s)</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nor mandate a configuration language/system (e.g., jsonnet). It provides a declarative API that may be targeted by arbitrary forms of declarative specifications. </a:t>
            </a:r>
            <a:endParaRPr sz="1500">
              <a:solidFill>
                <a:schemeClr val="dk1"/>
              </a:solidFill>
              <a:latin typeface="Oswald Light"/>
              <a:ea typeface="Oswald Light"/>
              <a:cs typeface="Oswald Light"/>
              <a:sym typeface="Oswald Light"/>
            </a:endParaRPr>
          </a:p>
          <a:p>
            <a:pPr marL="457200" lvl="0" indent="-323850" algn="l" rtl="0">
              <a:lnSpc>
                <a:spcPct val="175000"/>
              </a:lnSpc>
              <a:spcBef>
                <a:spcPts val="0"/>
              </a:spcBef>
              <a:spcAft>
                <a:spcPts val="0"/>
              </a:spcAft>
              <a:buClr>
                <a:schemeClr val="dk1"/>
              </a:buClr>
              <a:buSzPts val="1500"/>
              <a:buFont typeface="Oswald Light"/>
              <a:buChar char="●"/>
            </a:pPr>
            <a:r>
              <a:rPr lang="en-GB" sz="1500" b="1">
                <a:solidFill>
                  <a:schemeClr val="dk1"/>
                </a:solidFill>
                <a:latin typeface="Oswald"/>
                <a:ea typeface="Oswald"/>
                <a:cs typeface="Oswald"/>
                <a:sym typeface="Oswald"/>
              </a:rPr>
              <a:t>Does not</a:t>
            </a:r>
            <a:r>
              <a:rPr lang="en-GB" sz="1500">
                <a:solidFill>
                  <a:schemeClr val="dk1"/>
                </a:solidFill>
                <a:latin typeface="Oswald Light"/>
                <a:ea typeface="Oswald Light"/>
                <a:cs typeface="Oswald Light"/>
                <a:sym typeface="Oswald Light"/>
              </a:rPr>
              <a:t> provide nor adopt any comprehensive machine configuration, maintenance, management, or self-healing systems.</a:t>
            </a:r>
            <a:endParaRPr sz="1500">
              <a:solidFill>
                <a:schemeClr val="dk1"/>
              </a:solidFill>
              <a:latin typeface="Oswald Light"/>
              <a:ea typeface="Oswald Light"/>
              <a:cs typeface="Oswald Light"/>
              <a:sym typeface="Oswald Ligh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38"/>
          <p:cNvSpPr txBox="1">
            <a:spLocks noGrp="1"/>
          </p:cNvSpPr>
          <p:nvPr>
            <p:ph type="title"/>
          </p:nvPr>
        </p:nvSpPr>
        <p:spPr>
          <a:xfrm>
            <a:off x="572250" y="1553700"/>
            <a:ext cx="7999500" cy="20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 K8S -</a:t>
            </a:r>
            <a:endParaRPr sz="4000"/>
          </a:p>
        </p:txBody>
      </p:sp>
      <p:sp>
        <p:nvSpPr>
          <p:cNvPr id="1130" name="Google Shape;1130;p138"/>
          <p:cNvSpPr txBox="1">
            <a:spLocks noGrp="1"/>
          </p:cNvSpPr>
          <p:nvPr>
            <p:ph type="subTitle" idx="4294967295"/>
          </p:nvPr>
        </p:nvSpPr>
        <p:spPr>
          <a:xfrm>
            <a:off x="3425700" y="2781075"/>
            <a:ext cx="2292600" cy="38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solidFill>
                  <a:srgbClr val="000000"/>
                </a:solidFill>
                <a:latin typeface="Oswald"/>
                <a:ea typeface="Oswald"/>
                <a:cs typeface="Oswald"/>
                <a:sym typeface="Oswald"/>
              </a:rPr>
              <a:t>Core Concepts &amp; Components</a:t>
            </a:r>
            <a:endParaRPr sz="1500">
              <a:solidFill>
                <a:srgbClr val="000000"/>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2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12191</Words>
  <Application>Microsoft Office PowerPoint</Application>
  <PresentationFormat>‫הצגה על המסך (16:9)</PresentationFormat>
  <Paragraphs>1216</Paragraphs>
  <Slides>175</Slides>
  <Notes>175</Notes>
  <HiddenSlides>0</HiddenSlides>
  <MMClips>0</MMClips>
  <ScaleCrop>false</ScaleCrop>
  <HeadingPairs>
    <vt:vector size="6" baseType="variant">
      <vt:variant>
        <vt:lpstr>גופנים בשימוש</vt:lpstr>
      </vt:variant>
      <vt:variant>
        <vt:i4>9</vt:i4>
      </vt:variant>
      <vt:variant>
        <vt:lpstr>ערכת נושא</vt:lpstr>
      </vt:variant>
      <vt:variant>
        <vt:i4>3</vt:i4>
      </vt:variant>
      <vt:variant>
        <vt:lpstr>כותרות שקופיות</vt:lpstr>
      </vt:variant>
      <vt:variant>
        <vt:i4>175</vt:i4>
      </vt:variant>
    </vt:vector>
  </HeadingPairs>
  <TitlesOfParts>
    <vt:vector size="187" baseType="lpstr">
      <vt:lpstr>Arial</vt:lpstr>
      <vt:lpstr>Ubuntu Light</vt:lpstr>
      <vt:lpstr>Average</vt:lpstr>
      <vt:lpstr>Times New Roman</vt:lpstr>
      <vt:lpstr>Noto Sans Symbols</vt:lpstr>
      <vt:lpstr>Oswald Light</vt:lpstr>
      <vt:lpstr>Ubuntu</vt:lpstr>
      <vt:lpstr>Oswald</vt:lpstr>
      <vt:lpstr>Open Sans</vt:lpstr>
      <vt:lpstr>2_JBh - ENG</vt:lpstr>
      <vt:lpstr>Slate</vt:lpstr>
      <vt:lpstr>Slate</vt:lpstr>
      <vt:lpstr>K8S BASIC  - </vt:lpstr>
      <vt:lpstr>מצגת של PowerPoint‏</vt:lpstr>
      <vt:lpstr>מצגת של PowerPoint‏</vt:lpstr>
      <vt:lpstr>מצגת של PowerPoint‏</vt:lpstr>
      <vt:lpstr>K8S OPERATION - </vt:lpstr>
      <vt:lpstr>מצגת של PowerPoint‏</vt:lpstr>
      <vt:lpstr>Questions and notes</vt:lpstr>
      <vt:lpstr>- PREFACE -</vt:lpstr>
      <vt:lpstr>AGENDA</vt:lpstr>
      <vt:lpstr>- K8S -</vt:lpstr>
      <vt:lpstr>מצגת של PowerPoint‏</vt:lpstr>
      <vt:lpstr>מצגת של PowerPoint‏</vt:lpstr>
      <vt:lpstr>מצגת של PowerPoint‏</vt:lpstr>
      <vt:lpstr>מצגת של PowerPoint‏</vt:lpstr>
      <vt:lpstr>- K8S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K8S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K8S BASIC  - </vt:lpstr>
      <vt:lpstr>מצגת של PowerPoint‏</vt:lpstr>
      <vt:lpstr>מצגת של PowerPoint‏</vt:lpstr>
      <vt:lpstr>מצגת של PowerPoint‏</vt:lpstr>
      <vt:lpstr>K8S OPERATION - </vt:lpstr>
      <vt:lpstr>מצגת של PowerPoint‏</vt:lpstr>
      <vt:lpstr>- PREFACE -</vt:lpstr>
      <vt:lpstr>AGENDA</vt:lpstr>
      <vt:lpstr>- K8S -</vt:lpstr>
      <vt:lpstr>מצגת של PowerPoint‏</vt:lpstr>
      <vt:lpstr>מצגת של PowerPoint‏</vt:lpstr>
      <vt:lpstr>מצגת של PowerPoint‏</vt:lpstr>
      <vt:lpstr>מצגת של PowerPoint‏</vt:lpstr>
      <vt:lpstr>- K8S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K8S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 BASIC  - </dc:title>
  <cp:lastModifiedBy>חסוי חסוי</cp:lastModifiedBy>
  <cp:revision>1</cp:revision>
  <dcterms:modified xsi:type="dcterms:W3CDTF">2024-02-14T19:49:55Z</dcterms:modified>
</cp:coreProperties>
</file>