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88" r:id="rId8"/>
    <p:sldId id="262" r:id="rId9"/>
    <p:sldId id="289" r:id="rId10"/>
    <p:sldId id="263" r:id="rId11"/>
    <p:sldId id="290" r:id="rId12"/>
    <p:sldId id="291" r:id="rId13"/>
    <p:sldId id="292" r:id="rId14"/>
    <p:sldId id="293" r:id="rId15"/>
    <p:sldId id="294" r:id="rId16"/>
    <p:sldId id="264" r:id="rId17"/>
    <p:sldId id="295" r:id="rId18"/>
    <p:sldId id="296" r:id="rId19"/>
    <p:sldId id="297" r:id="rId20"/>
    <p:sldId id="298" r:id="rId21"/>
    <p:sldId id="299" r:id="rId22"/>
    <p:sldId id="30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 styleId="{E8034E78-7F5D-4C2E-B375-FC64B27BC917}" styleName="סגנון כה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1"/>
    <p:restoredTop sz="86172" autoAdjust="0"/>
  </p:normalViewPr>
  <p:slideViewPr>
    <p:cSldViewPr snapToGrid="0" snapToObjects="1">
      <p:cViewPr>
        <p:scale>
          <a:sx n="50" d="100"/>
          <a:sy n="50" d="100"/>
        </p:scale>
        <p:origin x="31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1828800" rtl="0" latinLnBrk="0"/>
            <a:endParaRPr lang="en-IL" dirty="0"/>
          </a:p>
        </p:txBody>
      </p:sp>
    </p:spTree>
    <p:extLst>
      <p:ext uri="{BB962C8B-B14F-4D97-AF65-F5344CB8AC3E}">
        <p14:creationId xmlns:p14="http://schemas.microsoft.com/office/powerpoint/2010/main" val="3951619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1828800" rtl="0" latinLnBrk="0"/>
            <a:endParaRPr lang="en-IL" dirty="0"/>
          </a:p>
        </p:txBody>
      </p:sp>
    </p:spTree>
    <p:extLst>
      <p:ext uri="{BB962C8B-B14F-4D97-AF65-F5344CB8AC3E}">
        <p14:creationId xmlns:p14="http://schemas.microsoft.com/office/powerpoint/2010/main" val="1889686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1776191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48681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278143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4110663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1791812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defTabSz="1828800" rtl="1" latinLnBrk="0"/>
            <a:endParaRPr lang="en-IL" dirty="0"/>
          </a:p>
        </p:txBody>
      </p:sp>
    </p:spTree>
    <p:extLst>
      <p:ext uri="{BB962C8B-B14F-4D97-AF65-F5344CB8AC3E}">
        <p14:creationId xmlns:p14="http://schemas.microsoft.com/office/powerpoint/2010/main" val="4242653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defTabSz="1828800" rtl="1" latinLnBrk="0"/>
            <a:endParaRPr lang="en-IL" dirty="0"/>
          </a:p>
        </p:txBody>
      </p:sp>
    </p:spTree>
    <p:extLst>
      <p:ext uri="{BB962C8B-B14F-4D97-AF65-F5344CB8AC3E}">
        <p14:creationId xmlns:p14="http://schemas.microsoft.com/office/powerpoint/2010/main" val="953855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6E9A6-2B76-F240-9040-3707068E1329}"/>
              </a:ext>
            </a:extLst>
          </p:cNvPr>
          <p:cNvSpPr>
            <a:spLocks noGrp="1"/>
          </p:cNvSpPr>
          <p:nvPr>
            <p:ph type="pic" sz="quarter" idx="10"/>
          </p:nvPr>
        </p:nvSpPr>
        <p:spPr>
          <a:xfrm>
            <a:off x="2504869" y="5347493"/>
            <a:ext cx="3021012" cy="3021013"/>
          </a:xfrm>
          <a:solidFill>
            <a:schemeClr val="bg2"/>
          </a:solidFill>
        </p:spPr>
        <p:txBody>
          <a:bodyPr anchor="ctr">
            <a:normAutofit/>
          </a:bodyPr>
          <a:lstStyle>
            <a:lvl1pPr marL="0" indent="0" algn="ctr">
              <a:buFontTx/>
              <a:buNone/>
              <a:defRPr sz="1400" b="0" i="0">
                <a:solidFill>
                  <a:schemeClr val="tx2"/>
                </a:solidFill>
                <a:latin typeface="Spacer" pitchFamily="2" charset="0"/>
                <a:ea typeface="Roboto" panose="02000000000000000000" pitchFamily="2" charset="0"/>
              </a:defRPr>
            </a:lvl1pPr>
          </a:lstStyle>
          <a:p>
            <a:endParaRPr lang="en-RU" dirty="0"/>
          </a:p>
        </p:txBody>
      </p:sp>
      <p:sp>
        <p:nvSpPr>
          <p:cNvPr id="7" name="Picture Placeholder 2">
            <a:extLst>
              <a:ext uri="{FF2B5EF4-FFF2-40B4-BE49-F238E27FC236}">
                <a16:creationId xmlns:a16="http://schemas.microsoft.com/office/drawing/2014/main" id="{97875F94-16D8-8745-9E56-49578FDC91A7}"/>
              </a:ext>
            </a:extLst>
          </p:cNvPr>
          <p:cNvSpPr>
            <a:spLocks noGrp="1"/>
          </p:cNvSpPr>
          <p:nvPr>
            <p:ph type="pic" sz="quarter" idx="11"/>
          </p:nvPr>
        </p:nvSpPr>
        <p:spPr>
          <a:xfrm>
            <a:off x="6579913" y="5347493"/>
            <a:ext cx="3021012" cy="3021013"/>
          </a:xfrm>
          <a:solidFill>
            <a:schemeClr val="bg2"/>
          </a:solidFill>
        </p:spPr>
        <p:txBody>
          <a:bodyPr anchor="ctr">
            <a:normAutofit/>
          </a:bodyPr>
          <a:lstStyle>
            <a:lvl1pPr marL="0" indent="0" algn="ctr">
              <a:buFontTx/>
              <a:buNone/>
              <a:defRPr sz="1400" b="0" i="0">
                <a:solidFill>
                  <a:schemeClr val="tx2"/>
                </a:solidFill>
                <a:latin typeface="Spacer" pitchFamily="2" charset="0"/>
                <a:ea typeface="Roboto" panose="02000000000000000000" pitchFamily="2" charset="0"/>
              </a:defRPr>
            </a:lvl1pPr>
          </a:lstStyle>
          <a:p>
            <a:endParaRPr lang="en-RU" dirty="0"/>
          </a:p>
        </p:txBody>
      </p:sp>
      <p:sp>
        <p:nvSpPr>
          <p:cNvPr id="8" name="Picture Placeholder 2">
            <a:extLst>
              <a:ext uri="{FF2B5EF4-FFF2-40B4-BE49-F238E27FC236}">
                <a16:creationId xmlns:a16="http://schemas.microsoft.com/office/drawing/2014/main" id="{CB91AEA0-ABEF-ED4D-B2C7-C93DA60D68DF}"/>
              </a:ext>
            </a:extLst>
          </p:cNvPr>
          <p:cNvSpPr>
            <a:spLocks noGrp="1"/>
          </p:cNvSpPr>
          <p:nvPr>
            <p:ph type="pic" sz="quarter" idx="12"/>
          </p:nvPr>
        </p:nvSpPr>
        <p:spPr>
          <a:xfrm>
            <a:off x="10654957" y="5347493"/>
            <a:ext cx="3021012" cy="3021013"/>
          </a:xfrm>
          <a:solidFill>
            <a:schemeClr val="bg2"/>
          </a:solidFill>
        </p:spPr>
        <p:txBody>
          <a:bodyPr anchor="ctr">
            <a:normAutofit/>
          </a:bodyPr>
          <a:lstStyle>
            <a:lvl1pPr marL="0" indent="0" algn="ctr">
              <a:buFontTx/>
              <a:buNone/>
              <a:defRPr sz="1400" b="0" i="0">
                <a:solidFill>
                  <a:schemeClr val="tx2"/>
                </a:solidFill>
                <a:latin typeface="Spacer" pitchFamily="2" charset="0"/>
                <a:ea typeface="Roboto" panose="02000000000000000000" pitchFamily="2" charset="0"/>
              </a:defRPr>
            </a:lvl1pPr>
          </a:lstStyle>
          <a:p>
            <a:endParaRPr lang="en-RU" dirty="0"/>
          </a:p>
        </p:txBody>
      </p:sp>
      <p:sp>
        <p:nvSpPr>
          <p:cNvPr id="9" name="Picture Placeholder 2">
            <a:extLst>
              <a:ext uri="{FF2B5EF4-FFF2-40B4-BE49-F238E27FC236}">
                <a16:creationId xmlns:a16="http://schemas.microsoft.com/office/drawing/2014/main" id="{CD236F28-6980-E04C-98F1-11C729315159}"/>
              </a:ext>
            </a:extLst>
          </p:cNvPr>
          <p:cNvSpPr>
            <a:spLocks noGrp="1"/>
          </p:cNvSpPr>
          <p:nvPr>
            <p:ph type="pic" sz="quarter" idx="13"/>
          </p:nvPr>
        </p:nvSpPr>
        <p:spPr>
          <a:xfrm>
            <a:off x="14730001" y="5347493"/>
            <a:ext cx="3021012" cy="3021013"/>
          </a:xfrm>
          <a:solidFill>
            <a:schemeClr val="bg2"/>
          </a:solidFill>
        </p:spPr>
        <p:txBody>
          <a:bodyPr anchor="ctr">
            <a:normAutofit/>
          </a:bodyPr>
          <a:lstStyle>
            <a:lvl1pPr marL="0" indent="0" algn="ctr">
              <a:buFontTx/>
              <a:buNone/>
              <a:defRPr sz="1400" b="0" i="0">
                <a:solidFill>
                  <a:schemeClr val="tx2"/>
                </a:solidFill>
                <a:latin typeface="Spacer" pitchFamily="2" charset="0"/>
                <a:ea typeface="Roboto" panose="02000000000000000000" pitchFamily="2" charset="0"/>
              </a:defRPr>
            </a:lvl1pPr>
          </a:lstStyle>
          <a:p>
            <a:endParaRPr lang="en-RU" dirty="0"/>
          </a:p>
        </p:txBody>
      </p:sp>
      <p:sp>
        <p:nvSpPr>
          <p:cNvPr id="10" name="Picture Placeholder 2">
            <a:extLst>
              <a:ext uri="{FF2B5EF4-FFF2-40B4-BE49-F238E27FC236}">
                <a16:creationId xmlns:a16="http://schemas.microsoft.com/office/drawing/2014/main" id="{01FC86C2-A68C-2346-815F-E05993D46E5E}"/>
              </a:ext>
            </a:extLst>
          </p:cNvPr>
          <p:cNvSpPr>
            <a:spLocks noGrp="1"/>
          </p:cNvSpPr>
          <p:nvPr>
            <p:ph type="pic" sz="quarter" idx="14"/>
          </p:nvPr>
        </p:nvSpPr>
        <p:spPr>
          <a:xfrm>
            <a:off x="18805044" y="5347493"/>
            <a:ext cx="3021012" cy="3021013"/>
          </a:xfrm>
          <a:solidFill>
            <a:schemeClr val="bg2"/>
          </a:solidFill>
        </p:spPr>
        <p:txBody>
          <a:bodyPr anchor="ctr">
            <a:normAutofit/>
          </a:bodyPr>
          <a:lstStyle>
            <a:lvl1pPr marL="0" indent="0" algn="ctr">
              <a:buFontTx/>
              <a:buNone/>
              <a:defRPr sz="1400" b="0" i="0">
                <a:solidFill>
                  <a:schemeClr val="tx2"/>
                </a:solidFill>
                <a:latin typeface="Spacer" pitchFamily="2" charset="0"/>
                <a:ea typeface="Roboto" panose="02000000000000000000" pitchFamily="2" charset="0"/>
              </a:defRPr>
            </a:lvl1pPr>
          </a:lstStyle>
          <a:p>
            <a:endParaRPr lang="en-RU"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76400" y="730250"/>
            <a:ext cx="21031200" cy="265112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a:bodyPr>
          <a:lstStyle/>
          <a:p>
            <a:r>
              <a:t>Title Text</a:t>
            </a:r>
          </a:p>
        </p:txBody>
      </p:sp>
      <p:sp>
        <p:nvSpPr>
          <p:cNvPr id="3" name="Body Level One…"/>
          <p:cNvSpPr txBox="1">
            <a:spLocks noGrp="1"/>
          </p:cNvSpPr>
          <p:nvPr>
            <p:ph type="body" idx="1"/>
          </p:nvPr>
        </p:nvSpPr>
        <p:spPr>
          <a:xfrm>
            <a:off x="1676400" y="3651250"/>
            <a:ext cx="21031200" cy="87026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2203052" y="12835870"/>
            <a:ext cx="504548" cy="483910"/>
          </a:xfrm>
          <a:prstGeom prst="rect">
            <a:avLst/>
          </a:prstGeom>
          <a:ln w="25400">
            <a:miter lim="400000"/>
          </a:ln>
        </p:spPr>
        <p:txBody>
          <a:bodyPr wrap="none" tIns="91439" bIns="91439" anchor="ctr">
            <a:spAutoFit/>
          </a:bodyPr>
          <a:lstStyle>
            <a:lvl1pPr algn="r">
              <a:defRPr sz="24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1pPr>
      <a:lvl2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2pPr>
      <a:lvl3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3pPr>
      <a:lvl4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4pPr>
      <a:lvl5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5pPr>
      <a:lvl6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6pPr>
      <a:lvl7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7pPr>
      <a:lvl8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8pPr>
      <a:lvl9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ixnio.com/sport/table-tennis-spot-ball-equipment-competition-spor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Orange ball in sea of white bouncing balls">
            <a:extLst>
              <a:ext uri="{FF2B5EF4-FFF2-40B4-BE49-F238E27FC236}">
                <a16:creationId xmlns:a16="http://schemas.microsoft.com/office/drawing/2014/main" id="{887F00AF-231F-464C-9144-BDA6225FDC8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039" r="22039"/>
          <a:stretch>
            <a:fillRect/>
          </a:stretch>
        </p:blipFill>
        <p:spPr>
          <a:xfrm>
            <a:off x="12873038" y="-28575"/>
            <a:ext cx="11547475" cy="13752513"/>
          </a:xfrm>
          <a:custGeom>
            <a:avLst/>
            <a:gdLst>
              <a:gd name="connsiteX0" fmla="*/ 0 w 3871169"/>
              <a:gd name="connsiteY0" fmla="*/ 13743980 h 13743980"/>
              <a:gd name="connsiteX1" fmla="*/ 967792 w 3871169"/>
              <a:gd name="connsiteY1" fmla="*/ 0 h 13743980"/>
              <a:gd name="connsiteX2" fmla="*/ 2903377 w 3871169"/>
              <a:gd name="connsiteY2" fmla="*/ 0 h 13743980"/>
              <a:gd name="connsiteX3" fmla="*/ 3871169 w 3871169"/>
              <a:gd name="connsiteY3" fmla="*/ 13743980 h 13743980"/>
              <a:gd name="connsiteX4" fmla="*/ 0 w 3871169"/>
              <a:gd name="connsiteY4" fmla="*/ 13743980 h 13743980"/>
              <a:gd name="connsiteX0" fmla="*/ 0 w 3871169"/>
              <a:gd name="connsiteY0" fmla="*/ 13743980 h 13743980"/>
              <a:gd name="connsiteX1" fmla="*/ 967792 w 3871169"/>
              <a:gd name="connsiteY1" fmla="*/ 0 h 13743980"/>
              <a:gd name="connsiteX2" fmla="*/ 3860307 w 3871169"/>
              <a:gd name="connsiteY2" fmla="*/ 0 h 13743980"/>
              <a:gd name="connsiteX3" fmla="*/ 3871169 w 3871169"/>
              <a:gd name="connsiteY3" fmla="*/ 13743980 h 13743980"/>
              <a:gd name="connsiteX4" fmla="*/ 0 w 3871169"/>
              <a:gd name="connsiteY4" fmla="*/ 13743980 h 13743980"/>
              <a:gd name="connsiteX0" fmla="*/ 2668543 w 6539712"/>
              <a:gd name="connsiteY0" fmla="*/ 13765245 h 13765245"/>
              <a:gd name="connsiteX1" fmla="*/ 0 w 6539712"/>
              <a:gd name="connsiteY1" fmla="*/ 0 h 13765245"/>
              <a:gd name="connsiteX2" fmla="*/ 6528850 w 6539712"/>
              <a:gd name="connsiteY2" fmla="*/ 21265 h 13765245"/>
              <a:gd name="connsiteX3" fmla="*/ 6539712 w 6539712"/>
              <a:gd name="connsiteY3" fmla="*/ 13765245 h 13765245"/>
              <a:gd name="connsiteX4" fmla="*/ 2668543 w 6539712"/>
              <a:gd name="connsiteY4" fmla="*/ 13765245 h 13765245"/>
              <a:gd name="connsiteX0" fmla="*/ 2668543 w 6539712"/>
              <a:gd name="connsiteY0" fmla="*/ 13765245 h 13765245"/>
              <a:gd name="connsiteX1" fmla="*/ 470401 w 6539712"/>
              <a:gd name="connsiteY1" fmla="*/ 2728651 h 13765245"/>
              <a:gd name="connsiteX2" fmla="*/ 0 w 6539712"/>
              <a:gd name="connsiteY2" fmla="*/ 0 h 13765245"/>
              <a:gd name="connsiteX3" fmla="*/ 6528850 w 6539712"/>
              <a:gd name="connsiteY3" fmla="*/ 21265 h 13765245"/>
              <a:gd name="connsiteX4" fmla="*/ 6539712 w 6539712"/>
              <a:gd name="connsiteY4" fmla="*/ 13765245 h 13765245"/>
              <a:gd name="connsiteX5" fmla="*/ 2668543 w 6539712"/>
              <a:gd name="connsiteY5" fmla="*/ 13765245 h 13765245"/>
              <a:gd name="connsiteX0" fmla="*/ 7301770 w 11172939"/>
              <a:gd name="connsiteY0" fmla="*/ 13765245 h 13765245"/>
              <a:gd name="connsiteX1" fmla="*/ 0 w 11172939"/>
              <a:gd name="connsiteY1" fmla="*/ 4748837 h 13765245"/>
              <a:gd name="connsiteX2" fmla="*/ 4633227 w 11172939"/>
              <a:gd name="connsiteY2" fmla="*/ 0 h 13765245"/>
              <a:gd name="connsiteX3" fmla="*/ 11162077 w 11172939"/>
              <a:gd name="connsiteY3" fmla="*/ 21265 h 13765245"/>
              <a:gd name="connsiteX4" fmla="*/ 11172939 w 11172939"/>
              <a:gd name="connsiteY4" fmla="*/ 13765245 h 13765245"/>
              <a:gd name="connsiteX5" fmla="*/ 7301770 w 11172939"/>
              <a:gd name="connsiteY5" fmla="*/ 13765245 h 13765245"/>
              <a:gd name="connsiteX0" fmla="*/ 7301770 w 11172939"/>
              <a:gd name="connsiteY0" fmla="*/ 13743980 h 13743980"/>
              <a:gd name="connsiteX1" fmla="*/ 0 w 11172939"/>
              <a:gd name="connsiteY1" fmla="*/ 4727572 h 13743980"/>
              <a:gd name="connsiteX2" fmla="*/ 4888408 w 11172939"/>
              <a:gd name="connsiteY2" fmla="*/ 255181 h 13743980"/>
              <a:gd name="connsiteX3" fmla="*/ 11162077 w 11172939"/>
              <a:gd name="connsiteY3" fmla="*/ 0 h 13743980"/>
              <a:gd name="connsiteX4" fmla="*/ 11172939 w 11172939"/>
              <a:gd name="connsiteY4" fmla="*/ 13743980 h 13743980"/>
              <a:gd name="connsiteX5" fmla="*/ 7301770 w 11172939"/>
              <a:gd name="connsiteY5" fmla="*/ 13743980 h 13743980"/>
              <a:gd name="connsiteX0" fmla="*/ 7301770 w 11172939"/>
              <a:gd name="connsiteY0" fmla="*/ 13743980 h 13743980"/>
              <a:gd name="connsiteX1" fmla="*/ 0 w 11172939"/>
              <a:gd name="connsiteY1" fmla="*/ 4727572 h 13743980"/>
              <a:gd name="connsiteX2" fmla="*/ 4675757 w 11172939"/>
              <a:gd name="connsiteY2" fmla="*/ 21265 h 13743980"/>
              <a:gd name="connsiteX3" fmla="*/ 11162077 w 11172939"/>
              <a:gd name="connsiteY3" fmla="*/ 0 h 13743980"/>
              <a:gd name="connsiteX4" fmla="*/ 11172939 w 11172939"/>
              <a:gd name="connsiteY4" fmla="*/ 13743980 h 13743980"/>
              <a:gd name="connsiteX5" fmla="*/ 7301770 w 11172939"/>
              <a:gd name="connsiteY5" fmla="*/ 13743980 h 13743980"/>
              <a:gd name="connsiteX0" fmla="*/ 7301770 w 11172939"/>
              <a:gd name="connsiteY0" fmla="*/ 13743980 h 13743980"/>
              <a:gd name="connsiteX1" fmla="*/ 2381694 w 11172939"/>
              <a:gd name="connsiteY1" fmla="*/ 7704687 h 13743980"/>
              <a:gd name="connsiteX2" fmla="*/ 0 w 11172939"/>
              <a:gd name="connsiteY2" fmla="*/ 4727572 h 13743980"/>
              <a:gd name="connsiteX3" fmla="*/ 4675757 w 11172939"/>
              <a:gd name="connsiteY3" fmla="*/ 21265 h 13743980"/>
              <a:gd name="connsiteX4" fmla="*/ 11162077 w 11172939"/>
              <a:gd name="connsiteY4" fmla="*/ 0 h 13743980"/>
              <a:gd name="connsiteX5" fmla="*/ 11172939 w 11172939"/>
              <a:gd name="connsiteY5" fmla="*/ 13743980 h 13743980"/>
              <a:gd name="connsiteX6" fmla="*/ 7301770 w 11172939"/>
              <a:gd name="connsiteY6" fmla="*/ 13743980 h 13743980"/>
              <a:gd name="connsiteX0" fmla="*/ 7408094 w 11279263"/>
              <a:gd name="connsiteY0" fmla="*/ 13743980 h 13743980"/>
              <a:gd name="connsiteX1" fmla="*/ 0 w 11279263"/>
              <a:gd name="connsiteY1" fmla="*/ 6322455 h 13743980"/>
              <a:gd name="connsiteX2" fmla="*/ 106324 w 11279263"/>
              <a:gd name="connsiteY2" fmla="*/ 4727572 h 13743980"/>
              <a:gd name="connsiteX3" fmla="*/ 4782081 w 11279263"/>
              <a:gd name="connsiteY3" fmla="*/ 21265 h 13743980"/>
              <a:gd name="connsiteX4" fmla="*/ 11268401 w 11279263"/>
              <a:gd name="connsiteY4" fmla="*/ 0 h 13743980"/>
              <a:gd name="connsiteX5" fmla="*/ 11279263 w 11279263"/>
              <a:gd name="connsiteY5" fmla="*/ 13743980 h 13743980"/>
              <a:gd name="connsiteX6" fmla="*/ 7408094 w 11279263"/>
              <a:gd name="connsiteY6" fmla="*/ 13743980 h 13743980"/>
              <a:gd name="connsiteX0" fmla="*/ 7638823 w 11509992"/>
              <a:gd name="connsiteY0" fmla="*/ 13743980 h 13743980"/>
              <a:gd name="connsiteX1" fmla="*/ 230729 w 11509992"/>
              <a:gd name="connsiteY1" fmla="*/ 6322455 h 13743980"/>
              <a:gd name="connsiteX2" fmla="*/ 337053 w 11509992"/>
              <a:gd name="connsiteY2" fmla="*/ 4727572 h 13743980"/>
              <a:gd name="connsiteX3" fmla="*/ 5012810 w 11509992"/>
              <a:gd name="connsiteY3" fmla="*/ 21265 h 13743980"/>
              <a:gd name="connsiteX4" fmla="*/ 11499130 w 11509992"/>
              <a:gd name="connsiteY4" fmla="*/ 0 h 13743980"/>
              <a:gd name="connsiteX5" fmla="*/ 11509992 w 11509992"/>
              <a:gd name="connsiteY5" fmla="*/ 13743980 h 13743980"/>
              <a:gd name="connsiteX6" fmla="*/ 7638823 w 11509992"/>
              <a:gd name="connsiteY6" fmla="*/ 13743980 h 13743980"/>
              <a:gd name="connsiteX0" fmla="*/ 7675666 w 11546835"/>
              <a:gd name="connsiteY0" fmla="*/ 13743980 h 13743980"/>
              <a:gd name="connsiteX1" fmla="*/ 267572 w 11546835"/>
              <a:gd name="connsiteY1" fmla="*/ 6322455 h 13743980"/>
              <a:gd name="connsiteX2" fmla="*/ 373896 w 11546835"/>
              <a:gd name="connsiteY2" fmla="*/ 4727572 h 13743980"/>
              <a:gd name="connsiteX3" fmla="*/ 5049653 w 11546835"/>
              <a:gd name="connsiteY3" fmla="*/ 21265 h 13743980"/>
              <a:gd name="connsiteX4" fmla="*/ 11535973 w 11546835"/>
              <a:gd name="connsiteY4" fmla="*/ 0 h 13743980"/>
              <a:gd name="connsiteX5" fmla="*/ 11546835 w 11546835"/>
              <a:gd name="connsiteY5" fmla="*/ 13743980 h 13743980"/>
              <a:gd name="connsiteX6" fmla="*/ 7675666 w 11546835"/>
              <a:gd name="connsiteY6" fmla="*/ 13743980 h 13743980"/>
              <a:gd name="connsiteX0" fmla="*/ 7656810 w 11527979"/>
              <a:gd name="connsiteY0" fmla="*/ 13743980 h 13743980"/>
              <a:gd name="connsiteX1" fmla="*/ 248716 w 11527979"/>
              <a:gd name="connsiteY1" fmla="*/ 6322455 h 13743980"/>
              <a:gd name="connsiteX2" fmla="*/ 355040 w 11527979"/>
              <a:gd name="connsiteY2" fmla="*/ 4727572 h 13743980"/>
              <a:gd name="connsiteX3" fmla="*/ 5030797 w 11527979"/>
              <a:gd name="connsiteY3" fmla="*/ 21265 h 13743980"/>
              <a:gd name="connsiteX4" fmla="*/ 11517117 w 11527979"/>
              <a:gd name="connsiteY4" fmla="*/ 0 h 13743980"/>
              <a:gd name="connsiteX5" fmla="*/ 11527979 w 11527979"/>
              <a:gd name="connsiteY5" fmla="*/ 13743980 h 13743980"/>
              <a:gd name="connsiteX6" fmla="*/ 7656810 w 11527979"/>
              <a:gd name="connsiteY6" fmla="*/ 13743980 h 13743980"/>
              <a:gd name="connsiteX0" fmla="*/ 7654411 w 11525580"/>
              <a:gd name="connsiteY0" fmla="*/ 13743980 h 13743980"/>
              <a:gd name="connsiteX1" fmla="*/ 246317 w 11525580"/>
              <a:gd name="connsiteY1" fmla="*/ 6322455 h 13743980"/>
              <a:gd name="connsiteX2" fmla="*/ 361108 w 11525580"/>
              <a:gd name="connsiteY2" fmla="*/ 4685238 h 13743980"/>
              <a:gd name="connsiteX3" fmla="*/ 5028398 w 11525580"/>
              <a:gd name="connsiteY3" fmla="*/ 21265 h 13743980"/>
              <a:gd name="connsiteX4" fmla="*/ 11514718 w 11525580"/>
              <a:gd name="connsiteY4" fmla="*/ 0 h 13743980"/>
              <a:gd name="connsiteX5" fmla="*/ 11525580 w 11525580"/>
              <a:gd name="connsiteY5" fmla="*/ 13743980 h 13743980"/>
              <a:gd name="connsiteX6" fmla="*/ 7654411 w 11525580"/>
              <a:gd name="connsiteY6" fmla="*/ 13743980 h 13743980"/>
              <a:gd name="connsiteX0" fmla="*/ 7680221 w 11551390"/>
              <a:gd name="connsiteY0" fmla="*/ 13743980 h 13743980"/>
              <a:gd name="connsiteX1" fmla="*/ 272127 w 11551390"/>
              <a:gd name="connsiteY1" fmla="*/ 6322455 h 13743980"/>
              <a:gd name="connsiteX2" fmla="*/ 386918 w 11551390"/>
              <a:gd name="connsiteY2" fmla="*/ 4685238 h 13743980"/>
              <a:gd name="connsiteX3" fmla="*/ 5054208 w 11551390"/>
              <a:gd name="connsiteY3" fmla="*/ 21265 h 13743980"/>
              <a:gd name="connsiteX4" fmla="*/ 11540528 w 11551390"/>
              <a:gd name="connsiteY4" fmla="*/ 0 h 13743980"/>
              <a:gd name="connsiteX5" fmla="*/ 11551390 w 11551390"/>
              <a:gd name="connsiteY5" fmla="*/ 13743980 h 13743980"/>
              <a:gd name="connsiteX6" fmla="*/ 7680221 w 11551390"/>
              <a:gd name="connsiteY6" fmla="*/ 13743980 h 13743980"/>
              <a:gd name="connsiteX0" fmla="*/ 7554127 w 11425296"/>
              <a:gd name="connsiteY0" fmla="*/ 13743980 h 13743980"/>
              <a:gd name="connsiteX1" fmla="*/ 357700 w 11425296"/>
              <a:gd name="connsiteY1" fmla="*/ 6576455 h 13743980"/>
              <a:gd name="connsiteX2" fmla="*/ 260824 w 11425296"/>
              <a:gd name="connsiteY2" fmla="*/ 4685238 h 13743980"/>
              <a:gd name="connsiteX3" fmla="*/ 4928114 w 11425296"/>
              <a:gd name="connsiteY3" fmla="*/ 21265 h 13743980"/>
              <a:gd name="connsiteX4" fmla="*/ 11414434 w 11425296"/>
              <a:gd name="connsiteY4" fmla="*/ 0 h 13743980"/>
              <a:gd name="connsiteX5" fmla="*/ 11425296 w 11425296"/>
              <a:gd name="connsiteY5" fmla="*/ 13743980 h 13743980"/>
              <a:gd name="connsiteX6" fmla="*/ 7554127 w 11425296"/>
              <a:gd name="connsiteY6" fmla="*/ 13743980 h 13743980"/>
              <a:gd name="connsiteX0" fmla="*/ 7676533 w 11547702"/>
              <a:gd name="connsiteY0" fmla="*/ 13743980 h 13743980"/>
              <a:gd name="connsiteX1" fmla="*/ 480106 w 11547702"/>
              <a:gd name="connsiteY1" fmla="*/ 6576455 h 13743980"/>
              <a:gd name="connsiteX2" fmla="*/ 383230 w 11547702"/>
              <a:gd name="connsiteY2" fmla="*/ 4685238 h 13743980"/>
              <a:gd name="connsiteX3" fmla="*/ 5050520 w 11547702"/>
              <a:gd name="connsiteY3" fmla="*/ 21265 h 13743980"/>
              <a:gd name="connsiteX4" fmla="*/ 11536840 w 11547702"/>
              <a:gd name="connsiteY4" fmla="*/ 0 h 13743980"/>
              <a:gd name="connsiteX5" fmla="*/ 11547702 w 11547702"/>
              <a:gd name="connsiteY5" fmla="*/ 13743980 h 13743980"/>
              <a:gd name="connsiteX6" fmla="*/ 7676533 w 11547702"/>
              <a:gd name="connsiteY6" fmla="*/ 13743980 h 13743980"/>
              <a:gd name="connsiteX0" fmla="*/ 7651133 w 11547702"/>
              <a:gd name="connsiteY0" fmla="*/ 13752446 h 13752446"/>
              <a:gd name="connsiteX1" fmla="*/ 480106 w 11547702"/>
              <a:gd name="connsiteY1" fmla="*/ 6576455 h 13752446"/>
              <a:gd name="connsiteX2" fmla="*/ 383230 w 11547702"/>
              <a:gd name="connsiteY2" fmla="*/ 4685238 h 13752446"/>
              <a:gd name="connsiteX3" fmla="*/ 5050520 w 11547702"/>
              <a:gd name="connsiteY3" fmla="*/ 21265 h 13752446"/>
              <a:gd name="connsiteX4" fmla="*/ 11536840 w 11547702"/>
              <a:gd name="connsiteY4" fmla="*/ 0 h 13752446"/>
              <a:gd name="connsiteX5" fmla="*/ 11547702 w 11547702"/>
              <a:gd name="connsiteY5" fmla="*/ 13743980 h 13752446"/>
              <a:gd name="connsiteX6" fmla="*/ 7651133 w 11547702"/>
              <a:gd name="connsiteY6" fmla="*/ 13752446 h 1375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47702" h="13752446">
                <a:moveTo>
                  <a:pt x="7651133" y="13752446"/>
                </a:moveTo>
                <a:lnTo>
                  <a:pt x="480106" y="6576455"/>
                </a:lnTo>
                <a:cubicBezTo>
                  <a:pt x="-342146" y="5744161"/>
                  <a:pt x="76068" y="5033552"/>
                  <a:pt x="383230" y="4685238"/>
                </a:cubicBezTo>
                <a:lnTo>
                  <a:pt x="5050520" y="21265"/>
                </a:lnTo>
                <a:lnTo>
                  <a:pt x="11536840" y="0"/>
                </a:lnTo>
                <a:cubicBezTo>
                  <a:pt x="11540461" y="4581327"/>
                  <a:pt x="11544081" y="9162653"/>
                  <a:pt x="11547702" y="13743980"/>
                </a:cubicBezTo>
                <a:lnTo>
                  <a:pt x="7651133" y="13752446"/>
                </a:lnTo>
                <a:close/>
              </a:path>
            </a:pathLst>
          </a:custGeom>
          <a:solidFill>
            <a:schemeClr val="bg2"/>
          </a:solidFill>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sp>
        <p:nvSpPr>
          <p:cNvPr id="94" name="This is your presentation title"/>
          <p:cNvSpPr txBox="1"/>
          <p:nvPr/>
        </p:nvSpPr>
        <p:spPr>
          <a:xfrm>
            <a:off x="1312863" y="7319664"/>
            <a:ext cx="10211793" cy="129266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0000" b="1">
                <a:solidFill>
                  <a:srgbClr val="111324"/>
                </a:solidFill>
                <a:latin typeface="Roboto"/>
                <a:ea typeface="Roboto"/>
                <a:cs typeface="Roboto"/>
                <a:sym typeface="Roboto"/>
              </a:defRPr>
            </a:lvl1pPr>
          </a:lstStyle>
          <a:p>
            <a:pPr algn="ctr"/>
            <a:r>
              <a:rPr lang="he-IL" sz="7200" dirty="0">
                <a:latin typeface="Spacer" pitchFamily="2" charset="0"/>
                <a:cs typeface="Spacer" pitchFamily="2" charset="0"/>
              </a:rPr>
              <a:t>פרויקט גמר – מדעי הנתונים</a:t>
            </a:r>
          </a:p>
        </p:txBody>
      </p:sp>
      <p:sp>
        <p:nvSpPr>
          <p:cNvPr id="97" name="Shape"/>
          <p:cNvSpPr/>
          <p:nvPr/>
        </p:nvSpPr>
        <p:spPr>
          <a:xfrm>
            <a:off x="12856515" y="-27980"/>
            <a:ext cx="11527485" cy="13771960"/>
          </a:xfrm>
          <a:custGeom>
            <a:avLst/>
            <a:gdLst/>
            <a:ahLst/>
            <a:cxnLst>
              <a:cxn ang="0">
                <a:pos x="wd2" y="hd2"/>
              </a:cxn>
              <a:cxn ang="5400000">
                <a:pos x="wd2" y="hd2"/>
              </a:cxn>
              <a:cxn ang="10800000">
                <a:pos x="wd2" y="hd2"/>
              </a:cxn>
              <a:cxn ang="16200000">
                <a:pos x="wd2" y="hd2"/>
              </a:cxn>
            </a:cxnLst>
            <a:rect l="0" t="0" r="r" b="b"/>
            <a:pathLst>
              <a:path w="21530" h="21600" extrusionOk="0">
                <a:moveTo>
                  <a:pt x="9427" y="0"/>
                </a:moveTo>
                <a:lnTo>
                  <a:pt x="1600" y="6573"/>
                </a:lnTo>
                <a:cubicBezTo>
                  <a:pt x="841" y="7210"/>
                  <a:pt x="385" y="7593"/>
                  <a:pt x="208" y="7954"/>
                </a:cubicBezTo>
                <a:cubicBezTo>
                  <a:pt x="-70" y="8456"/>
                  <a:pt x="-70" y="9034"/>
                  <a:pt x="208" y="9535"/>
                </a:cubicBezTo>
                <a:cubicBezTo>
                  <a:pt x="385" y="9897"/>
                  <a:pt x="841" y="10279"/>
                  <a:pt x="1600" y="10917"/>
                </a:cubicBezTo>
                <a:lnTo>
                  <a:pt x="14322" y="21600"/>
                </a:lnTo>
                <a:lnTo>
                  <a:pt x="21530" y="21600"/>
                </a:lnTo>
                <a:lnTo>
                  <a:pt x="21530" y="0"/>
                </a:lnTo>
                <a:lnTo>
                  <a:pt x="9427" y="0"/>
                </a:lnTo>
                <a:close/>
              </a:path>
            </a:pathLst>
          </a:custGeom>
          <a:gradFill>
            <a:gsLst>
              <a:gs pos="0">
                <a:schemeClr val="accent5">
                  <a:alpha val="87000"/>
                </a:schemeClr>
              </a:gs>
              <a:gs pos="100000">
                <a:schemeClr val="accent1">
                  <a:alpha val="87000"/>
                </a:schemeClr>
              </a:gs>
            </a:gsLst>
            <a:lin ang="5400000"/>
          </a:gradFill>
          <a:ln w="25400">
            <a:miter lim="400000"/>
          </a:ln>
        </p:spPr>
        <p:txBody>
          <a:bodyPr tIns="91439" bIns="91439" anchor="ctr"/>
          <a:lstStyle/>
          <a:p>
            <a:pPr marL="0" marR="0" indent="0" algn="l" defTabSz="1828800" rtl="0" fontAlgn="auto" latinLnBrk="0" hangingPunct="0">
              <a:lnSpc>
                <a:spcPct val="100000"/>
              </a:lnSpc>
              <a:spcBef>
                <a:spcPts val="0"/>
              </a:spcBef>
              <a:spcAft>
                <a:spcPts val="0"/>
              </a:spcAft>
              <a:buClrTx/>
              <a:buSzTx/>
              <a:buFontTx/>
              <a:buNone/>
              <a:tabLst/>
            </a:pPr>
            <a:endParaRPr dirty="0"/>
          </a:p>
        </p:txBody>
      </p:sp>
      <p:sp>
        <p:nvSpPr>
          <p:cNvPr id="98" name="Free Presentation Template by HiSlide"/>
          <p:cNvSpPr txBox="1"/>
          <p:nvPr/>
        </p:nvSpPr>
        <p:spPr>
          <a:xfrm>
            <a:off x="1312864" y="8673879"/>
            <a:ext cx="10211792" cy="800217"/>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4000">
                <a:solidFill>
                  <a:srgbClr val="818E98"/>
                </a:solidFill>
                <a:latin typeface="Roboto"/>
                <a:ea typeface="Roboto"/>
                <a:cs typeface="Roboto"/>
                <a:sym typeface="Roboto"/>
              </a:defRPr>
            </a:lvl1pPr>
          </a:lstStyle>
          <a:p>
            <a:pPr algn="ctr"/>
            <a:r>
              <a:rPr lang="he-IL" dirty="0">
                <a:latin typeface="Spacer" pitchFamily="2" charset="0"/>
                <a:cs typeface="Spacer" pitchFamily="2" charset="0"/>
              </a:rPr>
              <a:t>מגישים: שפיר חפיף ויצחק קידר</a:t>
            </a:r>
            <a:endParaRPr dirty="0">
              <a:latin typeface="Spacer" pitchFamily="2" charset="0"/>
              <a:cs typeface="Spacer" pitchFamily="2" charset="0"/>
            </a:endParaRPr>
          </a:p>
        </p:txBody>
      </p:sp>
      <p:pic>
        <p:nvPicPr>
          <p:cNvPr id="1026" name="Picture 2" descr="Bat, logo, paddle, ping pong, racket, table tennis icon - Download on  Iconfinder">
            <a:extLst>
              <a:ext uri="{FF2B5EF4-FFF2-40B4-BE49-F238E27FC236}">
                <a16:creationId xmlns:a16="http://schemas.microsoft.com/office/drawing/2014/main" id="{E545ECA2-FB96-8D43-A9EA-0BD54EDDA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248" y="3703319"/>
            <a:ext cx="3154681" cy="31546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p:cNvSpPr/>
          <p:nvPr/>
        </p:nvSpPr>
        <p:spPr>
          <a:xfrm>
            <a:off x="-39390" y="-8037"/>
            <a:ext cx="24440357" cy="13838834"/>
          </a:xfrm>
          <a:prstGeom prst="rect">
            <a:avLst/>
          </a:prstGeom>
          <a:gradFill>
            <a:gsLst>
              <a:gs pos="0">
                <a:schemeClr val="accent5"/>
              </a:gs>
              <a:gs pos="100000">
                <a:schemeClr val="accent1">
                  <a:alpha val="87000"/>
                </a:schemeClr>
              </a:gs>
            </a:gsLst>
            <a:lin ang="3255681"/>
          </a:gradFill>
          <a:ln w="25400">
            <a:miter lim="400000"/>
          </a:ln>
        </p:spPr>
        <p:txBody>
          <a:bodyPr tIns="91439" bIns="91439" anchor="ctr"/>
          <a:lstStyle/>
          <a:p>
            <a:pPr marL="0" marR="0" indent="0" algn="r" defTabSz="1828800" rtl="1" fontAlgn="auto" latinLnBrk="0" hangingPunct="0">
              <a:lnSpc>
                <a:spcPct val="100000"/>
              </a:lnSpc>
              <a:spcBef>
                <a:spcPts val="0"/>
              </a:spcBef>
              <a:spcAft>
                <a:spcPts val="0"/>
              </a:spcAft>
              <a:buClrTx/>
              <a:buSzTx/>
              <a:buFontTx/>
              <a:buNone/>
              <a:tabLst/>
            </a:pPr>
            <a:endParaRPr/>
          </a:p>
        </p:txBody>
      </p:sp>
      <p:sp>
        <p:nvSpPr>
          <p:cNvPr id="18" name="Hello!">
            <a:extLst>
              <a:ext uri="{FF2B5EF4-FFF2-40B4-BE49-F238E27FC236}">
                <a16:creationId xmlns:a16="http://schemas.microsoft.com/office/drawing/2014/main" id="{571ED647-5E99-B941-8CC4-364C61EEE548}"/>
              </a:ext>
            </a:extLst>
          </p:cNvPr>
          <p:cNvSpPr txBox="1"/>
          <p:nvPr/>
        </p:nvSpPr>
        <p:spPr>
          <a:xfrm>
            <a:off x="8099246" y="697601"/>
            <a:ext cx="8185509" cy="2031324"/>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defRPr sz="12000" b="1">
                <a:solidFill>
                  <a:srgbClr val="FFFFFF"/>
                </a:solidFill>
                <a:latin typeface="Roboto"/>
                <a:ea typeface="Roboto"/>
                <a:cs typeface="Roboto"/>
                <a:sym typeface="Roboto"/>
              </a:defRPr>
            </a:lvl1pPr>
          </a:lstStyle>
          <a:p>
            <a:pPr algn="r"/>
            <a:r>
              <a:rPr lang="he-IL" b="0" u="sng" dirty="0">
                <a:solidFill>
                  <a:schemeClr val="tx1"/>
                </a:solidFill>
                <a:latin typeface="Spacer" pitchFamily="2" charset="0"/>
                <a:cs typeface="Spacer" pitchFamily="2" charset="0"/>
              </a:rPr>
              <a:t>עיבוד הנתונים</a:t>
            </a:r>
            <a:endParaRPr b="0" u="sng" dirty="0">
              <a:solidFill>
                <a:schemeClr val="tx1"/>
              </a:solidFill>
              <a:latin typeface="Spacer" pitchFamily="2" charset="0"/>
              <a:cs typeface="Spacer" pitchFamily="2" charset="0"/>
            </a:endParaRPr>
          </a:p>
        </p:txBody>
      </p:sp>
      <p:sp>
        <p:nvSpPr>
          <p:cNvPr id="3" name="TextBox 2">
            <a:extLst>
              <a:ext uri="{FF2B5EF4-FFF2-40B4-BE49-F238E27FC236}">
                <a16:creationId xmlns:a16="http://schemas.microsoft.com/office/drawing/2014/main" id="{8E283E37-776E-A740-A47A-C1727BF6481A}"/>
              </a:ext>
            </a:extLst>
          </p:cNvPr>
          <p:cNvSpPr txBox="1"/>
          <p:nvPr/>
        </p:nvSpPr>
        <p:spPr>
          <a:xfrm>
            <a:off x="3859115" y="2728925"/>
            <a:ext cx="16643346" cy="129266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r" defTabSz="1828800" rtl="1" fontAlgn="auto" latinLnBrk="0" hangingPunct="0">
              <a:lnSpc>
                <a:spcPct val="100000"/>
              </a:lnSpc>
              <a:spcBef>
                <a:spcPts val="0"/>
              </a:spcBef>
              <a:spcAft>
                <a:spcPts val="0"/>
              </a:spcAft>
              <a:buClrTx/>
              <a:buSzTx/>
              <a:buFontTx/>
              <a:buNone/>
              <a:tabLst/>
            </a:pPr>
            <a:r>
              <a:rPr kumimoji="0" lang="he-IL" b="0" i="0" u="none" strike="noStrike" cap="none" spc="0" normalizeH="0" baseline="0" dirty="0">
                <a:ln>
                  <a:noFill/>
                </a:ln>
                <a:solidFill>
                  <a:srgbClr val="000000"/>
                </a:solidFill>
                <a:effectLst/>
                <a:uFillTx/>
                <a:latin typeface="Spacer" pitchFamily="2" charset="0"/>
                <a:cs typeface="Spacer" pitchFamily="2" charset="0"/>
                <a:sym typeface="Calibri"/>
              </a:rPr>
              <a:t>בשלב עיבוד הנתונים רצינו למצוא ערכים שאיתם נוכל לבנות מודל חיזוי מדויק יותר.</a:t>
            </a:r>
          </a:p>
          <a:p>
            <a:pPr marL="0" marR="0" indent="0" algn="r" defTabSz="1828800" rtl="1" fontAlgn="auto" latinLnBrk="0" hangingPunct="0">
              <a:lnSpc>
                <a:spcPct val="100000"/>
              </a:lnSpc>
              <a:spcBef>
                <a:spcPts val="0"/>
              </a:spcBef>
              <a:spcAft>
                <a:spcPts val="0"/>
              </a:spcAft>
              <a:buClrTx/>
              <a:buSzTx/>
              <a:buFontTx/>
              <a:buNone/>
              <a:tabLst/>
            </a:pPr>
            <a:r>
              <a:rPr lang="he-IL" dirty="0">
                <a:latin typeface="Spacer" pitchFamily="2" charset="0"/>
                <a:cs typeface="Spacer" pitchFamily="2" charset="0"/>
              </a:rPr>
              <a:t>בתור התחלה יצרנו פונקציה שמחזירה לנו </a:t>
            </a:r>
            <a:r>
              <a:rPr lang="en-US" dirty="0" err="1">
                <a:latin typeface="Spacer" pitchFamily="2" charset="0"/>
                <a:cs typeface="Spacer" pitchFamily="2" charset="0"/>
              </a:rPr>
              <a:t>Dataframe</a:t>
            </a:r>
            <a:r>
              <a:rPr lang="he-IL" dirty="0">
                <a:latin typeface="Spacer" pitchFamily="2" charset="0"/>
                <a:cs typeface="Spacer" pitchFamily="2" charset="0"/>
              </a:rPr>
              <a:t> המכיל את משחקי העבר בין שני השחקנים.</a:t>
            </a:r>
            <a:endParaRPr kumimoji="0" lang="en-IL" b="0" i="0" u="none" strike="noStrike" cap="none" spc="0" normalizeH="0" baseline="0" dirty="0">
              <a:ln>
                <a:noFill/>
              </a:ln>
              <a:solidFill>
                <a:srgbClr val="000000"/>
              </a:solidFill>
              <a:effectLst/>
              <a:uFillTx/>
              <a:latin typeface="Spacer" pitchFamily="2" charset="0"/>
              <a:cs typeface="Spacer" pitchFamily="2" charset="0"/>
              <a:sym typeface="Calibri"/>
            </a:endParaRPr>
          </a:p>
        </p:txBody>
      </p:sp>
      <p:pic>
        <p:nvPicPr>
          <p:cNvPr id="5" name="תמונה 4">
            <a:extLst>
              <a:ext uri="{FF2B5EF4-FFF2-40B4-BE49-F238E27FC236}">
                <a16:creationId xmlns:a16="http://schemas.microsoft.com/office/drawing/2014/main" id="{DB221B8A-8BFE-3F6C-B628-E913BC3B5AEF}"/>
              </a:ext>
            </a:extLst>
          </p:cNvPr>
          <p:cNvPicPr>
            <a:picLocks noChangeAspect="1"/>
          </p:cNvPicPr>
          <p:nvPr/>
        </p:nvPicPr>
        <p:blipFill>
          <a:blip r:embed="rId2"/>
          <a:stretch>
            <a:fillRect/>
          </a:stretch>
        </p:blipFill>
        <p:spPr>
          <a:xfrm>
            <a:off x="1408197" y="4760249"/>
            <a:ext cx="21567606" cy="6677891"/>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p:cNvSpPr/>
          <p:nvPr/>
        </p:nvSpPr>
        <p:spPr>
          <a:xfrm>
            <a:off x="0" y="-122834"/>
            <a:ext cx="24440357" cy="13838834"/>
          </a:xfrm>
          <a:prstGeom prst="rect">
            <a:avLst/>
          </a:prstGeom>
          <a:gradFill>
            <a:gsLst>
              <a:gs pos="0">
                <a:schemeClr val="accent5"/>
              </a:gs>
              <a:gs pos="100000">
                <a:schemeClr val="accent1">
                  <a:alpha val="87000"/>
                </a:schemeClr>
              </a:gs>
            </a:gsLst>
            <a:lin ang="3255681"/>
          </a:gradFill>
          <a:ln w="25400">
            <a:miter lim="400000"/>
          </a:ln>
        </p:spPr>
        <p:txBody>
          <a:bodyPr tIns="91439" bIns="91439" anchor="ctr"/>
          <a:lstStyle/>
          <a:p>
            <a:pPr marL="0" marR="0" indent="0" algn="r" defTabSz="1828800" rtl="1" fontAlgn="auto" latinLnBrk="0" hangingPunct="0">
              <a:lnSpc>
                <a:spcPct val="100000"/>
              </a:lnSpc>
              <a:spcBef>
                <a:spcPts val="0"/>
              </a:spcBef>
              <a:spcAft>
                <a:spcPts val="0"/>
              </a:spcAft>
              <a:buClrTx/>
              <a:buSzTx/>
              <a:buFontTx/>
              <a:buNone/>
              <a:tabLst/>
            </a:pPr>
            <a:endParaRPr/>
          </a:p>
        </p:txBody>
      </p:sp>
      <p:sp>
        <p:nvSpPr>
          <p:cNvPr id="3" name="TextBox 2">
            <a:extLst>
              <a:ext uri="{FF2B5EF4-FFF2-40B4-BE49-F238E27FC236}">
                <a16:creationId xmlns:a16="http://schemas.microsoft.com/office/drawing/2014/main" id="{8E283E37-776E-A740-A47A-C1727BF6481A}"/>
              </a:ext>
            </a:extLst>
          </p:cNvPr>
          <p:cNvSpPr txBox="1"/>
          <p:nvPr/>
        </p:nvSpPr>
        <p:spPr>
          <a:xfrm>
            <a:off x="5260689" y="1310014"/>
            <a:ext cx="13862621" cy="264687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r" defTabSz="1828800" rtl="1" fontAlgn="auto" latinLnBrk="0" hangingPunct="0">
              <a:lnSpc>
                <a:spcPct val="100000"/>
              </a:lnSpc>
              <a:spcBef>
                <a:spcPts val="0"/>
              </a:spcBef>
              <a:spcAft>
                <a:spcPts val="0"/>
              </a:spcAft>
              <a:buClrTx/>
              <a:buSzTx/>
              <a:buFontTx/>
              <a:buNone/>
              <a:tabLst/>
            </a:pPr>
            <a:r>
              <a:rPr kumimoji="0" lang="he-IL" sz="3200" b="0" i="0" u="none" strike="noStrike" cap="none" spc="0" normalizeH="0" baseline="0" dirty="0">
                <a:ln>
                  <a:noFill/>
                </a:ln>
                <a:solidFill>
                  <a:srgbClr val="000000"/>
                </a:solidFill>
                <a:effectLst/>
                <a:uFillTx/>
                <a:latin typeface="Spacer" pitchFamily="2" charset="0"/>
                <a:cs typeface="Spacer" pitchFamily="2" charset="0"/>
                <a:sym typeface="Calibri"/>
              </a:rPr>
              <a:t>לאחר מכן רצינו להבין מה כושר כל שחקן באותו משחק. </a:t>
            </a:r>
          </a:p>
          <a:p>
            <a:pPr marL="0" marR="0" indent="0" algn="r" defTabSz="1828800" rtl="1" fontAlgn="auto" latinLnBrk="0" hangingPunct="0">
              <a:lnSpc>
                <a:spcPct val="100000"/>
              </a:lnSpc>
              <a:spcBef>
                <a:spcPts val="0"/>
              </a:spcBef>
              <a:spcAft>
                <a:spcPts val="0"/>
              </a:spcAft>
              <a:buClrTx/>
              <a:buSzTx/>
              <a:buFontTx/>
              <a:buNone/>
              <a:tabLst/>
            </a:pPr>
            <a:r>
              <a:rPr lang="he-IL" sz="3200" dirty="0">
                <a:latin typeface="Spacer" pitchFamily="2" charset="0"/>
                <a:cs typeface="Spacer" pitchFamily="2" charset="0"/>
              </a:rPr>
              <a:t>החלטנו על ערך העמודה שיכיל בתוכו את כמות הנקודות שהשחקן צבר/הפסיד במהלך 14 הימים האחרונים, לא כולל המשחק הנוכחי אך כולל משחקים באותו יום,</a:t>
            </a:r>
          </a:p>
          <a:p>
            <a:pPr marL="0" marR="0" indent="0" algn="r" defTabSz="1828800" rtl="1" fontAlgn="auto" latinLnBrk="0" hangingPunct="0">
              <a:lnSpc>
                <a:spcPct val="100000"/>
              </a:lnSpc>
              <a:spcBef>
                <a:spcPts val="0"/>
              </a:spcBef>
              <a:spcAft>
                <a:spcPts val="0"/>
              </a:spcAft>
              <a:buClrTx/>
              <a:buSzTx/>
              <a:buFontTx/>
              <a:buNone/>
              <a:tabLst/>
            </a:pPr>
            <a:r>
              <a:rPr kumimoji="0" lang="he-IL" sz="3200" b="0" i="0" u="none" strike="noStrike" cap="none" spc="0" normalizeH="0" baseline="0" dirty="0">
                <a:ln>
                  <a:noFill/>
                </a:ln>
                <a:solidFill>
                  <a:srgbClr val="000000"/>
                </a:solidFill>
                <a:effectLst/>
                <a:uFillTx/>
                <a:latin typeface="Spacer" pitchFamily="2" charset="0"/>
                <a:cs typeface="Spacer" pitchFamily="2" charset="0"/>
                <a:sym typeface="Calibri"/>
              </a:rPr>
              <a:t>למשל – </a:t>
            </a:r>
            <a:r>
              <a:rPr lang="he-IL" sz="3200" dirty="0">
                <a:latin typeface="Spacer" pitchFamily="2" charset="0"/>
                <a:cs typeface="Spacer" pitchFamily="2" charset="0"/>
              </a:rPr>
              <a:t>משחק ליגה: לכל שחקן ייתכנו שני משחקים כך שלפי הערכתנו למשחק הקודם באותו היום יש חשיבות גם כן.</a:t>
            </a:r>
            <a:endParaRPr kumimoji="0" lang="en-IL" sz="3200" b="0" i="0" u="none" strike="noStrike" cap="none" spc="0" normalizeH="0" baseline="0" dirty="0">
              <a:ln>
                <a:noFill/>
              </a:ln>
              <a:solidFill>
                <a:srgbClr val="000000"/>
              </a:solidFill>
              <a:effectLst/>
              <a:uFillTx/>
              <a:latin typeface="Spacer" pitchFamily="2" charset="0"/>
              <a:cs typeface="Spacer" pitchFamily="2" charset="0"/>
              <a:sym typeface="Calibri"/>
            </a:endParaRPr>
          </a:p>
        </p:txBody>
      </p:sp>
      <p:sp>
        <p:nvSpPr>
          <p:cNvPr id="8" name="TextBox 7">
            <a:extLst>
              <a:ext uri="{FF2B5EF4-FFF2-40B4-BE49-F238E27FC236}">
                <a16:creationId xmlns:a16="http://schemas.microsoft.com/office/drawing/2014/main" id="{4EB1D608-16CC-6547-82FB-9C7C7E348B84}"/>
              </a:ext>
            </a:extLst>
          </p:cNvPr>
          <p:cNvSpPr txBox="1"/>
          <p:nvPr/>
        </p:nvSpPr>
        <p:spPr>
          <a:xfrm>
            <a:off x="4950980" y="9759111"/>
            <a:ext cx="14482037" cy="16619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r" defTabSz="1828800" rtl="1" fontAlgn="auto" latinLnBrk="0" hangingPunct="0">
              <a:lnSpc>
                <a:spcPct val="100000"/>
              </a:lnSpc>
              <a:spcBef>
                <a:spcPts val="0"/>
              </a:spcBef>
              <a:spcAft>
                <a:spcPts val="0"/>
              </a:spcAft>
              <a:buClrTx/>
              <a:buSzTx/>
              <a:buFontTx/>
              <a:buNone/>
              <a:tabLst/>
            </a:pPr>
            <a:r>
              <a:rPr lang="he-IL" sz="3200" dirty="0">
                <a:latin typeface="Spacer" pitchFamily="2" charset="0"/>
                <a:cs typeface="Spacer" pitchFamily="2" charset="0"/>
              </a:rPr>
              <a:t>הפונקציה מקבלת מזהה של שחקן, תאריך של אותו היום ומזהה של המשחק (כך שלא יחשב גם כן)</a:t>
            </a:r>
          </a:p>
          <a:p>
            <a:pPr marL="0" marR="0" indent="0" algn="r" defTabSz="1828800" rtl="1" fontAlgn="auto" latinLnBrk="0" hangingPunct="0">
              <a:lnSpc>
                <a:spcPct val="100000"/>
              </a:lnSpc>
              <a:spcBef>
                <a:spcPts val="0"/>
              </a:spcBef>
              <a:spcAft>
                <a:spcPts val="0"/>
              </a:spcAft>
              <a:buClrTx/>
              <a:buSzTx/>
              <a:buFontTx/>
              <a:buNone/>
              <a:tabLst/>
            </a:pPr>
            <a:r>
              <a:rPr kumimoji="0" lang="he-IL" sz="3200" b="0" i="0" u="none" strike="noStrike" cap="none" spc="0" normalizeH="0" baseline="0" dirty="0">
                <a:ln>
                  <a:noFill/>
                </a:ln>
                <a:solidFill>
                  <a:srgbClr val="000000"/>
                </a:solidFill>
                <a:effectLst/>
                <a:uFillTx/>
                <a:latin typeface="Spacer" pitchFamily="2" charset="0"/>
                <a:cs typeface="Spacer" pitchFamily="2" charset="0"/>
                <a:sym typeface="Calibri"/>
              </a:rPr>
              <a:t>רצים על כל המופעים שבהם השחקן נוכח ומנקדים בהתאם.</a:t>
            </a:r>
            <a:endParaRPr lang="he-IL" sz="3200" dirty="0">
              <a:latin typeface="Spacer" pitchFamily="2" charset="0"/>
              <a:cs typeface="Spacer" pitchFamily="2" charset="0"/>
            </a:endParaRPr>
          </a:p>
          <a:p>
            <a:pPr marL="0" marR="0" indent="0" algn="r" defTabSz="1828800" rtl="1" fontAlgn="auto" latinLnBrk="0" hangingPunct="0">
              <a:lnSpc>
                <a:spcPct val="100000"/>
              </a:lnSpc>
              <a:spcBef>
                <a:spcPts val="0"/>
              </a:spcBef>
              <a:spcAft>
                <a:spcPts val="0"/>
              </a:spcAft>
              <a:buClrTx/>
              <a:buSzTx/>
              <a:buFontTx/>
              <a:buNone/>
              <a:tabLst/>
            </a:pPr>
            <a:r>
              <a:rPr kumimoji="0" lang="he-IL" sz="3200" b="0" i="0" u="none" strike="noStrike" cap="none" spc="0" normalizeH="0" baseline="0" dirty="0">
                <a:ln>
                  <a:noFill/>
                </a:ln>
                <a:solidFill>
                  <a:srgbClr val="000000"/>
                </a:solidFill>
                <a:effectLst/>
                <a:uFillTx/>
                <a:latin typeface="Spacer" pitchFamily="2" charset="0"/>
                <a:cs typeface="Spacer" pitchFamily="2" charset="0"/>
                <a:sym typeface="Calibri"/>
              </a:rPr>
              <a:t>אך הבנו שעדיין חסרים לנו ערכים חשובים שיעזרו לנו לבנות מודל מדויק יותר</a:t>
            </a:r>
          </a:p>
        </p:txBody>
      </p:sp>
      <p:pic>
        <p:nvPicPr>
          <p:cNvPr id="5" name="תמונה 4">
            <a:extLst>
              <a:ext uri="{FF2B5EF4-FFF2-40B4-BE49-F238E27FC236}">
                <a16:creationId xmlns:a16="http://schemas.microsoft.com/office/drawing/2014/main" id="{A5660463-CFB6-692F-8727-636ED18DF4DE}"/>
              </a:ext>
            </a:extLst>
          </p:cNvPr>
          <p:cNvPicPr>
            <a:picLocks noChangeAspect="1"/>
          </p:cNvPicPr>
          <p:nvPr/>
        </p:nvPicPr>
        <p:blipFill>
          <a:blip r:embed="rId3"/>
          <a:stretch>
            <a:fillRect/>
          </a:stretch>
        </p:blipFill>
        <p:spPr>
          <a:xfrm>
            <a:off x="8166897" y="4126206"/>
            <a:ext cx="7599356" cy="5463589"/>
          </a:xfrm>
          <a:prstGeom prst="rect">
            <a:avLst/>
          </a:prstGeom>
        </p:spPr>
      </p:pic>
    </p:spTree>
    <p:extLst>
      <p:ext uri="{BB962C8B-B14F-4D97-AF65-F5344CB8AC3E}">
        <p14:creationId xmlns:p14="http://schemas.microsoft.com/office/powerpoint/2010/main" val="30811788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p:cNvSpPr/>
          <p:nvPr/>
        </p:nvSpPr>
        <p:spPr>
          <a:xfrm>
            <a:off x="-56357" y="0"/>
            <a:ext cx="24440357" cy="13838834"/>
          </a:xfrm>
          <a:prstGeom prst="rect">
            <a:avLst/>
          </a:prstGeom>
          <a:gradFill>
            <a:gsLst>
              <a:gs pos="0">
                <a:schemeClr val="accent5"/>
              </a:gs>
              <a:gs pos="100000">
                <a:schemeClr val="accent1">
                  <a:alpha val="87000"/>
                </a:schemeClr>
              </a:gs>
            </a:gsLst>
            <a:lin ang="3255681"/>
          </a:gradFill>
          <a:ln w="25400">
            <a:miter lim="400000"/>
          </a:ln>
        </p:spPr>
        <p:txBody>
          <a:bodyPr tIns="91439" bIns="91439" anchor="ctr"/>
          <a:lstStyle/>
          <a:p>
            <a:pPr marL="0" marR="0" indent="0" algn="r" defTabSz="1828800" rtl="1" fontAlgn="auto" latinLnBrk="0" hangingPunct="0">
              <a:lnSpc>
                <a:spcPct val="100000"/>
              </a:lnSpc>
              <a:spcBef>
                <a:spcPts val="0"/>
              </a:spcBef>
              <a:spcAft>
                <a:spcPts val="0"/>
              </a:spcAft>
              <a:buClrTx/>
              <a:buSzTx/>
              <a:buFontTx/>
              <a:buNone/>
              <a:tabLst/>
            </a:pPr>
            <a:endParaRPr/>
          </a:p>
        </p:txBody>
      </p:sp>
      <p:sp>
        <p:nvSpPr>
          <p:cNvPr id="3" name="TextBox 2">
            <a:extLst>
              <a:ext uri="{FF2B5EF4-FFF2-40B4-BE49-F238E27FC236}">
                <a16:creationId xmlns:a16="http://schemas.microsoft.com/office/drawing/2014/main" id="{8E283E37-776E-A740-A47A-C1727BF6481A}"/>
              </a:ext>
            </a:extLst>
          </p:cNvPr>
          <p:cNvSpPr txBox="1"/>
          <p:nvPr/>
        </p:nvSpPr>
        <p:spPr>
          <a:xfrm>
            <a:off x="12357259" y="374834"/>
            <a:ext cx="11356340" cy="104643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r" defTabSz="1828800" rtl="1" fontAlgn="auto" latinLnBrk="0" hangingPunct="0">
              <a:lnSpc>
                <a:spcPct val="100000"/>
              </a:lnSpc>
              <a:spcBef>
                <a:spcPts val="0"/>
              </a:spcBef>
              <a:spcAft>
                <a:spcPts val="0"/>
              </a:spcAft>
              <a:buClrTx/>
              <a:buSzTx/>
              <a:buFontTx/>
              <a:buNone/>
              <a:tabLst/>
            </a:pPr>
            <a:r>
              <a:rPr lang="he-IL" sz="2800" dirty="0">
                <a:latin typeface="Spacer" pitchFamily="2" charset="0"/>
                <a:cs typeface="Spacer" pitchFamily="2" charset="0"/>
              </a:rPr>
              <a:t>בתור ספורטאים פעילים, הבנו שלהיסטוריית המשחקים יש משמעות בין שני השחקנים.</a:t>
            </a:r>
          </a:p>
          <a:p>
            <a:pPr marL="0" marR="0" indent="0" algn="r" defTabSz="1828800" rtl="1" fontAlgn="auto" latinLnBrk="0" hangingPunct="0">
              <a:lnSpc>
                <a:spcPct val="100000"/>
              </a:lnSpc>
              <a:spcBef>
                <a:spcPts val="0"/>
              </a:spcBef>
              <a:spcAft>
                <a:spcPts val="0"/>
              </a:spcAft>
              <a:buClrTx/>
              <a:buSzTx/>
              <a:buFontTx/>
              <a:buNone/>
              <a:tabLst/>
            </a:pPr>
            <a:r>
              <a:rPr kumimoji="0" lang="he-IL" sz="2800" b="0" i="0" u="none" strike="noStrike" cap="none" spc="0" normalizeH="0" baseline="0" dirty="0">
                <a:ln>
                  <a:noFill/>
                </a:ln>
                <a:solidFill>
                  <a:srgbClr val="000000"/>
                </a:solidFill>
                <a:effectLst/>
                <a:uFillTx/>
                <a:latin typeface="Spacer" pitchFamily="2" charset="0"/>
                <a:cs typeface="Spacer" pitchFamily="2" charset="0"/>
                <a:sym typeface="Calibri"/>
              </a:rPr>
              <a:t>כלומר </a:t>
            </a:r>
            <a:r>
              <a:rPr lang="he-IL" sz="2800" dirty="0">
                <a:latin typeface="Spacer" pitchFamily="2" charset="0"/>
                <a:cs typeface="Spacer" pitchFamily="2" charset="0"/>
              </a:rPr>
              <a:t>רצינו להוסיף שתי עמודות שמכילות את הניצחונות של כל שחקן על היריב </a:t>
            </a:r>
            <a:endParaRPr kumimoji="0" lang="en-IL" sz="2800" b="0" i="0" u="none" strike="noStrike" cap="none" spc="0" normalizeH="0" baseline="0" dirty="0">
              <a:ln>
                <a:noFill/>
              </a:ln>
              <a:solidFill>
                <a:srgbClr val="000000"/>
              </a:solidFill>
              <a:effectLst/>
              <a:uFillTx/>
              <a:latin typeface="Spacer" pitchFamily="2" charset="0"/>
              <a:cs typeface="Spacer" pitchFamily="2" charset="0"/>
              <a:sym typeface="Calibri"/>
            </a:endParaRPr>
          </a:p>
        </p:txBody>
      </p:sp>
      <p:sp>
        <p:nvSpPr>
          <p:cNvPr id="8" name="TextBox 7">
            <a:extLst>
              <a:ext uri="{FF2B5EF4-FFF2-40B4-BE49-F238E27FC236}">
                <a16:creationId xmlns:a16="http://schemas.microsoft.com/office/drawing/2014/main" id="{4EB1D608-16CC-6547-82FB-9C7C7E348B84}"/>
              </a:ext>
            </a:extLst>
          </p:cNvPr>
          <p:cNvSpPr txBox="1"/>
          <p:nvPr/>
        </p:nvSpPr>
        <p:spPr>
          <a:xfrm>
            <a:off x="13220798" y="5819260"/>
            <a:ext cx="10492801" cy="104643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r" defTabSz="1828800" rtl="1" fontAlgn="auto" latinLnBrk="0" hangingPunct="0">
              <a:lnSpc>
                <a:spcPct val="100000"/>
              </a:lnSpc>
              <a:spcBef>
                <a:spcPts val="0"/>
              </a:spcBef>
              <a:spcAft>
                <a:spcPts val="0"/>
              </a:spcAft>
              <a:buClrTx/>
              <a:buSzTx/>
              <a:buFontTx/>
              <a:buNone/>
              <a:tabLst/>
            </a:pPr>
            <a:r>
              <a:rPr kumimoji="0" lang="he-IL" sz="2800" b="0" i="0" u="none" strike="noStrike" cap="none" spc="0" normalizeH="0" baseline="0" dirty="0">
                <a:ln>
                  <a:noFill/>
                </a:ln>
                <a:solidFill>
                  <a:srgbClr val="000000"/>
                </a:solidFill>
                <a:effectLst/>
                <a:uFillTx/>
                <a:latin typeface="Spacer" pitchFamily="2" charset="0"/>
                <a:cs typeface="Spacer" pitchFamily="2" charset="0"/>
                <a:sym typeface="Calibri"/>
              </a:rPr>
              <a:t>הפ</a:t>
            </a:r>
            <a:r>
              <a:rPr lang="he-IL" sz="2800" dirty="0">
                <a:latin typeface="Spacer" pitchFamily="2" charset="0"/>
                <a:cs typeface="Spacer" pitchFamily="2" charset="0"/>
              </a:rPr>
              <a:t>ונקציה מקבלת את הדאטה שמכיל את היסטוריית המשחקים בין שני השחקנים ומחשבת את כמות הניצחונות של כל אחד</a:t>
            </a:r>
            <a:endParaRPr kumimoji="0" lang="he-IL" sz="2800" b="0" i="0" u="none" strike="noStrike" cap="none" spc="0" normalizeH="0" baseline="0" dirty="0">
              <a:ln>
                <a:noFill/>
              </a:ln>
              <a:solidFill>
                <a:srgbClr val="000000"/>
              </a:solidFill>
              <a:effectLst/>
              <a:uFillTx/>
              <a:latin typeface="Spacer" pitchFamily="2" charset="0"/>
              <a:cs typeface="Spacer" pitchFamily="2" charset="0"/>
              <a:sym typeface="Calibri"/>
            </a:endParaRPr>
          </a:p>
        </p:txBody>
      </p:sp>
      <p:pic>
        <p:nvPicPr>
          <p:cNvPr id="4" name="Picture 3">
            <a:extLst>
              <a:ext uri="{FF2B5EF4-FFF2-40B4-BE49-F238E27FC236}">
                <a16:creationId xmlns:a16="http://schemas.microsoft.com/office/drawing/2014/main" id="{DE37386B-A154-C74E-937D-696623B9EBD9}"/>
              </a:ext>
            </a:extLst>
          </p:cNvPr>
          <p:cNvPicPr>
            <a:picLocks noChangeAspect="1"/>
          </p:cNvPicPr>
          <p:nvPr/>
        </p:nvPicPr>
        <p:blipFill>
          <a:blip r:embed="rId3"/>
          <a:stretch>
            <a:fillRect/>
          </a:stretch>
        </p:blipFill>
        <p:spPr>
          <a:xfrm>
            <a:off x="13220797" y="1494383"/>
            <a:ext cx="10492801" cy="4113530"/>
          </a:xfrm>
          <a:prstGeom prst="rect">
            <a:avLst/>
          </a:prstGeom>
        </p:spPr>
      </p:pic>
      <p:pic>
        <p:nvPicPr>
          <p:cNvPr id="5" name="Picture 4">
            <a:extLst>
              <a:ext uri="{FF2B5EF4-FFF2-40B4-BE49-F238E27FC236}">
                <a16:creationId xmlns:a16="http://schemas.microsoft.com/office/drawing/2014/main" id="{F5823F0B-D0F6-2944-B93A-0A61B6265E2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0400" y="1246334"/>
            <a:ext cx="10492801" cy="5619363"/>
          </a:xfrm>
          <a:prstGeom prst="rect">
            <a:avLst/>
          </a:prstGeom>
        </p:spPr>
      </p:pic>
      <p:sp>
        <p:nvSpPr>
          <p:cNvPr id="9" name="TextBox 8">
            <a:extLst>
              <a:ext uri="{FF2B5EF4-FFF2-40B4-BE49-F238E27FC236}">
                <a16:creationId xmlns:a16="http://schemas.microsoft.com/office/drawing/2014/main" id="{B7B62464-2572-7A43-B35F-EF9EFA7C32F3}"/>
              </a:ext>
            </a:extLst>
          </p:cNvPr>
          <p:cNvSpPr txBox="1"/>
          <p:nvPr/>
        </p:nvSpPr>
        <p:spPr>
          <a:xfrm>
            <a:off x="762610" y="587185"/>
            <a:ext cx="10492801" cy="61555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r" defTabSz="1828800" rtl="1" fontAlgn="auto" latinLnBrk="0" hangingPunct="0">
              <a:lnSpc>
                <a:spcPct val="100000"/>
              </a:lnSpc>
              <a:spcBef>
                <a:spcPts val="0"/>
              </a:spcBef>
              <a:spcAft>
                <a:spcPts val="0"/>
              </a:spcAft>
              <a:buClrTx/>
              <a:buSzTx/>
              <a:buFontTx/>
              <a:buNone/>
              <a:tabLst/>
            </a:pPr>
            <a:r>
              <a:rPr kumimoji="0" lang="he-IL" sz="2800" b="0" i="0" u="none" strike="noStrike" cap="none" spc="0" normalizeH="0" baseline="0" dirty="0">
                <a:ln>
                  <a:noFill/>
                </a:ln>
                <a:solidFill>
                  <a:srgbClr val="000000"/>
                </a:solidFill>
                <a:effectLst/>
                <a:uFillTx/>
                <a:latin typeface="Spacer" pitchFamily="2" charset="0"/>
                <a:cs typeface="Spacer" pitchFamily="2" charset="0"/>
                <a:sym typeface="Calibri"/>
              </a:rPr>
              <a:t>כעת מה שנותר הוא לרוץ על כל הטבלה של המשחקים ולהפעיל את הפונקציות</a:t>
            </a:r>
          </a:p>
        </p:txBody>
      </p:sp>
      <p:pic>
        <p:nvPicPr>
          <p:cNvPr id="6" name="Picture 5">
            <a:extLst>
              <a:ext uri="{FF2B5EF4-FFF2-40B4-BE49-F238E27FC236}">
                <a16:creationId xmlns:a16="http://schemas.microsoft.com/office/drawing/2014/main" id="{31B4691A-4426-404E-A2BA-CC1CA6132A7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401" y="7066281"/>
            <a:ext cx="6948172" cy="2987219"/>
          </a:xfrm>
          <a:prstGeom prst="rect">
            <a:avLst/>
          </a:prstGeom>
        </p:spPr>
      </p:pic>
      <p:sp>
        <p:nvSpPr>
          <p:cNvPr id="12" name="TextBox 11">
            <a:extLst>
              <a:ext uri="{FF2B5EF4-FFF2-40B4-BE49-F238E27FC236}">
                <a16:creationId xmlns:a16="http://schemas.microsoft.com/office/drawing/2014/main" id="{BA0368C3-9D75-6C44-8521-27A92FEF1F77}"/>
              </a:ext>
            </a:extLst>
          </p:cNvPr>
          <p:cNvSpPr txBox="1"/>
          <p:nvPr/>
        </p:nvSpPr>
        <p:spPr>
          <a:xfrm>
            <a:off x="9139449" y="10044609"/>
            <a:ext cx="6048742" cy="61555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algn="ctr" rtl="1"/>
            <a:r>
              <a:rPr kumimoji="0" lang="he-IL" sz="2800" b="0" i="0" u="none" strike="noStrike" cap="none" spc="0" normalizeH="0" baseline="0" dirty="0">
                <a:ln>
                  <a:noFill/>
                </a:ln>
                <a:solidFill>
                  <a:srgbClr val="000000"/>
                </a:solidFill>
                <a:effectLst/>
                <a:uFillTx/>
                <a:latin typeface="Spacer" pitchFamily="2" charset="0"/>
                <a:cs typeface="Spacer" pitchFamily="2" charset="0"/>
                <a:sym typeface="Calibri"/>
              </a:rPr>
              <a:t>לאחר כל אלה, כך נראית הטבלה שלנו</a:t>
            </a:r>
          </a:p>
        </p:txBody>
      </p:sp>
      <p:pic>
        <p:nvPicPr>
          <p:cNvPr id="14" name="תמונה 13">
            <a:extLst>
              <a:ext uri="{FF2B5EF4-FFF2-40B4-BE49-F238E27FC236}">
                <a16:creationId xmlns:a16="http://schemas.microsoft.com/office/drawing/2014/main" id="{0B5A2E4B-F777-34E4-2B6B-0F0BD4B0AE40}"/>
              </a:ext>
            </a:extLst>
          </p:cNvPr>
          <p:cNvPicPr>
            <a:picLocks noChangeAspect="1"/>
          </p:cNvPicPr>
          <p:nvPr/>
        </p:nvPicPr>
        <p:blipFill rotWithShape="1">
          <a:blip r:embed="rId6"/>
          <a:srcRect t="3463" b="11501"/>
          <a:stretch/>
        </p:blipFill>
        <p:spPr>
          <a:xfrm>
            <a:off x="235822" y="10878696"/>
            <a:ext cx="23855997" cy="1387817"/>
          </a:xfrm>
          <a:prstGeom prst="rect">
            <a:avLst/>
          </a:prstGeom>
        </p:spPr>
      </p:pic>
    </p:spTree>
    <p:extLst>
      <p:ext uri="{BB962C8B-B14F-4D97-AF65-F5344CB8AC3E}">
        <p14:creationId xmlns:p14="http://schemas.microsoft.com/office/powerpoint/2010/main" val="18131008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C9E1DFC-F31C-0B4D-A008-1AE049319CD5}"/>
              </a:ext>
            </a:extLst>
          </p:cNvPr>
          <p:cNvSpPr>
            <a:spLocks noGrp="1"/>
          </p:cNvSpPr>
          <p:nvPr>
            <p:ph type="pic" sz="quarter" idx="10"/>
          </p:nvPr>
        </p:nvSpPr>
        <p:spPr>
          <a:xfrm>
            <a:off x="0" y="-22869"/>
            <a:ext cx="24384000" cy="13853665"/>
          </a:xfrm>
        </p:spPr>
      </p:sp>
      <p:sp>
        <p:nvSpPr>
          <p:cNvPr id="131" name="Rectangle"/>
          <p:cNvSpPr/>
          <p:nvPr/>
        </p:nvSpPr>
        <p:spPr>
          <a:xfrm>
            <a:off x="-39390" y="-22869"/>
            <a:ext cx="24440357" cy="13853665"/>
          </a:xfrm>
          <a:prstGeom prst="rect">
            <a:avLst/>
          </a:prstGeom>
          <a:gradFill>
            <a:gsLst>
              <a:gs pos="0">
                <a:schemeClr val="accent5">
                  <a:alpha val="87000"/>
                </a:schemeClr>
              </a:gs>
              <a:gs pos="100000">
                <a:schemeClr val="accent1">
                  <a:alpha val="87000"/>
                </a:schemeClr>
              </a:gs>
            </a:gsLst>
            <a:lin ang="3255681"/>
          </a:gradFill>
          <a:ln w="25400">
            <a:miter lim="400000"/>
          </a:ln>
        </p:spPr>
        <p:txBody>
          <a:bodyPr tIns="91439" bIns="91439" anchor="ctr"/>
          <a:lstStyle/>
          <a:p>
            <a:pPr marL="0" marR="0" indent="0" algn="l" defTabSz="1828800" rtl="0" fontAlgn="auto" latinLnBrk="0" hangingPunct="0">
              <a:lnSpc>
                <a:spcPct val="100000"/>
              </a:lnSpc>
              <a:spcBef>
                <a:spcPts val="0"/>
              </a:spcBef>
              <a:spcAft>
                <a:spcPts val="0"/>
              </a:spcAft>
              <a:buClrTx/>
              <a:buSzTx/>
              <a:buFontTx/>
              <a:buNone/>
              <a:tabLst/>
            </a:pPr>
            <a:endParaRPr/>
          </a:p>
        </p:txBody>
      </p:sp>
      <p:pic>
        <p:nvPicPr>
          <p:cNvPr id="4098" name="Picture 2" descr="Infographic  free icon">
            <a:extLst>
              <a:ext uri="{FF2B5EF4-FFF2-40B4-BE49-F238E27FC236}">
                <a16:creationId xmlns:a16="http://schemas.microsoft.com/office/drawing/2014/main" id="{030375A6-E966-0D42-90FF-7AA44AC874B2}"/>
              </a:ext>
            </a:extLst>
          </p:cNvPr>
          <p:cNvPicPr>
            <a:picLocks noChangeAspect="1" noChangeArrowheads="1"/>
          </p:cNvPicPr>
          <p:nvPr/>
        </p:nvPicPr>
        <p:blipFill>
          <a:blip r:embed="rId2">
            <a:duotone>
              <a:schemeClr val="accent4">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8940800" y="3606800"/>
            <a:ext cx="6502400" cy="6502400"/>
          </a:xfrm>
          <a:prstGeom prst="rect">
            <a:avLst/>
          </a:prstGeom>
          <a:noFill/>
          <a:extLst>
            <a:ext uri="{909E8E84-426E-40DD-AFC4-6F175D3DCCD1}">
              <a14:hiddenFill xmlns:a14="http://schemas.microsoft.com/office/drawing/2010/main">
                <a:solidFill>
                  <a:srgbClr val="FFFFFF"/>
                </a:solidFill>
              </a14:hiddenFill>
            </a:ext>
          </a:extLst>
        </p:spPr>
      </p:pic>
      <p:sp>
        <p:nvSpPr>
          <p:cNvPr id="8" name="Section Name">
            <a:extLst>
              <a:ext uri="{FF2B5EF4-FFF2-40B4-BE49-F238E27FC236}">
                <a16:creationId xmlns:a16="http://schemas.microsoft.com/office/drawing/2014/main" id="{9C4865BB-030B-014A-A675-34ED81D2F6B5}"/>
              </a:ext>
            </a:extLst>
          </p:cNvPr>
          <p:cNvSpPr txBox="1"/>
          <p:nvPr/>
        </p:nvSpPr>
        <p:spPr>
          <a:xfrm>
            <a:off x="4642576" y="5842339"/>
            <a:ext cx="15098849" cy="2031323"/>
          </a:xfrm>
          <a:prstGeom prst="rect">
            <a:avLst/>
          </a:prstGeom>
          <a:noFill/>
          <a:ln>
            <a:noFill/>
          </a:ln>
          <a:effectLst>
            <a:outerShdw blurRad="602285" dist="252176" dir="5400000" sx="101000" sy="101000" algn="ctr" rotWithShape="0">
              <a:schemeClr val="tx1">
                <a:alpha val="92014"/>
              </a:scheme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tIns="91439" bIns="91439">
            <a:spAutoFit/>
          </a:bodyPr>
          <a:lstStyle>
            <a:lvl1pPr>
              <a:defRPr sz="12000" b="1">
                <a:solidFill>
                  <a:srgbClr val="FFFFFF"/>
                </a:solidFill>
                <a:latin typeface="Roboto"/>
                <a:ea typeface="Roboto"/>
                <a:cs typeface="Roboto"/>
                <a:sym typeface="Roboto"/>
              </a:defRPr>
            </a:lvl1pPr>
          </a:lstStyle>
          <a:p>
            <a:pPr algn="ctr"/>
            <a:r>
              <a:rPr lang="en-US" dirty="0">
                <a:effectLst>
                  <a:outerShdw blurRad="146543" dist="80122" dir="5400000" sx="103151" sy="103151" algn="ctr" rotWithShape="0">
                    <a:schemeClr val="tx1">
                      <a:alpha val="70658"/>
                    </a:schemeClr>
                  </a:outerShdw>
                </a:effectLst>
                <a:latin typeface="Roboto Medium" panose="02000000000000000000" pitchFamily="2" charset="0"/>
                <a:ea typeface="Roboto Medium" panose="02000000000000000000" pitchFamily="2" charset="0"/>
                <a:cs typeface="Roboto Medium" panose="02000000000000000000" pitchFamily="2" charset="0"/>
              </a:rPr>
              <a:t>EDA</a:t>
            </a:r>
            <a:endParaRPr dirty="0">
              <a:effectLst>
                <a:outerShdw blurRad="146543" dist="80122" dir="5400000" sx="103151" sy="103151" algn="ctr" rotWithShape="0">
                  <a:schemeClr val="tx1">
                    <a:alpha val="70658"/>
                  </a:schemeClr>
                </a:outerShdw>
              </a:effectLst>
              <a:latin typeface="Roboto Medium" panose="02000000000000000000" pitchFamily="2" charset="0"/>
              <a:ea typeface="Roboto Medium" panose="02000000000000000000" pitchFamily="2" charset="0"/>
              <a:cs typeface="Roboto Medium" panose="02000000000000000000" pitchFamily="2" charset="0"/>
            </a:endParaRPr>
          </a:p>
        </p:txBody>
      </p:sp>
    </p:spTree>
    <p:extLst>
      <p:ext uri="{BB962C8B-B14F-4D97-AF65-F5344CB8AC3E}">
        <p14:creationId xmlns:p14="http://schemas.microsoft.com/office/powerpoint/2010/main" val="407341857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ounded Rectangle"/>
          <p:cNvSpPr/>
          <p:nvPr/>
        </p:nvSpPr>
        <p:spPr>
          <a:xfrm rot="5400000">
            <a:off x="5334002" y="-5334000"/>
            <a:ext cx="13716000" cy="24384001"/>
          </a:xfrm>
          <a:prstGeom prst="rect">
            <a:avLst/>
          </a:prstGeom>
          <a:gradFill>
            <a:gsLst>
              <a:gs pos="0">
                <a:schemeClr val="accent5"/>
              </a:gs>
              <a:gs pos="100000">
                <a:schemeClr val="accent1">
                  <a:alpha val="87000"/>
                </a:schemeClr>
              </a:gs>
            </a:gsLst>
            <a:lin ang="3255681"/>
          </a:gradFill>
          <a:ln w="25400">
            <a:miter lim="400000"/>
          </a:ln>
        </p:spPr>
        <p:txBody>
          <a:bodyPr tIns="91439" bIns="91439" anchor="ctr"/>
          <a:lstStyle/>
          <a:p>
            <a:pPr marL="0" marR="0" indent="0" algn="r" defTabSz="1828800" rtl="1" fontAlgn="auto" latinLnBrk="0" hangingPunct="0">
              <a:lnSpc>
                <a:spcPct val="100000"/>
              </a:lnSpc>
              <a:spcBef>
                <a:spcPts val="0"/>
              </a:spcBef>
              <a:spcAft>
                <a:spcPts val="0"/>
              </a:spcAft>
              <a:buClrTx/>
              <a:buSzTx/>
              <a:buFontTx/>
              <a:buNone/>
              <a:tabLst/>
            </a:pPr>
            <a:endParaRPr/>
          </a:p>
        </p:txBody>
      </p:sp>
      <p:sp>
        <p:nvSpPr>
          <p:cNvPr id="151" name="This is text and photo slide"/>
          <p:cNvSpPr txBox="1"/>
          <p:nvPr/>
        </p:nvSpPr>
        <p:spPr>
          <a:xfrm>
            <a:off x="8934395" y="422867"/>
            <a:ext cx="14312170" cy="92332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8000" b="1">
                <a:solidFill>
                  <a:srgbClr val="222B35"/>
                </a:solidFill>
                <a:latin typeface="Roboto"/>
                <a:ea typeface="Roboto"/>
                <a:cs typeface="Roboto"/>
                <a:sym typeface="Roboto"/>
              </a:defRPr>
            </a:lvl1pPr>
          </a:lstStyle>
          <a:p>
            <a:pPr marL="0" marR="0" indent="0" algn="r" defTabSz="1828800" rtl="1" fontAlgn="auto" latinLnBrk="0" hangingPunct="0">
              <a:lnSpc>
                <a:spcPct val="100000"/>
              </a:lnSpc>
              <a:spcBef>
                <a:spcPts val="0"/>
              </a:spcBef>
              <a:spcAft>
                <a:spcPts val="0"/>
              </a:spcAft>
              <a:buClrTx/>
              <a:buSzTx/>
              <a:buFontTx/>
              <a:buNone/>
              <a:tabLst/>
            </a:pPr>
            <a:r>
              <a:rPr lang="he-IL" sz="4800" b="0" dirty="0">
                <a:latin typeface="Spacer" pitchFamily="2" charset="0"/>
                <a:cs typeface="Spacer" pitchFamily="2" charset="0"/>
              </a:rPr>
              <a:t>חיפשנו האם יש נתונים שיעזרו לנו לחזות מנצח</a:t>
            </a:r>
            <a:endParaRPr sz="4800" b="0" dirty="0">
              <a:latin typeface="Spacer" pitchFamily="2" charset="0"/>
              <a:cs typeface="Spacer" pitchFamily="2" charset="0"/>
            </a:endParaRPr>
          </a:p>
        </p:txBody>
      </p:sp>
      <p:sp>
        <p:nvSpPr>
          <p:cNvPr id="11" name="This is text and photo slide">
            <a:extLst>
              <a:ext uri="{FF2B5EF4-FFF2-40B4-BE49-F238E27FC236}">
                <a16:creationId xmlns:a16="http://schemas.microsoft.com/office/drawing/2014/main" id="{48A030CC-5A49-5346-AC26-DD4EA0EB7BC7}"/>
              </a:ext>
            </a:extLst>
          </p:cNvPr>
          <p:cNvSpPr txBox="1"/>
          <p:nvPr/>
        </p:nvSpPr>
        <p:spPr>
          <a:xfrm>
            <a:off x="13113047" y="7765876"/>
            <a:ext cx="9957285" cy="116954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8000" b="1">
                <a:solidFill>
                  <a:srgbClr val="222B35"/>
                </a:solidFill>
                <a:latin typeface="Roboto"/>
                <a:ea typeface="Roboto"/>
                <a:cs typeface="Roboto"/>
                <a:sym typeface="Roboto"/>
              </a:defRPr>
            </a:lvl1pPr>
          </a:lstStyle>
          <a:p>
            <a:pPr marL="0" marR="0" indent="0" algn="ctr" defTabSz="1828800" rtl="1" fontAlgn="auto" latinLnBrk="0" hangingPunct="0">
              <a:lnSpc>
                <a:spcPct val="100000"/>
              </a:lnSpc>
              <a:spcBef>
                <a:spcPts val="0"/>
              </a:spcBef>
              <a:spcAft>
                <a:spcPts val="0"/>
              </a:spcAft>
              <a:buClrTx/>
              <a:buSzTx/>
              <a:buFontTx/>
              <a:buNone/>
              <a:tabLst/>
            </a:pPr>
            <a:r>
              <a:rPr lang="he-IL" sz="3200" b="0" dirty="0">
                <a:latin typeface="Spacer" pitchFamily="2" charset="0"/>
                <a:cs typeface="Spacer" pitchFamily="2" charset="0"/>
              </a:rPr>
              <a:t>לאורך השנים – ניצחונות והפסדים במשחקי בית</a:t>
            </a:r>
          </a:p>
          <a:p>
            <a:pPr marL="0" marR="0" indent="0" algn="ctr" defTabSz="1828800" rtl="1" fontAlgn="auto" latinLnBrk="0" hangingPunct="0">
              <a:lnSpc>
                <a:spcPct val="100000"/>
              </a:lnSpc>
              <a:spcBef>
                <a:spcPts val="0"/>
              </a:spcBef>
              <a:spcAft>
                <a:spcPts val="0"/>
              </a:spcAft>
              <a:buClrTx/>
              <a:buSzTx/>
              <a:buFontTx/>
              <a:buNone/>
              <a:tabLst/>
            </a:pPr>
            <a:r>
              <a:rPr lang="he-IL" sz="3200" b="0" dirty="0">
                <a:latin typeface="Spacer" pitchFamily="2" charset="0"/>
                <a:cs typeface="Spacer" pitchFamily="2" charset="0"/>
              </a:rPr>
              <a:t>ניתן לראות שיש חשיבות למשחק האם משוחק בבית או בחוץ</a:t>
            </a:r>
          </a:p>
        </p:txBody>
      </p:sp>
      <p:pic>
        <p:nvPicPr>
          <p:cNvPr id="6148" name="Picture 4">
            <a:extLst>
              <a:ext uri="{FF2B5EF4-FFF2-40B4-BE49-F238E27FC236}">
                <a16:creationId xmlns:a16="http://schemas.microsoft.com/office/drawing/2014/main" id="{A69D10EE-E419-604D-B002-8EE86D791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5652376" y="8938401"/>
            <a:ext cx="4894729" cy="3742017"/>
          </a:xfrm>
          <a:prstGeom prst="rect">
            <a:avLst/>
          </a:prstGeom>
          <a:noFill/>
          <a:extLst>
            <a:ext uri="{909E8E84-426E-40DD-AFC4-6F175D3DCCD1}">
              <a14:hiddenFill xmlns:a14="http://schemas.microsoft.com/office/drawing/2010/main">
                <a:solidFill>
                  <a:srgbClr val="FFFFFF"/>
                </a:solidFill>
              </a14:hiddenFill>
            </a:ext>
          </a:extLst>
        </p:spPr>
      </p:pic>
      <p:sp>
        <p:nvSpPr>
          <p:cNvPr id="13" name="This is text and photo slide">
            <a:extLst>
              <a:ext uri="{FF2B5EF4-FFF2-40B4-BE49-F238E27FC236}">
                <a16:creationId xmlns:a16="http://schemas.microsoft.com/office/drawing/2014/main" id="{340DD54F-AE39-F94E-B1CE-16C6193030C0}"/>
              </a:ext>
            </a:extLst>
          </p:cNvPr>
          <p:cNvSpPr txBox="1"/>
          <p:nvPr/>
        </p:nvSpPr>
        <p:spPr>
          <a:xfrm>
            <a:off x="15523808" y="12739137"/>
            <a:ext cx="5414903" cy="553996"/>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8000" b="1">
                <a:solidFill>
                  <a:srgbClr val="222B35"/>
                </a:solidFill>
                <a:latin typeface="Roboto"/>
                <a:ea typeface="Roboto"/>
                <a:cs typeface="Roboto"/>
                <a:sym typeface="Roboto"/>
              </a:defRPr>
            </a:lvl1pPr>
          </a:lstStyle>
          <a:p>
            <a:pPr marL="0" marR="0" indent="0" algn="ctr" defTabSz="1828800" rtl="0" fontAlgn="auto" latinLnBrk="0" hangingPunct="0">
              <a:lnSpc>
                <a:spcPct val="100000"/>
              </a:lnSpc>
              <a:spcBef>
                <a:spcPts val="0"/>
              </a:spcBef>
              <a:spcAft>
                <a:spcPts val="0"/>
              </a:spcAft>
              <a:buClrTx/>
              <a:buSzTx/>
              <a:buFontTx/>
              <a:buNone/>
              <a:tabLst/>
            </a:pPr>
            <a:r>
              <a:rPr lang="he-IL" sz="2400" b="0" dirty="0" err="1">
                <a:latin typeface="Spacer" pitchFamily="2" charset="0"/>
                <a:cs typeface="Spacer" pitchFamily="2" charset="0"/>
              </a:rPr>
              <a:t>היסטוגרמת</a:t>
            </a:r>
            <a:r>
              <a:rPr lang="he-IL" sz="2400" b="0" dirty="0">
                <a:latin typeface="Spacer" pitchFamily="2" charset="0"/>
                <a:cs typeface="Spacer" pitchFamily="2" charset="0"/>
              </a:rPr>
              <a:t> הפרשי הנקודות בין השחקנים</a:t>
            </a:r>
          </a:p>
        </p:txBody>
      </p:sp>
      <p:sp>
        <p:nvSpPr>
          <p:cNvPr id="16" name="This is text and photo slide">
            <a:extLst>
              <a:ext uri="{FF2B5EF4-FFF2-40B4-BE49-F238E27FC236}">
                <a16:creationId xmlns:a16="http://schemas.microsoft.com/office/drawing/2014/main" id="{F6AB07B4-D4EA-444E-BFDA-4CD20E4A50DE}"/>
              </a:ext>
            </a:extLst>
          </p:cNvPr>
          <p:cNvSpPr txBox="1"/>
          <p:nvPr/>
        </p:nvSpPr>
        <p:spPr>
          <a:xfrm>
            <a:off x="860340" y="796952"/>
            <a:ext cx="10294100" cy="2400655"/>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8000" b="1">
                <a:solidFill>
                  <a:srgbClr val="222B35"/>
                </a:solidFill>
                <a:latin typeface="Roboto"/>
                <a:ea typeface="Roboto"/>
                <a:cs typeface="Roboto"/>
                <a:sym typeface="Roboto"/>
              </a:defRPr>
            </a:lvl1pPr>
          </a:lstStyle>
          <a:p>
            <a:pPr marL="0" marR="0" indent="0" algn="ctr" defTabSz="1828800" rtl="1" fontAlgn="auto" latinLnBrk="0" hangingPunct="0">
              <a:lnSpc>
                <a:spcPct val="100000"/>
              </a:lnSpc>
              <a:spcBef>
                <a:spcPts val="0"/>
              </a:spcBef>
              <a:spcAft>
                <a:spcPts val="0"/>
              </a:spcAft>
              <a:buClrTx/>
              <a:buSzTx/>
              <a:buFontTx/>
              <a:buNone/>
              <a:tabLst/>
            </a:pPr>
            <a:r>
              <a:rPr lang="he-IL" sz="3600" b="0" dirty="0">
                <a:latin typeface="Spacer" pitchFamily="2" charset="0"/>
                <a:cs typeface="Spacer" pitchFamily="2" charset="0"/>
              </a:rPr>
              <a:t>זהו גרף חשוב מאוד עבורנו – בגרף זה אנו בודקים את המשחקים ששוחקו, ואת הקשר בין הפרש הניקוד לניצחון. </a:t>
            </a:r>
          </a:p>
          <a:p>
            <a:pPr marL="0" marR="0" indent="0" algn="ctr" defTabSz="1828800" rtl="1" fontAlgn="auto" latinLnBrk="0" hangingPunct="0">
              <a:lnSpc>
                <a:spcPct val="100000"/>
              </a:lnSpc>
              <a:spcBef>
                <a:spcPts val="0"/>
              </a:spcBef>
              <a:spcAft>
                <a:spcPts val="0"/>
              </a:spcAft>
              <a:buClrTx/>
              <a:buSzTx/>
              <a:buFontTx/>
              <a:buNone/>
              <a:tabLst/>
            </a:pPr>
            <a:r>
              <a:rPr lang="he-IL" sz="3600" b="0" dirty="0">
                <a:latin typeface="Spacer" pitchFamily="2" charset="0"/>
                <a:cs typeface="Spacer" pitchFamily="2" charset="0"/>
              </a:rPr>
              <a:t>ניתן לראות שברוב המקרים שההפרש לטובת השחקן הוא מנצח</a:t>
            </a:r>
          </a:p>
        </p:txBody>
      </p:sp>
      <p:pic>
        <p:nvPicPr>
          <p:cNvPr id="3" name="תמונה 2">
            <a:extLst>
              <a:ext uri="{FF2B5EF4-FFF2-40B4-BE49-F238E27FC236}">
                <a16:creationId xmlns:a16="http://schemas.microsoft.com/office/drawing/2014/main" id="{D7A88602-2F7A-17F5-10F5-F8F0B046F094}"/>
              </a:ext>
            </a:extLst>
          </p:cNvPr>
          <p:cNvPicPr>
            <a:picLocks noChangeAspect="1"/>
          </p:cNvPicPr>
          <p:nvPr/>
        </p:nvPicPr>
        <p:blipFill rotWithShape="1">
          <a:blip r:embed="rId4">
            <a:extLst>
              <a:ext uri="{28A0092B-C50C-407E-A947-70E740481C1C}">
                <a14:useLocalDpi xmlns:a14="http://schemas.microsoft.com/office/drawing/2010/main" val="0"/>
              </a:ext>
            </a:extLst>
          </a:blip>
          <a:srcRect t="6715" b="6715"/>
          <a:stretch/>
        </p:blipFill>
        <p:spPr>
          <a:xfrm>
            <a:off x="3048780" y="3197607"/>
            <a:ext cx="6042990" cy="4938763"/>
          </a:xfrm>
          <a:prstGeom prst="rect">
            <a:avLst/>
          </a:prstGeom>
        </p:spPr>
      </p:pic>
      <p:pic>
        <p:nvPicPr>
          <p:cNvPr id="5" name="תמונה 4">
            <a:extLst>
              <a:ext uri="{FF2B5EF4-FFF2-40B4-BE49-F238E27FC236}">
                <a16:creationId xmlns:a16="http://schemas.microsoft.com/office/drawing/2014/main" id="{A83AEB00-8863-27D8-5649-FF109863857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154440" y="1424798"/>
            <a:ext cx="12594603" cy="6262475"/>
          </a:xfrm>
          <a:prstGeom prst="rect">
            <a:avLst/>
          </a:prstGeom>
        </p:spPr>
      </p:pic>
      <p:pic>
        <p:nvPicPr>
          <p:cNvPr id="7" name="תמונה 6">
            <a:extLst>
              <a:ext uri="{FF2B5EF4-FFF2-40B4-BE49-F238E27FC236}">
                <a16:creationId xmlns:a16="http://schemas.microsoft.com/office/drawing/2014/main" id="{DC33A0B8-CBDF-D4CF-908C-0861626A858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60340" y="8696135"/>
            <a:ext cx="12285778" cy="4043002"/>
          </a:xfrm>
          <a:prstGeom prst="rect">
            <a:avLst/>
          </a:prstGeom>
        </p:spPr>
      </p:pic>
    </p:spTree>
    <p:extLst>
      <p:ext uri="{BB962C8B-B14F-4D97-AF65-F5344CB8AC3E}">
        <p14:creationId xmlns:p14="http://schemas.microsoft.com/office/powerpoint/2010/main" val="36731351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500" fill="hold"/>
                                        <p:tgtEl>
                                          <p:spTgt spid="151"/>
                                        </p:tgtEl>
                                        <p:attrNameLst>
                                          <p:attrName>ppt_x</p:attrName>
                                        </p:attrNameLst>
                                      </p:cBhvr>
                                      <p:tavLst>
                                        <p:tav tm="0">
                                          <p:val>
                                            <p:strVal val="#ppt_x"/>
                                          </p:val>
                                        </p:tav>
                                        <p:tav tm="100000">
                                          <p:val>
                                            <p:strVal val="#ppt_x"/>
                                          </p:val>
                                        </p:tav>
                                      </p:tavLst>
                                    </p:anim>
                                    <p:anim calcmode="lin" valueType="num">
                                      <p:cBhvr additive="base">
                                        <p:cTn id="8" dur="500" fill="hold"/>
                                        <p:tgtEl>
                                          <p:spTgt spid="1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8"/>
                                        </p:tgtEl>
                                        <p:attrNameLst>
                                          <p:attrName>style.visibility</p:attrName>
                                        </p:attrNameLst>
                                      </p:cBhvr>
                                      <p:to>
                                        <p:strVal val="visible"/>
                                      </p:to>
                                    </p:set>
                                    <p:anim calcmode="lin" valueType="num">
                                      <p:cBhvr additive="base">
                                        <p:cTn id="11" dur="500" fill="hold"/>
                                        <p:tgtEl>
                                          <p:spTgt spid="6148"/>
                                        </p:tgtEl>
                                        <p:attrNameLst>
                                          <p:attrName>ppt_x</p:attrName>
                                        </p:attrNameLst>
                                      </p:cBhvr>
                                      <p:tavLst>
                                        <p:tav tm="0">
                                          <p:val>
                                            <p:strVal val="#ppt_x"/>
                                          </p:val>
                                        </p:tav>
                                        <p:tav tm="100000">
                                          <p:val>
                                            <p:strVal val="#ppt_x"/>
                                          </p:val>
                                        </p:tav>
                                      </p:tavLst>
                                    </p:anim>
                                    <p:anim calcmode="lin" valueType="num">
                                      <p:cBhvr additive="base">
                                        <p:cTn id="12" dur="500" fill="hold"/>
                                        <p:tgtEl>
                                          <p:spTgt spid="614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1"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ounded Rectangle"/>
          <p:cNvSpPr/>
          <p:nvPr/>
        </p:nvSpPr>
        <p:spPr>
          <a:xfrm rot="5400000">
            <a:off x="5334000" y="-5334000"/>
            <a:ext cx="13716000" cy="24384001"/>
          </a:xfrm>
          <a:prstGeom prst="rect">
            <a:avLst/>
          </a:prstGeom>
          <a:gradFill>
            <a:gsLst>
              <a:gs pos="0">
                <a:schemeClr val="accent5"/>
              </a:gs>
              <a:gs pos="100000">
                <a:schemeClr val="accent1">
                  <a:alpha val="87000"/>
                </a:schemeClr>
              </a:gs>
            </a:gsLst>
            <a:lin ang="3255681"/>
          </a:gradFill>
          <a:ln w="25400">
            <a:miter lim="400000"/>
          </a:ln>
        </p:spPr>
        <p:txBody>
          <a:bodyPr tIns="91439" bIns="91439" anchor="ctr"/>
          <a:lstStyle/>
          <a:p>
            <a:pPr marL="0" marR="0" indent="0" algn="l" defTabSz="1828800" rtl="0" fontAlgn="auto" latinLnBrk="0" hangingPunct="0">
              <a:lnSpc>
                <a:spcPct val="100000"/>
              </a:lnSpc>
              <a:spcBef>
                <a:spcPts val="0"/>
              </a:spcBef>
              <a:spcAft>
                <a:spcPts val="0"/>
              </a:spcAft>
              <a:buClrTx/>
              <a:buSzTx/>
              <a:buFontTx/>
              <a:buNone/>
              <a:tabLst/>
            </a:pPr>
            <a:endParaRPr/>
          </a:p>
        </p:txBody>
      </p:sp>
      <p:sp>
        <p:nvSpPr>
          <p:cNvPr id="151" name="This is text and photo slide"/>
          <p:cNvSpPr txBox="1"/>
          <p:nvPr/>
        </p:nvSpPr>
        <p:spPr>
          <a:xfrm>
            <a:off x="12660310" y="542556"/>
            <a:ext cx="11054565" cy="1846657"/>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8000" b="1">
                <a:solidFill>
                  <a:srgbClr val="222B35"/>
                </a:solidFill>
                <a:latin typeface="Roboto"/>
                <a:ea typeface="Roboto"/>
                <a:cs typeface="Roboto"/>
                <a:sym typeface="Roboto"/>
              </a:defRPr>
            </a:lvl1pPr>
          </a:lstStyle>
          <a:p>
            <a:pPr marL="0" marR="0" indent="0" algn="r" defTabSz="1828800" rtl="1" fontAlgn="auto" latinLnBrk="0" hangingPunct="0">
              <a:lnSpc>
                <a:spcPct val="100000"/>
              </a:lnSpc>
              <a:spcBef>
                <a:spcPts val="0"/>
              </a:spcBef>
              <a:spcAft>
                <a:spcPts val="0"/>
              </a:spcAft>
              <a:buClrTx/>
              <a:buSzTx/>
              <a:buFontTx/>
              <a:buNone/>
              <a:tabLst/>
            </a:pPr>
            <a:r>
              <a:rPr lang="he-IL" sz="3600" b="0" dirty="0">
                <a:latin typeface="Spacer" pitchFamily="2" charset="0"/>
                <a:cs typeface="Spacer" pitchFamily="2" charset="0"/>
              </a:rPr>
              <a:t>בגרף זה חיפשנו את אחוז הניצחונות של שחקנים שבהן כבר ניצח את יריבו בעבר – כלומר משחק ששוחק בו שחקן 1 ניצח יותר פעמים את היריב והאם ניצח במשחק הנתון</a:t>
            </a:r>
            <a:endParaRPr sz="3600" b="0" dirty="0">
              <a:latin typeface="Spacer" pitchFamily="2" charset="0"/>
              <a:cs typeface="Spacer" pitchFamily="2" charset="0"/>
            </a:endParaRPr>
          </a:p>
        </p:txBody>
      </p:sp>
      <p:pic>
        <p:nvPicPr>
          <p:cNvPr id="8206" name="Picture 14">
            <a:extLst>
              <a:ext uri="{FF2B5EF4-FFF2-40B4-BE49-F238E27FC236}">
                <a16:creationId xmlns:a16="http://schemas.microsoft.com/office/drawing/2014/main" id="{915E91D7-3F27-8F4B-8024-4E4A474FA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492188" y="2773701"/>
            <a:ext cx="6097625" cy="5671437"/>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a:extLst>
              <a:ext uri="{FF2B5EF4-FFF2-40B4-BE49-F238E27FC236}">
                <a16:creationId xmlns:a16="http://schemas.microsoft.com/office/drawing/2014/main" id="{8A8BBD55-9A47-8E44-ADEB-68AE22EE5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934395" y="5716961"/>
            <a:ext cx="7538811" cy="7508413"/>
          </a:xfrm>
          <a:prstGeom prst="rect">
            <a:avLst/>
          </a:prstGeom>
          <a:noFill/>
          <a:extLst>
            <a:ext uri="{909E8E84-426E-40DD-AFC4-6F175D3DCCD1}">
              <a14:hiddenFill xmlns:a14="http://schemas.microsoft.com/office/drawing/2010/main">
                <a:solidFill>
                  <a:srgbClr val="FFFFFF"/>
                </a:solidFill>
              </a14:hiddenFill>
            </a:ext>
          </a:extLst>
        </p:spPr>
      </p:pic>
      <p:pic>
        <p:nvPicPr>
          <p:cNvPr id="3" name="תמונה 2">
            <a:extLst>
              <a:ext uri="{FF2B5EF4-FFF2-40B4-BE49-F238E27FC236}">
                <a16:creationId xmlns:a16="http://schemas.microsoft.com/office/drawing/2014/main" id="{C0CB0F2A-F982-DBB4-8BE5-D02D9568523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817788" y="3664902"/>
            <a:ext cx="6897087" cy="9560472"/>
          </a:xfrm>
          <a:prstGeom prst="rect">
            <a:avLst/>
          </a:prstGeom>
        </p:spPr>
      </p:pic>
      <p:pic>
        <p:nvPicPr>
          <p:cNvPr id="5" name="תמונה 4">
            <a:extLst>
              <a:ext uri="{FF2B5EF4-FFF2-40B4-BE49-F238E27FC236}">
                <a16:creationId xmlns:a16="http://schemas.microsoft.com/office/drawing/2014/main" id="{E9E469E3-2767-CEE0-1F5B-EE642F46EC7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492188" y="8782255"/>
            <a:ext cx="6097625" cy="4402655"/>
          </a:xfrm>
          <a:prstGeom prst="rect">
            <a:avLst/>
          </a:prstGeom>
        </p:spPr>
      </p:pic>
    </p:spTree>
    <p:extLst>
      <p:ext uri="{BB962C8B-B14F-4D97-AF65-F5344CB8AC3E}">
        <p14:creationId xmlns:p14="http://schemas.microsoft.com/office/powerpoint/2010/main" val="16553524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500"/>
                                        <p:tgtEl>
                                          <p:spTgt spid="151"/>
                                        </p:tgtEl>
                                        <p:attrNameLst>
                                          <p:attrName>ppt_y</p:attrName>
                                        </p:attrNameLst>
                                      </p:cBhvr>
                                      <p:tavLst>
                                        <p:tav tm="0">
                                          <p:val>
                                            <p:strVal val="#ppt_y+#ppt_h*1.125000"/>
                                          </p:val>
                                        </p:tav>
                                        <p:tav tm="100000">
                                          <p:val>
                                            <p:strVal val="#ppt_y"/>
                                          </p:val>
                                        </p:tav>
                                      </p:tavLst>
                                    </p:anim>
                                    <p:animEffect transition="in" filter="wipe(up)">
                                      <p:cBhvr>
                                        <p:cTn id="8" dur="500"/>
                                        <p:tgtEl>
                                          <p:spTgt spid="151"/>
                                        </p:tgtEl>
                                      </p:cBhvr>
                                    </p:animEffect>
                                  </p:childTnLst>
                                </p:cTn>
                              </p:par>
                              <p:par>
                                <p:cTn id="9" presetID="12" presetClass="entr" presetSubtype="4" fill="hold" nodeType="withEffect">
                                  <p:stCondLst>
                                    <p:cond delay="0"/>
                                  </p:stCondLst>
                                  <p:childTnLst>
                                    <p:set>
                                      <p:cBhvr>
                                        <p:cTn id="10" dur="1" fill="hold">
                                          <p:stCondLst>
                                            <p:cond delay="0"/>
                                          </p:stCondLst>
                                        </p:cTn>
                                        <p:tgtEl>
                                          <p:spTgt spid="8206"/>
                                        </p:tgtEl>
                                        <p:attrNameLst>
                                          <p:attrName>style.visibility</p:attrName>
                                        </p:attrNameLst>
                                      </p:cBhvr>
                                      <p:to>
                                        <p:strVal val="visible"/>
                                      </p:to>
                                    </p:set>
                                    <p:anim calcmode="lin" valueType="num">
                                      <p:cBhvr additive="base">
                                        <p:cTn id="11" dur="500"/>
                                        <p:tgtEl>
                                          <p:spTgt spid="8206"/>
                                        </p:tgtEl>
                                        <p:attrNameLst>
                                          <p:attrName>ppt_y</p:attrName>
                                        </p:attrNameLst>
                                      </p:cBhvr>
                                      <p:tavLst>
                                        <p:tav tm="0">
                                          <p:val>
                                            <p:strVal val="#ppt_y+#ppt_h*1.125000"/>
                                          </p:val>
                                        </p:tav>
                                        <p:tav tm="100000">
                                          <p:val>
                                            <p:strVal val="#ppt_y"/>
                                          </p:val>
                                        </p:tav>
                                      </p:tavLst>
                                    </p:anim>
                                    <p:animEffect transition="in" filter="wipe(up)">
                                      <p:cBhvr>
                                        <p:cTn id="12" dur="500"/>
                                        <p:tgtEl>
                                          <p:spTgt spid="8206"/>
                                        </p:tgtEl>
                                      </p:cBhvr>
                                    </p:animEffect>
                                  </p:childTnLst>
                                </p:cTn>
                              </p:par>
                              <p:par>
                                <p:cTn id="13" presetID="12" presetClass="entr" presetSubtype="4" fill="hold" nodeType="withEffect">
                                  <p:stCondLst>
                                    <p:cond delay="0"/>
                                  </p:stCondLst>
                                  <p:childTnLst>
                                    <p:set>
                                      <p:cBhvr>
                                        <p:cTn id="14" dur="1" fill="hold">
                                          <p:stCondLst>
                                            <p:cond delay="0"/>
                                          </p:stCondLst>
                                        </p:cTn>
                                        <p:tgtEl>
                                          <p:spTgt spid="8208"/>
                                        </p:tgtEl>
                                        <p:attrNameLst>
                                          <p:attrName>style.visibility</p:attrName>
                                        </p:attrNameLst>
                                      </p:cBhvr>
                                      <p:to>
                                        <p:strVal val="visible"/>
                                      </p:to>
                                    </p:set>
                                    <p:anim calcmode="lin" valueType="num">
                                      <p:cBhvr additive="base">
                                        <p:cTn id="15" dur="500"/>
                                        <p:tgtEl>
                                          <p:spTgt spid="8208"/>
                                        </p:tgtEl>
                                        <p:attrNameLst>
                                          <p:attrName>ppt_y</p:attrName>
                                        </p:attrNameLst>
                                      </p:cBhvr>
                                      <p:tavLst>
                                        <p:tav tm="0">
                                          <p:val>
                                            <p:strVal val="#ppt_y+#ppt_h*1.125000"/>
                                          </p:val>
                                        </p:tav>
                                        <p:tav tm="100000">
                                          <p:val>
                                            <p:strVal val="#ppt_y"/>
                                          </p:val>
                                        </p:tav>
                                      </p:tavLst>
                                    </p:anim>
                                    <p:animEffect transition="in" filter="wipe(up)">
                                      <p:cBhvr>
                                        <p:cTn id="16" dur="500"/>
                                        <p:tgtEl>
                                          <p:spTgt spid="8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a:extLst>
              <a:ext uri="{FF2B5EF4-FFF2-40B4-BE49-F238E27FC236}">
                <a16:creationId xmlns:a16="http://schemas.microsoft.com/office/drawing/2014/main" id="{7A049A1E-BE92-2D45-A0CA-86A55BE182A3}"/>
              </a:ext>
            </a:extLst>
          </p:cNvPr>
          <p:cNvSpPr/>
          <p:nvPr/>
        </p:nvSpPr>
        <p:spPr>
          <a:xfrm>
            <a:off x="0" y="1"/>
            <a:ext cx="24384000" cy="13716000"/>
          </a:xfrm>
          <a:prstGeom prst="rect">
            <a:avLst/>
          </a:prstGeom>
          <a:gradFill>
            <a:gsLst>
              <a:gs pos="0">
                <a:schemeClr val="accent5">
                  <a:alpha val="12396"/>
                </a:schemeClr>
              </a:gs>
              <a:gs pos="100000">
                <a:schemeClr val="accent1">
                  <a:alpha val="87000"/>
                </a:schemeClr>
              </a:gs>
            </a:gsLst>
            <a:lin ang="3240000" scaled="0"/>
          </a:gradFill>
          <a:ln w="25400">
            <a:miter lim="400000"/>
          </a:ln>
        </p:spPr>
        <p:txBody>
          <a:bodyPr tIns="91439" bIns="91439" anchor="ctr"/>
          <a:lstStyle/>
          <a:p>
            <a:pPr marL="0" marR="0" indent="0" algn="l" defTabSz="1828800" rtl="0" fontAlgn="auto" latinLnBrk="0" hangingPunct="0">
              <a:lnSpc>
                <a:spcPct val="100000"/>
              </a:lnSpc>
              <a:spcBef>
                <a:spcPts val="0"/>
              </a:spcBef>
              <a:spcAft>
                <a:spcPts val="0"/>
              </a:spcAft>
              <a:buClrTx/>
              <a:buSzTx/>
              <a:buFontTx/>
              <a:buNone/>
              <a:tabLst/>
            </a:pPr>
            <a:endParaRPr/>
          </a:p>
        </p:txBody>
      </p:sp>
      <p:sp>
        <p:nvSpPr>
          <p:cNvPr id="23" name="This is text and photo slide">
            <a:extLst>
              <a:ext uri="{FF2B5EF4-FFF2-40B4-BE49-F238E27FC236}">
                <a16:creationId xmlns:a16="http://schemas.microsoft.com/office/drawing/2014/main" id="{07341DD2-DB7A-2F4B-A5AF-89704F950106}"/>
              </a:ext>
            </a:extLst>
          </p:cNvPr>
          <p:cNvSpPr txBox="1"/>
          <p:nvPr/>
        </p:nvSpPr>
        <p:spPr>
          <a:xfrm>
            <a:off x="14367163" y="7097936"/>
            <a:ext cx="9181669" cy="55399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8000" b="1">
                <a:solidFill>
                  <a:srgbClr val="222B35"/>
                </a:solidFill>
                <a:latin typeface="Roboto"/>
                <a:ea typeface="Roboto"/>
                <a:cs typeface="Roboto"/>
                <a:sym typeface="Roboto"/>
              </a:defRPr>
            </a:lvl1pPr>
          </a:lstStyle>
          <a:p>
            <a:pPr marL="0" marR="0" indent="0" algn="r" defTabSz="1828800" rtl="1" fontAlgn="auto" latinLnBrk="0" hangingPunct="0">
              <a:lnSpc>
                <a:spcPct val="100000"/>
              </a:lnSpc>
              <a:spcBef>
                <a:spcPts val="0"/>
              </a:spcBef>
              <a:spcAft>
                <a:spcPts val="0"/>
              </a:spcAft>
              <a:buClrTx/>
              <a:buSzTx/>
              <a:buFontTx/>
              <a:buNone/>
              <a:tabLst/>
            </a:pPr>
            <a:r>
              <a:rPr lang="he-IL" sz="2400" b="0" dirty="0">
                <a:latin typeface="Spacer" pitchFamily="2" charset="0"/>
                <a:cs typeface="Spacer" pitchFamily="2" charset="0"/>
              </a:rPr>
              <a:t>ניתן לראות שככל שהפרש הנקודות גדול יותר, הנקודות שירוויח השחקן קטנות יותר</a:t>
            </a:r>
            <a:endParaRPr sz="2400" b="0" dirty="0">
              <a:latin typeface="Spacer" pitchFamily="2" charset="0"/>
              <a:cs typeface="Spacer" pitchFamily="2" charset="0"/>
            </a:endParaRPr>
          </a:p>
        </p:txBody>
      </p:sp>
      <p:pic>
        <p:nvPicPr>
          <p:cNvPr id="9220" name="Picture 4">
            <a:extLst>
              <a:ext uri="{FF2B5EF4-FFF2-40B4-BE49-F238E27FC236}">
                <a16:creationId xmlns:a16="http://schemas.microsoft.com/office/drawing/2014/main" id="{E12E0571-E5ED-BA44-A1B3-69388A067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255029" y="7893811"/>
            <a:ext cx="6484644" cy="49174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8D8B02B-4E1A-BD45-B1C4-BAEDAE9D25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11624" y="7916703"/>
            <a:ext cx="4894535" cy="4894535"/>
          </a:xfrm>
          <a:prstGeom prst="rect">
            <a:avLst/>
          </a:prstGeom>
          <a:noFill/>
          <a:extLst>
            <a:ext uri="{909E8E84-426E-40DD-AFC4-6F175D3DCCD1}">
              <a14:hiddenFill xmlns:a14="http://schemas.microsoft.com/office/drawing/2010/main">
                <a:solidFill>
                  <a:srgbClr val="FFFFFF"/>
                </a:solidFill>
              </a14:hiddenFill>
            </a:ext>
          </a:extLst>
        </p:spPr>
      </p:pic>
      <p:pic>
        <p:nvPicPr>
          <p:cNvPr id="5" name="תמונה 4">
            <a:extLst>
              <a:ext uri="{FF2B5EF4-FFF2-40B4-BE49-F238E27FC236}">
                <a16:creationId xmlns:a16="http://schemas.microsoft.com/office/drawing/2014/main" id="{3915DB29-A942-FA60-80C0-FDB7CB7632D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6933634" y="7919512"/>
            <a:ext cx="6484645" cy="4891726"/>
          </a:xfrm>
          <a:prstGeom prst="rect">
            <a:avLst/>
          </a:prstGeom>
        </p:spPr>
      </p:pic>
      <p:pic>
        <p:nvPicPr>
          <p:cNvPr id="7" name="תמונה 6">
            <a:extLst>
              <a:ext uri="{FF2B5EF4-FFF2-40B4-BE49-F238E27FC236}">
                <a16:creationId xmlns:a16="http://schemas.microsoft.com/office/drawing/2014/main" id="{6A17B95C-7895-E6AF-D816-0B0BFBB39D3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675709" y="317162"/>
            <a:ext cx="17326894" cy="6564783"/>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par>
                                <p:cTn id="8" presetID="21" presetClass="entr" presetSubtype="1" fill="hold" nodeType="withEffect">
                                  <p:stCondLst>
                                    <p:cond delay="0"/>
                                  </p:stCondLst>
                                  <p:childTnLst>
                                    <p:set>
                                      <p:cBhvr>
                                        <p:cTn id="9" dur="1" fill="hold">
                                          <p:stCondLst>
                                            <p:cond delay="0"/>
                                          </p:stCondLst>
                                        </p:cTn>
                                        <p:tgtEl>
                                          <p:spTgt spid="9220"/>
                                        </p:tgtEl>
                                        <p:attrNameLst>
                                          <p:attrName>style.visibility</p:attrName>
                                        </p:attrNameLst>
                                      </p:cBhvr>
                                      <p:to>
                                        <p:strVal val="visible"/>
                                      </p:to>
                                    </p:set>
                                    <p:animEffect transition="in" filter="wheel(1)">
                                      <p:cBhvr>
                                        <p:cTn id="10" dur="2000"/>
                                        <p:tgtEl>
                                          <p:spTgt spid="9220"/>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C9E1DFC-F31C-0B4D-A008-1AE049319CD5}"/>
              </a:ext>
            </a:extLst>
          </p:cNvPr>
          <p:cNvSpPr>
            <a:spLocks noGrp="1"/>
          </p:cNvSpPr>
          <p:nvPr>
            <p:ph type="pic" sz="quarter" idx="10"/>
          </p:nvPr>
        </p:nvSpPr>
        <p:spPr>
          <a:xfrm>
            <a:off x="0" y="-22869"/>
            <a:ext cx="24384000" cy="13853665"/>
          </a:xfrm>
        </p:spPr>
      </p:sp>
      <p:sp>
        <p:nvSpPr>
          <p:cNvPr id="131" name="Rectangle"/>
          <p:cNvSpPr/>
          <p:nvPr/>
        </p:nvSpPr>
        <p:spPr>
          <a:xfrm>
            <a:off x="-28179" y="-22869"/>
            <a:ext cx="24440357" cy="13853665"/>
          </a:xfrm>
          <a:prstGeom prst="rect">
            <a:avLst/>
          </a:prstGeom>
          <a:gradFill>
            <a:gsLst>
              <a:gs pos="0">
                <a:schemeClr val="accent5">
                  <a:alpha val="87000"/>
                </a:schemeClr>
              </a:gs>
              <a:gs pos="100000">
                <a:schemeClr val="accent1">
                  <a:alpha val="87000"/>
                </a:schemeClr>
              </a:gs>
            </a:gsLst>
            <a:lin ang="3255681"/>
          </a:gradFill>
          <a:ln w="25400">
            <a:miter lim="400000"/>
          </a:ln>
        </p:spPr>
        <p:txBody>
          <a:bodyPr tIns="91439" bIns="91439" anchor="ctr"/>
          <a:lstStyle/>
          <a:p>
            <a:pPr marL="0" marR="0" indent="0" algn="l" defTabSz="1828800" rtl="0" fontAlgn="auto" latinLnBrk="0" hangingPunct="0">
              <a:lnSpc>
                <a:spcPct val="100000"/>
              </a:lnSpc>
              <a:spcBef>
                <a:spcPts val="0"/>
              </a:spcBef>
              <a:spcAft>
                <a:spcPts val="0"/>
              </a:spcAft>
              <a:buClrTx/>
              <a:buSzTx/>
              <a:buFontTx/>
              <a:buNone/>
              <a:tabLst/>
            </a:pPr>
            <a:endParaRPr/>
          </a:p>
        </p:txBody>
      </p:sp>
      <p:pic>
        <p:nvPicPr>
          <p:cNvPr id="11266" name="Picture 2" descr="Machine learning free icon">
            <a:extLst>
              <a:ext uri="{FF2B5EF4-FFF2-40B4-BE49-F238E27FC236}">
                <a16:creationId xmlns:a16="http://schemas.microsoft.com/office/drawing/2014/main" id="{60E22944-EE60-B747-87BA-6B55B4412169}"/>
              </a:ext>
            </a:extLst>
          </p:cNvPr>
          <p:cNvPicPr>
            <a:picLocks noChangeAspect="1" noChangeArrowheads="1"/>
          </p:cNvPicPr>
          <p:nvPr/>
        </p:nvPicPr>
        <p:blipFill>
          <a:blip r:embed="rId2">
            <a:duotone>
              <a:schemeClr val="accent4">
                <a:shade val="45000"/>
                <a:satMod val="135000"/>
              </a:schemeClr>
              <a:prstClr val="white"/>
            </a:duotone>
            <a:alphaModFix amt="20000"/>
            <a:extLst>
              <a:ext uri="{28A0092B-C50C-407E-A947-70E740481C1C}">
                <a14:useLocalDpi xmlns:a14="http://schemas.microsoft.com/office/drawing/2010/main" val="0"/>
              </a:ext>
            </a:extLst>
          </a:blip>
          <a:srcRect/>
          <a:stretch>
            <a:fillRect/>
          </a:stretch>
        </p:blipFill>
        <p:spPr bwMode="auto">
          <a:xfrm>
            <a:off x="8940799" y="3652763"/>
            <a:ext cx="6502400" cy="6502400"/>
          </a:xfrm>
          <a:prstGeom prst="rect">
            <a:avLst/>
          </a:prstGeom>
          <a:noFill/>
          <a:extLst>
            <a:ext uri="{909E8E84-426E-40DD-AFC4-6F175D3DCCD1}">
              <a14:hiddenFill xmlns:a14="http://schemas.microsoft.com/office/drawing/2010/main">
                <a:solidFill>
                  <a:srgbClr val="FFFFFF"/>
                </a:solidFill>
              </a14:hiddenFill>
            </a:ext>
          </a:extLst>
        </p:spPr>
      </p:pic>
      <p:sp>
        <p:nvSpPr>
          <p:cNvPr id="7" name="Section Name">
            <a:extLst>
              <a:ext uri="{FF2B5EF4-FFF2-40B4-BE49-F238E27FC236}">
                <a16:creationId xmlns:a16="http://schemas.microsoft.com/office/drawing/2014/main" id="{29098F85-3DA2-4643-9832-826EF04FFA88}"/>
              </a:ext>
            </a:extLst>
          </p:cNvPr>
          <p:cNvSpPr txBox="1"/>
          <p:nvPr/>
        </p:nvSpPr>
        <p:spPr>
          <a:xfrm>
            <a:off x="4642574" y="5888301"/>
            <a:ext cx="15098849" cy="2031323"/>
          </a:xfrm>
          <a:prstGeom prst="rect">
            <a:avLst/>
          </a:prstGeom>
          <a:noFill/>
          <a:ln>
            <a:noFill/>
          </a:ln>
          <a:effectLst>
            <a:outerShdw blurRad="602285" dist="252176" dir="5400000" sx="101000" sy="101000" algn="ctr" rotWithShape="0">
              <a:schemeClr val="tx1">
                <a:alpha val="92014"/>
              </a:scheme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tIns="91439" bIns="91439">
            <a:spAutoFit/>
          </a:bodyPr>
          <a:lstStyle>
            <a:lvl1pPr>
              <a:defRPr sz="12000" b="1">
                <a:solidFill>
                  <a:srgbClr val="FFFFFF"/>
                </a:solidFill>
                <a:latin typeface="Roboto"/>
                <a:ea typeface="Roboto"/>
                <a:cs typeface="Roboto"/>
                <a:sym typeface="Roboto"/>
              </a:defRPr>
            </a:lvl1pPr>
          </a:lstStyle>
          <a:p>
            <a:pPr algn="ctr"/>
            <a:r>
              <a:rPr lang="en-US" dirty="0">
                <a:effectLst>
                  <a:outerShdw blurRad="146543" dist="80122" dir="5400000" sx="103151" sy="103151" algn="ctr" rotWithShape="0">
                    <a:schemeClr val="tx1">
                      <a:alpha val="70658"/>
                    </a:schemeClr>
                  </a:outerShdw>
                </a:effectLst>
                <a:latin typeface="Roboto Medium" panose="02000000000000000000" pitchFamily="2" charset="0"/>
                <a:ea typeface="Roboto Medium" panose="02000000000000000000" pitchFamily="2" charset="0"/>
                <a:cs typeface="Roboto Medium" panose="02000000000000000000" pitchFamily="2" charset="0"/>
              </a:rPr>
              <a:t>Machine Learning</a:t>
            </a:r>
            <a:endParaRPr dirty="0">
              <a:effectLst>
                <a:outerShdw blurRad="146543" dist="80122" dir="5400000" sx="103151" sy="103151" algn="ctr" rotWithShape="0">
                  <a:schemeClr val="tx1">
                    <a:alpha val="70658"/>
                  </a:schemeClr>
                </a:outerShdw>
              </a:effectLst>
              <a:latin typeface="Roboto Medium" panose="02000000000000000000" pitchFamily="2" charset="0"/>
              <a:ea typeface="Roboto Medium" panose="02000000000000000000" pitchFamily="2" charset="0"/>
              <a:cs typeface="Roboto Medium" panose="02000000000000000000" pitchFamily="2" charset="0"/>
            </a:endParaRPr>
          </a:p>
        </p:txBody>
      </p:sp>
    </p:spTree>
    <p:extLst>
      <p:ext uri="{BB962C8B-B14F-4D97-AF65-F5344CB8AC3E}">
        <p14:creationId xmlns:p14="http://schemas.microsoft.com/office/powerpoint/2010/main" val="135934453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p:cNvSpPr/>
          <p:nvPr/>
        </p:nvSpPr>
        <p:spPr>
          <a:xfrm>
            <a:off x="0" y="-8037"/>
            <a:ext cx="24400967" cy="13724037"/>
          </a:xfrm>
          <a:prstGeom prst="rect">
            <a:avLst/>
          </a:prstGeom>
          <a:gradFill>
            <a:gsLst>
              <a:gs pos="0">
                <a:schemeClr val="accent5"/>
              </a:gs>
              <a:gs pos="100000">
                <a:schemeClr val="accent1">
                  <a:alpha val="87000"/>
                </a:schemeClr>
              </a:gs>
            </a:gsLst>
            <a:lin ang="3255681"/>
          </a:gradFill>
          <a:ln w="25400">
            <a:miter lim="400000"/>
          </a:ln>
        </p:spPr>
        <p:txBody>
          <a:bodyPr tIns="91439" bIns="91439" anchor="ctr"/>
          <a:lstStyle/>
          <a:p>
            <a:pPr marL="0" marR="0" indent="0" algn="r" defTabSz="1828800" rtl="1" fontAlgn="auto" latinLnBrk="0" hangingPunct="0">
              <a:lnSpc>
                <a:spcPct val="100000"/>
              </a:lnSpc>
              <a:spcBef>
                <a:spcPts val="0"/>
              </a:spcBef>
              <a:spcAft>
                <a:spcPts val="0"/>
              </a:spcAft>
              <a:buClrTx/>
              <a:buSzTx/>
              <a:buFontTx/>
              <a:buNone/>
              <a:tabLst/>
            </a:pPr>
            <a:endParaRPr/>
          </a:p>
        </p:txBody>
      </p:sp>
      <p:sp>
        <p:nvSpPr>
          <p:cNvPr id="18" name="Hello!">
            <a:extLst>
              <a:ext uri="{FF2B5EF4-FFF2-40B4-BE49-F238E27FC236}">
                <a16:creationId xmlns:a16="http://schemas.microsoft.com/office/drawing/2014/main" id="{571ED647-5E99-B941-8CC4-364C61EEE548}"/>
              </a:ext>
            </a:extLst>
          </p:cNvPr>
          <p:cNvSpPr txBox="1"/>
          <p:nvPr/>
        </p:nvSpPr>
        <p:spPr>
          <a:xfrm>
            <a:off x="6257366" y="421981"/>
            <a:ext cx="15570874" cy="1661991"/>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defRPr sz="12000" b="1">
                <a:solidFill>
                  <a:srgbClr val="FFFFFF"/>
                </a:solidFill>
                <a:latin typeface="Roboto"/>
                <a:ea typeface="Roboto"/>
                <a:cs typeface="Roboto"/>
                <a:sym typeface="Roboto"/>
              </a:defRPr>
            </a:lvl1pPr>
          </a:lstStyle>
          <a:p>
            <a:pPr marL="0" marR="0" indent="0" algn="r" defTabSz="1828800" rtl="1" fontAlgn="auto" latinLnBrk="0" hangingPunct="0">
              <a:lnSpc>
                <a:spcPct val="100000"/>
              </a:lnSpc>
              <a:spcBef>
                <a:spcPts val="0"/>
              </a:spcBef>
              <a:spcAft>
                <a:spcPts val="0"/>
              </a:spcAft>
              <a:buClrTx/>
              <a:buSzTx/>
              <a:buFontTx/>
              <a:buNone/>
              <a:tabLst/>
            </a:pPr>
            <a:r>
              <a:rPr lang="he-IL" sz="4800" b="0" dirty="0">
                <a:solidFill>
                  <a:schemeClr val="tx1"/>
                </a:solidFill>
                <a:latin typeface="Spacer" pitchFamily="2" charset="0"/>
                <a:cs typeface="Spacer" pitchFamily="2" charset="0"/>
              </a:rPr>
              <a:t>כאן נשאלת השאלה</a:t>
            </a:r>
            <a:r>
              <a:rPr lang="en-US" sz="4800" b="0" dirty="0">
                <a:solidFill>
                  <a:schemeClr val="tx1"/>
                </a:solidFill>
                <a:latin typeface="Spacer" pitchFamily="2" charset="0"/>
                <a:cs typeface="Spacer" pitchFamily="2" charset="0"/>
              </a:rPr>
              <a:t> </a:t>
            </a:r>
            <a:r>
              <a:rPr lang="he-IL" sz="4800" b="0" dirty="0">
                <a:solidFill>
                  <a:schemeClr val="tx1"/>
                </a:solidFill>
                <a:latin typeface="Spacer" pitchFamily="2" charset="0"/>
                <a:cs typeface="Spacer" pitchFamily="2" charset="0"/>
              </a:rPr>
              <a:t>אם על סמך כל הנתונים שאספנו והטבלה שיצרנו ניתן לחזות מנצח בין שני שחקנים?</a:t>
            </a:r>
            <a:endParaRPr sz="4800" b="0" dirty="0">
              <a:solidFill>
                <a:schemeClr val="tx1"/>
              </a:solidFill>
              <a:latin typeface="Spacer" pitchFamily="2" charset="0"/>
              <a:cs typeface="Spacer" pitchFamily="2" charset="0"/>
            </a:endParaRPr>
          </a:p>
        </p:txBody>
      </p:sp>
      <p:sp>
        <p:nvSpPr>
          <p:cNvPr id="3" name="TextBox 2">
            <a:extLst>
              <a:ext uri="{FF2B5EF4-FFF2-40B4-BE49-F238E27FC236}">
                <a16:creationId xmlns:a16="http://schemas.microsoft.com/office/drawing/2014/main" id="{8E283E37-776E-A740-A47A-C1727BF6481A}"/>
              </a:ext>
            </a:extLst>
          </p:cNvPr>
          <p:cNvSpPr txBox="1"/>
          <p:nvPr/>
        </p:nvSpPr>
        <p:spPr>
          <a:xfrm>
            <a:off x="5898777" y="11952798"/>
            <a:ext cx="15929464" cy="7386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r" defTabSz="1828800" rtl="1" fontAlgn="auto" latinLnBrk="0" hangingPunct="0">
              <a:lnSpc>
                <a:spcPct val="100000"/>
              </a:lnSpc>
              <a:spcBef>
                <a:spcPts val="0"/>
              </a:spcBef>
              <a:spcAft>
                <a:spcPts val="0"/>
              </a:spcAft>
              <a:buClrTx/>
              <a:buSzTx/>
              <a:buFontTx/>
              <a:buNone/>
              <a:tabLst/>
            </a:pPr>
            <a:r>
              <a:rPr lang="he-IL" dirty="0">
                <a:latin typeface="Spacer" pitchFamily="2" charset="0"/>
                <a:cs typeface="Spacer" pitchFamily="2" charset="0"/>
              </a:rPr>
              <a:t>השארנו את העמודות הרלוונטיות עבור המודל ובחרנו את עמודת המטרה להיות האם p1 מנצח.</a:t>
            </a:r>
          </a:p>
        </p:txBody>
      </p:sp>
      <p:pic>
        <p:nvPicPr>
          <p:cNvPr id="12294" name="Picture 6">
            <a:extLst>
              <a:ext uri="{FF2B5EF4-FFF2-40B4-BE49-F238E27FC236}">
                <a16:creationId xmlns:a16="http://schemas.microsoft.com/office/drawing/2014/main" id="{F0248A40-CB0C-DD44-B284-B8AF6AA62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925441" y="2513990"/>
            <a:ext cx="12902799" cy="9070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0416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4"/>
                                        </p:tgtEl>
                                        <p:attrNameLst>
                                          <p:attrName>style.visibility</p:attrName>
                                        </p:attrNameLst>
                                      </p:cBhvr>
                                      <p:to>
                                        <p:strVal val="visible"/>
                                      </p:to>
                                    </p:set>
                                    <p:anim calcmode="lin" valueType="num">
                                      <p:cBhvr additive="base">
                                        <p:cTn id="11" dur="500" fill="hold"/>
                                        <p:tgtEl>
                                          <p:spTgt spid="12294"/>
                                        </p:tgtEl>
                                        <p:attrNameLst>
                                          <p:attrName>ppt_x</p:attrName>
                                        </p:attrNameLst>
                                      </p:cBhvr>
                                      <p:tavLst>
                                        <p:tav tm="0">
                                          <p:val>
                                            <p:strVal val="#ppt_x"/>
                                          </p:val>
                                        </p:tav>
                                        <p:tav tm="100000">
                                          <p:val>
                                            <p:strVal val="#ppt_x"/>
                                          </p:val>
                                        </p:tav>
                                      </p:tavLst>
                                    </p:anim>
                                    <p:anim calcmode="lin" valueType="num">
                                      <p:cBhvr additive="base">
                                        <p:cTn id="12" dur="500" fill="hold"/>
                                        <p:tgtEl>
                                          <p:spTgt spid="1229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p:cNvSpPr/>
          <p:nvPr/>
        </p:nvSpPr>
        <p:spPr>
          <a:xfrm>
            <a:off x="-39390" y="-8037"/>
            <a:ext cx="24440357" cy="13838834"/>
          </a:xfrm>
          <a:prstGeom prst="rect">
            <a:avLst/>
          </a:prstGeom>
          <a:gradFill>
            <a:gsLst>
              <a:gs pos="0">
                <a:schemeClr val="accent5"/>
              </a:gs>
              <a:gs pos="100000">
                <a:schemeClr val="accent1">
                  <a:alpha val="87000"/>
                </a:schemeClr>
              </a:gs>
            </a:gsLst>
            <a:lin ang="3255681"/>
          </a:gradFill>
          <a:ln w="25400">
            <a:miter lim="400000"/>
          </a:ln>
        </p:spPr>
        <p:txBody>
          <a:bodyPr tIns="91439" bIns="91439" anchor="ctr"/>
          <a:lstStyle/>
          <a:p>
            <a:pPr marL="0" marR="0" indent="0" algn="r" defTabSz="1828800" rtl="1" fontAlgn="auto" latinLnBrk="0" hangingPunct="0">
              <a:lnSpc>
                <a:spcPct val="100000"/>
              </a:lnSpc>
              <a:spcBef>
                <a:spcPts val="0"/>
              </a:spcBef>
              <a:spcAft>
                <a:spcPts val="0"/>
              </a:spcAft>
              <a:buClrTx/>
              <a:buSzTx/>
              <a:buFontTx/>
              <a:buNone/>
              <a:tabLst/>
            </a:pPr>
            <a:endParaRPr/>
          </a:p>
        </p:txBody>
      </p:sp>
      <p:sp>
        <p:nvSpPr>
          <p:cNvPr id="18" name="Hello!">
            <a:extLst>
              <a:ext uri="{FF2B5EF4-FFF2-40B4-BE49-F238E27FC236}">
                <a16:creationId xmlns:a16="http://schemas.microsoft.com/office/drawing/2014/main" id="{571ED647-5E99-B941-8CC4-364C61EEE548}"/>
              </a:ext>
            </a:extLst>
          </p:cNvPr>
          <p:cNvSpPr txBox="1"/>
          <p:nvPr/>
        </p:nvSpPr>
        <p:spPr>
          <a:xfrm>
            <a:off x="13429128" y="1252976"/>
            <a:ext cx="8399111" cy="1661991"/>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defRPr sz="12000" b="1">
                <a:solidFill>
                  <a:srgbClr val="FFFFFF"/>
                </a:solidFill>
                <a:latin typeface="Roboto"/>
                <a:ea typeface="Roboto"/>
                <a:cs typeface="Roboto"/>
                <a:sym typeface="Roboto"/>
              </a:defRPr>
            </a:lvl1pPr>
          </a:lstStyle>
          <a:p>
            <a:pPr marL="0" marR="0" indent="0" algn="r" defTabSz="1828800" rtl="1" fontAlgn="auto" latinLnBrk="0" hangingPunct="0">
              <a:lnSpc>
                <a:spcPct val="100000"/>
              </a:lnSpc>
              <a:spcBef>
                <a:spcPts val="0"/>
              </a:spcBef>
              <a:spcAft>
                <a:spcPts val="0"/>
              </a:spcAft>
              <a:buClrTx/>
              <a:buSzTx/>
              <a:buFontTx/>
              <a:buNone/>
              <a:tabLst/>
            </a:pPr>
            <a:r>
              <a:rPr lang="he-IL" sz="4800" b="0" dirty="0">
                <a:latin typeface="Spacer" pitchFamily="2" charset="0"/>
                <a:cs typeface="Spacer" pitchFamily="2" charset="0"/>
              </a:rPr>
              <a:t>המודל הראשון שניסינו:</a:t>
            </a:r>
          </a:p>
          <a:p>
            <a:pPr marL="0" marR="0" indent="0" algn="r" defTabSz="1828800" rtl="1" fontAlgn="auto" latinLnBrk="0" hangingPunct="0">
              <a:lnSpc>
                <a:spcPct val="100000"/>
              </a:lnSpc>
              <a:spcBef>
                <a:spcPts val="0"/>
              </a:spcBef>
              <a:spcAft>
                <a:spcPts val="0"/>
              </a:spcAft>
              <a:buClrTx/>
              <a:buSzTx/>
              <a:buFontTx/>
              <a:buNone/>
              <a:tabLst/>
            </a:pPr>
            <a:r>
              <a:rPr lang="en-US" sz="4800" b="0" dirty="0">
                <a:latin typeface="Spacer" pitchFamily="2" charset="0"/>
                <a:cs typeface="Spacer" pitchFamily="2" charset="0"/>
              </a:rPr>
              <a:t>Logistic Regression</a:t>
            </a:r>
            <a:endParaRPr sz="4800" b="0" dirty="0">
              <a:latin typeface="Spacer" pitchFamily="2" charset="0"/>
              <a:cs typeface="Spacer" pitchFamily="2" charset="0"/>
            </a:endParaRPr>
          </a:p>
        </p:txBody>
      </p:sp>
      <p:sp>
        <p:nvSpPr>
          <p:cNvPr id="3" name="TextBox 2">
            <a:extLst>
              <a:ext uri="{FF2B5EF4-FFF2-40B4-BE49-F238E27FC236}">
                <a16:creationId xmlns:a16="http://schemas.microsoft.com/office/drawing/2014/main" id="{8E283E37-776E-A740-A47A-C1727BF6481A}"/>
              </a:ext>
            </a:extLst>
          </p:cNvPr>
          <p:cNvSpPr txBox="1"/>
          <p:nvPr/>
        </p:nvSpPr>
        <p:spPr>
          <a:xfrm>
            <a:off x="13967012" y="2914967"/>
            <a:ext cx="7861228" cy="104643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r" defTabSz="1828800" rtl="1" fontAlgn="auto" latinLnBrk="0" hangingPunct="0">
              <a:lnSpc>
                <a:spcPct val="100000"/>
              </a:lnSpc>
              <a:spcBef>
                <a:spcPts val="0"/>
              </a:spcBef>
              <a:spcAft>
                <a:spcPts val="0"/>
              </a:spcAft>
              <a:buClrTx/>
              <a:buSzTx/>
              <a:buFontTx/>
              <a:buNone/>
              <a:tabLst/>
            </a:pPr>
            <a:r>
              <a:rPr lang="he-IL" sz="2800" dirty="0">
                <a:latin typeface="Spacer" pitchFamily="2" charset="0"/>
                <a:cs typeface="Spacer" pitchFamily="2" charset="0"/>
              </a:rPr>
              <a:t>המודל נתן תוצאה יפה אך ניסינו בעזרת מודלים אחרים להעלות את אחוזי הדיוק</a:t>
            </a:r>
          </a:p>
        </p:txBody>
      </p:sp>
      <p:pic>
        <p:nvPicPr>
          <p:cNvPr id="14338" name="Picture 2">
            <a:extLst>
              <a:ext uri="{FF2B5EF4-FFF2-40B4-BE49-F238E27FC236}">
                <a16:creationId xmlns:a16="http://schemas.microsoft.com/office/drawing/2014/main" id="{44796766-72BD-6B43-A7D0-5D20984FC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918237" y="1252976"/>
            <a:ext cx="9262551" cy="11563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71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14338"/>
                                        </p:tgtEl>
                                        <p:attrNameLst>
                                          <p:attrName>style.visibility</p:attrName>
                                        </p:attrNameLst>
                                      </p:cBhvr>
                                      <p:to>
                                        <p:strVal val="visible"/>
                                      </p:to>
                                    </p:set>
                                    <p:animEffect transition="in" filter="wipe(down)">
                                      <p:cBhvr>
                                        <p:cTn id="13"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Box 37"/>
          <p:cNvSpPr txBox="1"/>
          <p:nvPr/>
        </p:nvSpPr>
        <p:spPr>
          <a:xfrm>
            <a:off x="8726008" y="495721"/>
            <a:ext cx="6931984" cy="166199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4800" b="1">
                <a:solidFill>
                  <a:srgbClr val="232B35"/>
                </a:solidFill>
                <a:latin typeface="Roboto"/>
                <a:ea typeface="Roboto"/>
                <a:cs typeface="Roboto"/>
                <a:sym typeface="Roboto"/>
              </a:defRPr>
            </a:lvl1pPr>
          </a:lstStyle>
          <a:p>
            <a:pPr algn="ctr"/>
            <a:r>
              <a:rPr lang="he-IL" sz="9600" dirty="0">
                <a:latin typeface="Spacer" pitchFamily="2" charset="0"/>
                <a:cs typeface="Spacer" pitchFamily="2" charset="0"/>
              </a:rPr>
              <a:t>קצת רקע</a:t>
            </a:r>
            <a:endParaRPr sz="9600" dirty="0">
              <a:latin typeface="Spacer" pitchFamily="2" charset="0"/>
              <a:cs typeface="Spacer" pitchFamily="2" charset="0"/>
            </a:endParaRPr>
          </a:p>
        </p:txBody>
      </p:sp>
      <p:sp>
        <p:nvSpPr>
          <p:cNvPr id="103" name="TextBox 39"/>
          <p:cNvSpPr txBox="1"/>
          <p:nvPr/>
        </p:nvSpPr>
        <p:spPr>
          <a:xfrm>
            <a:off x="17285500" y="7274589"/>
            <a:ext cx="5324934" cy="535531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gn="r" rtl="1">
              <a:defRPr sz="2400" b="1">
                <a:solidFill>
                  <a:srgbClr val="222C35"/>
                </a:solidFill>
                <a:latin typeface="Roboto"/>
                <a:ea typeface="Roboto"/>
                <a:cs typeface="Roboto"/>
                <a:sym typeface="Roboto"/>
              </a:defRPr>
            </a:pPr>
            <a:r>
              <a:rPr lang="he-IL" dirty="0">
                <a:latin typeface="Spacer" pitchFamily="2" charset="0"/>
                <a:cs typeface="Spacer" pitchFamily="2" charset="0"/>
              </a:rPr>
              <a:t>ענף קטן בצמיחה תמידית, המונה מעל </a:t>
            </a:r>
            <a:r>
              <a:rPr lang="he-IL" dirty="0">
                <a:latin typeface="Roboto Medium" panose="02000000000000000000" pitchFamily="2" charset="0"/>
                <a:ea typeface="Roboto Medium" panose="02000000000000000000" pitchFamily="2" charset="0"/>
                <a:cs typeface="Roboto Medium" panose="02000000000000000000" pitchFamily="2" charset="0"/>
              </a:rPr>
              <a:t>1200</a:t>
            </a:r>
            <a:r>
              <a:rPr lang="he-IL" dirty="0">
                <a:latin typeface="Spacer" pitchFamily="2" charset="0"/>
                <a:cs typeface="Spacer" pitchFamily="2" charset="0"/>
              </a:rPr>
              <a:t> שחקנים פעילים בליגות השונות, ועוד מאות שחקנים חובבנים שאינם נמצאים במסגרת תחרותית.</a:t>
            </a:r>
          </a:p>
          <a:p>
            <a:pPr algn="r" rtl="1">
              <a:defRPr sz="2400" b="1">
                <a:solidFill>
                  <a:srgbClr val="222C35"/>
                </a:solidFill>
                <a:latin typeface="Roboto"/>
                <a:ea typeface="Roboto"/>
                <a:cs typeface="Roboto"/>
                <a:sym typeface="Roboto"/>
              </a:defRPr>
            </a:pPr>
            <a:endParaRPr lang="he-IL" dirty="0">
              <a:latin typeface="Spacer" pitchFamily="2" charset="0"/>
              <a:cs typeface="Spacer" pitchFamily="2" charset="0"/>
            </a:endParaRPr>
          </a:p>
          <a:p>
            <a:pPr algn="r">
              <a:defRPr sz="2400" b="1">
                <a:solidFill>
                  <a:srgbClr val="222C35"/>
                </a:solidFill>
                <a:latin typeface="Roboto"/>
                <a:ea typeface="Roboto"/>
                <a:cs typeface="Roboto"/>
                <a:sym typeface="Roboto"/>
              </a:defRPr>
            </a:pPr>
            <a:r>
              <a:rPr lang="he-IL" dirty="0">
                <a:latin typeface="Spacer" pitchFamily="2" charset="0"/>
                <a:cs typeface="Spacer" pitchFamily="2" charset="0"/>
              </a:rPr>
              <a:t>בעבר היו כמה אתרים וגופים שריכזו את התחרויות והמשחקים. </a:t>
            </a:r>
          </a:p>
          <a:p>
            <a:pPr algn="r">
              <a:defRPr sz="2400" b="1">
                <a:solidFill>
                  <a:srgbClr val="222C35"/>
                </a:solidFill>
                <a:latin typeface="Roboto"/>
                <a:ea typeface="Roboto"/>
                <a:cs typeface="Roboto"/>
                <a:sym typeface="Roboto"/>
              </a:defRPr>
            </a:pPr>
            <a:r>
              <a:rPr lang="he-IL" dirty="0">
                <a:latin typeface="Spacer" pitchFamily="2" charset="0"/>
                <a:cs typeface="Spacer" pitchFamily="2" charset="0"/>
              </a:rPr>
              <a:t>כיום </a:t>
            </a:r>
            <a:r>
              <a:rPr lang="he-IL" dirty="0" err="1">
                <a:latin typeface="Spacer" pitchFamily="2" charset="0"/>
                <a:cs typeface="Spacer" pitchFamily="2" charset="0"/>
              </a:rPr>
              <a:t>הכל</a:t>
            </a:r>
            <a:r>
              <a:rPr lang="he-IL" dirty="0">
                <a:latin typeface="Spacer" pitchFamily="2" charset="0"/>
                <a:cs typeface="Spacer" pitchFamily="2" charset="0"/>
              </a:rPr>
              <a:t> מתנהל תחת אתר אחד שמכיל בתוכו את כל המידע הרלוונטי על הענף.</a:t>
            </a:r>
          </a:p>
          <a:p>
            <a:pPr algn="r">
              <a:defRPr sz="2400" b="1">
                <a:solidFill>
                  <a:srgbClr val="222C35"/>
                </a:solidFill>
                <a:latin typeface="Roboto"/>
                <a:ea typeface="Roboto"/>
                <a:cs typeface="Roboto"/>
                <a:sym typeface="Roboto"/>
              </a:defRPr>
            </a:pPr>
            <a:endParaRPr lang="he-IL" dirty="0">
              <a:latin typeface="Spacer" pitchFamily="2" charset="0"/>
              <a:cs typeface="Spacer" pitchFamily="2" charset="0"/>
            </a:endParaRPr>
          </a:p>
          <a:p>
            <a:pPr algn="r">
              <a:defRPr sz="2400" b="1">
                <a:solidFill>
                  <a:srgbClr val="222C35"/>
                </a:solidFill>
                <a:latin typeface="Roboto"/>
                <a:ea typeface="Roboto"/>
                <a:cs typeface="Roboto"/>
                <a:sym typeface="Roboto"/>
              </a:defRPr>
            </a:pPr>
            <a:r>
              <a:rPr lang="he-IL" dirty="0">
                <a:latin typeface="Spacer" pitchFamily="2" charset="0"/>
                <a:cs typeface="Spacer" pitchFamily="2" charset="0"/>
              </a:rPr>
              <a:t>הנה כמה דוגמאות למסגרות השונות בהן ניתן להתחרות.</a:t>
            </a:r>
          </a:p>
          <a:p>
            <a:pPr algn="r">
              <a:defRPr sz="2400" b="1">
                <a:solidFill>
                  <a:srgbClr val="222C35"/>
                </a:solidFill>
                <a:latin typeface="Roboto"/>
                <a:ea typeface="Roboto"/>
                <a:cs typeface="Roboto"/>
                <a:sym typeface="Roboto"/>
              </a:defRPr>
            </a:pPr>
            <a:endParaRPr lang="he-IL" dirty="0">
              <a:latin typeface="Spacer" pitchFamily="2" charset="0"/>
              <a:cs typeface="Spacer" pitchFamily="2" charset="0"/>
            </a:endParaRPr>
          </a:p>
          <a:p>
            <a:pPr algn="r">
              <a:defRPr sz="2400" b="1">
                <a:solidFill>
                  <a:srgbClr val="222C35"/>
                </a:solidFill>
                <a:latin typeface="Roboto"/>
                <a:ea typeface="Roboto"/>
                <a:cs typeface="Roboto"/>
                <a:sym typeface="Roboto"/>
              </a:defRPr>
            </a:pPr>
            <a:r>
              <a:rPr lang="he-IL" dirty="0">
                <a:latin typeface="Spacer" pitchFamily="2" charset="0"/>
                <a:cs typeface="Spacer" pitchFamily="2" charset="0"/>
              </a:rPr>
              <a:t>לדוגמה – ליגת העל, אליפויות אזוריות ועוד</a:t>
            </a:r>
          </a:p>
        </p:txBody>
      </p:sp>
      <p:sp>
        <p:nvSpPr>
          <p:cNvPr id="2" name="Rectangle 1">
            <a:extLst>
              <a:ext uri="{FF2B5EF4-FFF2-40B4-BE49-F238E27FC236}">
                <a16:creationId xmlns:a16="http://schemas.microsoft.com/office/drawing/2014/main" id="{DBB3BCB4-172E-2E47-81C9-DC001B8F7FDA}"/>
              </a:ext>
            </a:extLst>
          </p:cNvPr>
          <p:cNvSpPr/>
          <p:nvPr/>
        </p:nvSpPr>
        <p:spPr>
          <a:xfrm>
            <a:off x="16890779" y="6535287"/>
            <a:ext cx="5719655" cy="584775"/>
          </a:xfrm>
          <a:prstGeom prst="rect">
            <a:avLst/>
          </a:prstGeom>
        </p:spPr>
        <p:txBody>
          <a:bodyPr wrap="square">
            <a:spAutoFit/>
          </a:bodyPr>
          <a:lstStyle/>
          <a:p>
            <a:pPr algn="r">
              <a:defRPr sz="2400" b="1">
                <a:solidFill>
                  <a:srgbClr val="222C35"/>
                </a:solidFill>
                <a:latin typeface="Roboto"/>
                <a:ea typeface="Roboto"/>
                <a:cs typeface="Roboto"/>
                <a:sym typeface="Roboto"/>
              </a:defRPr>
            </a:pPr>
            <a:r>
              <a:rPr lang="he-IL" sz="3200" dirty="0">
                <a:latin typeface="Spacer" pitchFamily="2" charset="0"/>
                <a:cs typeface="Spacer" pitchFamily="2" charset="0"/>
              </a:rPr>
              <a:t>ענף טניס השולחן בישראל:</a:t>
            </a:r>
          </a:p>
        </p:txBody>
      </p:sp>
      <p:pic>
        <p:nvPicPr>
          <p:cNvPr id="8" name="Picture 7">
            <a:extLst>
              <a:ext uri="{FF2B5EF4-FFF2-40B4-BE49-F238E27FC236}">
                <a16:creationId xmlns:a16="http://schemas.microsoft.com/office/drawing/2014/main" id="{87F06FAD-19B6-CE4B-880E-BC7109710A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4024" y="6535287"/>
            <a:ext cx="8036755" cy="6311196"/>
          </a:xfrm>
          <a:prstGeom prst="rect">
            <a:avLst/>
          </a:prstGeom>
        </p:spPr>
      </p:pic>
      <p:pic>
        <p:nvPicPr>
          <p:cNvPr id="10" name="Picture 9">
            <a:extLst>
              <a:ext uri="{FF2B5EF4-FFF2-40B4-BE49-F238E27FC236}">
                <a16:creationId xmlns:a16="http://schemas.microsoft.com/office/drawing/2014/main" id="{E487F2E8-94AE-AD4C-9E5C-4DEAE2D054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755" y="6535288"/>
            <a:ext cx="7643548" cy="6311196"/>
          </a:xfrm>
          <a:prstGeom prst="rect">
            <a:avLst/>
          </a:prstGeom>
        </p:spPr>
      </p:pic>
      <p:sp>
        <p:nvSpPr>
          <p:cNvPr id="3" name="TextBox 2">
            <a:extLst>
              <a:ext uri="{FF2B5EF4-FFF2-40B4-BE49-F238E27FC236}">
                <a16:creationId xmlns:a16="http://schemas.microsoft.com/office/drawing/2014/main" id="{FA4CE479-649E-9544-901F-2FDCFAD40ADD}"/>
              </a:ext>
            </a:extLst>
          </p:cNvPr>
          <p:cNvSpPr txBox="1"/>
          <p:nvPr/>
        </p:nvSpPr>
        <p:spPr>
          <a:xfrm>
            <a:off x="6778752" y="2988629"/>
            <a:ext cx="11315284" cy="215443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he-IL" sz="3200" b="0" i="0" u="none" strike="noStrike" cap="none" spc="0" normalizeH="0" baseline="0" dirty="0">
                <a:ln>
                  <a:noFill/>
                </a:ln>
                <a:solidFill>
                  <a:srgbClr val="000000"/>
                </a:solidFill>
                <a:effectLst/>
                <a:uFillTx/>
                <a:latin typeface="Spacer" pitchFamily="2" charset="0"/>
                <a:cs typeface="Spacer" pitchFamily="2" charset="0"/>
                <a:sym typeface="Calibri"/>
              </a:rPr>
              <a:t>שנינו מגיעים מענפי ספורט שונים אך דומים, ענפים קטנים עם תקציב דל יותר משאר ענפי הספורט הפופולרי בישראל</a:t>
            </a:r>
          </a:p>
          <a:p>
            <a:pPr marL="0" marR="0" indent="0" algn="ctr" defTabSz="1828800" rtl="0" fontAlgn="auto" latinLnBrk="0" hangingPunct="0">
              <a:lnSpc>
                <a:spcPct val="100000"/>
              </a:lnSpc>
              <a:spcBef>
                <a:spcPts val="0"/>
              </a:spcBef>
              <a:spcAft>
                <a:spcPts val="0"/>
              </a:spcAft>
              <a:buClrTx/>
              <a:buSzTx/>
              <a:buFontTx/>
              <a:buNone/>
              <a:tabLst/>
            </a:pPr>
            <a:r>
              <a:rPr lang="he-IL" sz="3200" dirty="0">
                <a:latin typeface="Spacer" pitchFamily="2" charset="0"/>
                <a:cs typeface="Spacer" pitchFamily="2" charset="0"/>
              </a:rPr>
              <a:t>לכן מן הסתם אין סטטיסטיקות או נתונים מספריים וחשבנו שבעזרת המטלה נוכל בעתיד לקדם ולשפר את התחום</a:t>
            </a:r>
            <a:endParaRPr kumimoji="0" lang="en-IL" sz="3200" b="0" i="0" u="none" strike="noStrike" cap="none" spc="0" normalizeH="0" baseline="0" dirty="0">
              <a:ln>
                <a:noFill/>
              </a:ln>
              <a:solidFill>
                <a:srgbClr val="000000"/>
              </a:solidFill>
              <a:effectLst/>
              <a:uFillTx/>
              <a:latin typeface="Spacer" pitchFamily="2" charset="0"/>
              <a:cs typeface="Spacer" pitchFamily="2" charset="0"/>
              <a:sym typeface="Calibri"/>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500"/>
                                        <p:tgtEl>
                                          <p:spTgt spid="10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3" grpId="0" animBg="1"/>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p:cNvSpPr/>
          <p:nvPr/>
        </p:nvSpPr>
        <p:spPr>
          <a:xfrm>
            <a:off x="-39390" y="-8037"/>
            <a:ext cx="24440357" cy="13838834"/>
          </a:xfrm>
          <a:prstGeom prst="rect">
            <a:avLst/>
          </a:prstGeom>
          <a:gradFill>
            <a:gsLst>
              <a:gs pos="0">
                <a:schemeClr val="accent5"/>
              </a:gs>
              <a:gs pos="100000">
                <a:schemeClr val="accent1">
                  <a:alpha val="87000"/>
                </a:schemeClr>
              </a:gs>
            </a:gsLst>
            <a:lin ang="3255681"/>
          </a:gradFill>
          <a:ln w="25400">
            <a:miter lim="400000"/>
          </a:ln>
        </p:spPr>
        <p:txBody>
          <a:bodyPr tIns="91439" bIns="91439" anchor="ctr"/>
          <a:lstStyle/>
          <a:p>
            <a:pPr marL="0" marR="0" indent="0" algn="r" defTabSz="1828800" rtl="1" fontAlgn="auto" latinLnBrk="0" hangingPunct="0">
              <a:lnSpc>
                <a:spcPct val="100000"/>
              </a:lnSpc>
              <a:spcBef>
                <a:spcPts val="0"/>
              </a:spcBef>
              <a:spcAft>
                <a:spcPts val="0"/>
              </a:spcAft>
              <a:buClrTx/>
              <a:buSzTx/>
              <a:buFontTx/>
              <a:buNone/>
              <a:tabLst/>
            </a:pPr>
            <a:endParaRPr/>
          </a:p>
        </p:txBody>
      </p:sp>
      <p:sp>
        <p:nvSpPr>
          <p:cNvPr id="18" name="Hello!">
            <a:extLst>
              <a:ext uri="{FF2B5EF4-FFF2-40B4-BE49-F238E27FC236}">
                <a16:creationId xmlns:a16="http://schemas.microsoft.com/office/drawing/2014/main" id="{571ED647-5E99-B941-8CC4-364C61EEE548}"/>
              </a:ext>
            </a:extLst>
          </p:cNvPr>
          <p:cNvSpPr txBox="1"/>
          <p:nvPr/>
        </p:nvSpPr>
        <p:spPr>
          <a:xfrm>
            <a:off x="5615474" y="421981"/>
            <a:ext cx="16212766" cy="1661991"/>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defRPr sz="12000" b="1">
                <a:solidFill>
                  <a:srgbClr val="FFFFFF"/>
                </a:solidFill>
                <a:latin typeface="Roboto"/>
                <a:ea typeface="Roboto"/>
                <a:cs typeface="Roboto"/>
                <a:sym typeface="Roboto"/>
              </a:defRPr>
            </a:lvl1pPr>
          </a:lstStyle>
          <a:p>
            <a:pPr marL="0" marR="0" indent="0" algn="r" defTabSz="1828800" rtl="1" fontAlgn="auto" latinLnBrk="0" hangingPunct="0">
              <a:lnSpc>
                <a:spcPct val="100000"/>
              </a:lnSpc>
              <a:spcBef>
                <a:spcPts val="0"/>
              </a:spcBef>
              <a:spcAft>
                <a:spcPts val="0"/>
              </a:spcAft>
              <a:buClrTx/>
              <a:buSzTx/>
              <a:buFontTx/>
              <a:buNone/>
              <a:tabLst/>
            </a:pPr>
            <a:r>
              <a:rPr lang="he-IL" sz="4800" b="0" dirty="0">
                <a:latin typeface="Spacer" pitchFamily="2" charset="0"/>
                <a:cs typeface="Spacer" pitchFamily="2" charset="0"/>
              </a:rPr>
              <a:t>המודל השני:</a:t>
            </a:r>
          </a:p>
          <a:p>
            <a:pPr marL="0" marR="0" indent="0" algn="r" defTabSz="1828800" rtl="1" fontAlgn="auto" latinLnBrk="0" hangingPunct="0">
              <a:lnSpc>
                <a:spcPct val="100000"/>
              </a:lnSpc>
              <a:spcBef>
                <a:spcPts val="0"/>
              </a:spcBef>
              <a:spcAft>
                <a:spcPts val="0"/>
              </a:spcAft>
              <a:buClrTx/>
              <a:buSzTx/>
              <a:buFontTx/>
              <a:buNone/>
              <a:tabLst/>
            </a:pPr>
            <a:r>
              <a:rPr lang="en-US" sz="4800" b="0" dirty="0">
                <a:latin typeface="Spacer" pitchFamily="2" charset="0"/>
                <a:cs typeface="Spacer" pitchFamily="2" charset="0"/>
              </a:rPr>
              <a:t>Random Forest</a:t>
            </a:r>
            <a:endParaRPr sz="4800" b="0" dirty="0">
              <a:latin typeface="Spacer" pitchFamily="2" charset="0"/>
              <a:cs typeface="Spacer" pitchFamily="2" charset="0"/>
            </a:endParaRPr>
          </a:p>
        </p:txBody>
      </p:sp>
      <p:sp>
        <p:nvSpPr>
          <p:cNvPr id="3" name="TextBox 2">
            <a:extLst>
              <a:ext uri="{FF2B5EF4-FFF2-40B4-BE49-F238E27FC236}">
                <a16:creationId xmlns:a16="http://schemas.microsoft.com/office/drawing/2014/main" id="{8E283E37-776E-A740-A47A-C1727BF6481A}"/>
              </a:ext>
            </a:extLst>
          </p:cNvPr>
          <p:cNvSpPr txBox="1"/>
          <p:nvPr/>
        </p:nvSpPr>
        <p:spPr>
          <a:xfrm>
            <a:off x="14147004" y="2083972"/>
            <a:ext cx="7681236" cy="190821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r" defTabSz="1828800" rtl="1" fontAlgn="auto" latinLnBrk="0" hangingPunct="0">
              <a:lnSpc>
                <a:spcPct val="100000"/>
              </a:lnSpc>
              <a:spcBef>
                <a:spcPts val="0"/>
              </a:spcBef>
              <a:spcAft>
                <a:spcPts val="0"/>
              </a:spcAft>
              <a:buClrTx/>
              <a:buSzTx/>
              <a:buFontTx/>
              <a:buNone/>
              <a:tabLst/>
            </a:pPr>
            <a:r>
              <a:rPr lang="he-IL" sz="2800" dirty="0">
                <a:latin typeface="Spacer" pitchFamily="2" charset="0"/>
                <a:cs typeface="Spacer" pitchFamily="2" charset="0"/>
              </a:rPr>
              <a:t>לאחר כמה ניסיונות מצאנו שכאן משחקי הבית והחוץ פוגעים לנו באחוזי הדיוק, לכן החלטנו להוריד את העמודות האלה ולמזג את עמודות הדירוג של השחקנים להפרש</a:t>
            </a:r>
          </a:p>
          <a:p>
            <a:pPr marL="0" marR="0" indent="0" algn="r" defTabSz="1828800" rtl="1" fontAlgn="auto" latinLnBrk="0" hangingPunct="0">
              <a:lnSpc>
                <a:spcPct val="100000"/>
              </a:lnSpc>
              <a:spcBef>
                <a:spcPts val="0"/>
              </a:spcBef>
              <a:spcAft>
                <a:spcPts val="0"/>
              </a:spcAft>
              <a:buClrTx/>
              <a:buSzTx/>
              <a:buFontTx/>
              <a:buNone/>
              <a:tabLst/>
            </a:pPr>
            <a:r>
              <a:rPr lang="he-IL" sz="2800" dirty="0">
                <a:latin typeface="Spacer" pitchFamily="2" charset="0"/>
                <a:cs typeface="Spacer" pitchFamily="2" charset="0"/>
              </a:rPr>
              <a:t>זו הטבלה החדשה שהתקבלה:</a:t>
            </a:r>
          </a:p>
        </p:txBody>
      </p:sp>
      <p:pic>
        <p:nvPicPr>
          <p:cNvPr id="16386" name="Picture 2">
            <a:extLst>
              <a:ext uri="{FF2B5EF4-FFF2-40B4-BE49-F238E27FC236}">
                <a16:creationId xmlns:a16="http://schemas.microsoft.com/office/drawing/2014/main" id="{0DC60444-E1C5-9B40-9261-78971626E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3779081" y="4250840"/>
            <a:ext cx="7971340" cy="5771701"/>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79558098-E854-E64E-B476-1DE2991E9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215613" y="2734098"/>
            <a:ext cx="7681236" cy="1066704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2BD45EC-943A-4F48-AAE6-6B9397FDBE20}"/>
              </a:ext>
            </a:extLst>
          </p:cNvPr>
          <p:cNvSpPr txBox="1"/>
          <p:nvPr/>
        </p:nvSpPr>
        <p:spPr>
          <a:xfrm>
            <a:off x="1346364" y="2083972"/>
            <a:ext cx="7681236" cy="61555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r" defTabSz="1828800" rtl="1" fontAlgn="auto" latinLnBrk="0" hangingPunct="0">
              <a:lnSpc>
                <a:spcPct val="100000"/>
              </a:lnSpc>
              <a:spcBef>
                <a:spcPts val="0"/>
              </a:spcBef>
              <a:spcAft>
                <a:spcPts val="0"/>
              </a:spcAft>
              <a:buClrTx/>
              <a:buSzTx/>
              <a:buFontTx/>
              <a:buNone/>
              <a:tabLst/>
            </a:pPr>
            <a:r>
              <a:rPr lang="he-IL" sz="2800" dirty="0">
                <a:latin typeface="Spacer" pitchFamily="2" charset="0"/>
                <a:cs typeface="Spacer" pitchFamily="2" charset="0"/>
              </a:rPr>
              <a:t>כאן קיבלנו תוצאה טובה יותר מהמודל הקודם</a:t>
            </a:r>
          </a:p>
        </p:txBody>
      </p:sp>
    </p:spTree>
    <p:extLst>
      <p:ext uri="{BB962C8B-B14F-4D97-AF65-F5344CB8AC3E}">
        <p14:creationId xmlns:p14="http://schemas.microsoft.com/office/powerpoint/2010/main" val="23367122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16386"/>
                                        </p:tgtEl>
                                        <p:attrNameLst>
                                          <p:attrName>style.visibility</p:attrName>
                                        </p:attrNameLst>
                                      </p:cBhvr>
                                      <p:to>
                                        <p:strVal val="visible"/>
                                      </p:to>
                                    </p:set>
                                    <p:animEffect transition="in" filter="wipe(down)">
                                      <p:cBhvr>
                                        <p:cTn id="13" dur="500"/>
                                        <p:tgtEl>
                                          <p:spTgt spid="16386"/>
                                        </p:tgtEl>
                                      </p:cBhvr>
                                    </p:animEffect>
                                  </p:childTnLst>
                                </p:cTn>
                              </p:par>
                              <p:par>
                                <p:cTn id="14" presetID="22" presetClass="entr" presetSubtype="4" fill="hold" nodeType="withEffect">
                                  <p:stCondLst>
                                    <p:cond delay="0"/>
                                  </p:stCondLst>
                                  <p:childTnLst>
                                    <p:set>
                                      <p:cBhvr>
                                        <p:cTn id="15" dur="1" fill="hold">
                                          <p:stCondLst>
                                            <p:cond delay="0"/>
                                          </p:stCondLst>
                                        </p:cTn>
                                        <p:tgtEl>
                                          <p:spTgt spid="16388"/>
                                        </p:tgtEl>
                                        <p:attrNameLst>
                                          <p:attrName>style.visibility</p:attrName>
                                        </p:attrNameLst>
                                      </p:cBhvr>
                                      <p:to>
                                        <p:strVal val="visible"/>
                                      </p:to>
                                    </p:set>
                                    <p:animEffect transition="in" filter="wipe(down)">
                                      <p:cBhvr>
                                        <p:cTn id="16" dur="500"/>
                                        <p:tgtEl>
                                          <p:spTgt spid="1638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p:cNvSpPr/>
          <p:nvPr/>
        </p:nvSpPr>
        <p:spPr>
          <a:xfrm>
            <a:off x="-39390" y="-8037"/>
            <a:ext cx="24440357" cy="13838834"/>
          </a:xfrm>
          <a:prstGeom prst="rect">
            <a:avLst/>
          </a:prstGeom>
          <a:gradFill>
            <a:gsLst>
              <a:gs pos="0">
                <a:schemeClr val="accent5"/>
              </a:gs>
              <a:gs pos="100000">
                <a:schemeClr val="accent1">
                  <a:alpha val="87000"/>
                </a:schemeClr>
              </a:gs>
            </a:gsLst>
            <a:lin ang="3255681"/>
          </a:gradFill>
          <a:ln w="25400">
            <a:miter lim="400000"/>
          </a:ln>
        </p:spPr>
        <p:txBody>
          <a:bodyPr tIns="91439" bIns="91439" anchor="ctr"/>
          <a:lstStyle/>
          <a:p>
            <a:pPr marL="0" marR="0" indent="0" algn="r" defTabSz="1828800" rtl="1" fontAlgn="auto" latinLnBrk="0" hangingPunct="0">
              <a:lnSpc>
                <a:spcPct val="100000"/>
              </a:lnSpc>
              <a:spcBef>
                <a:spcPts val="0"/>
              </a:spcBef>
              <a:spcAft>
                <a:spcPts val="0"/>
              </a:spcAft>
              <a:buClrTx/>
              <a:buSzTx/>
              <a:buFontTx/>
              <a:buNone/>
              <a:tabLst/>
            </a:pPr>
            <a:endParaRPr/>
          </a:p>
        </p:txBody>
      </p:sp>
      <p:sp>
        <p:nvSpPr>
          <p:cNvPr id="3" name="TextBox 2">
            <a:extLst>
              <a:ext uri="{FF2B5EF4-FFF2-40B4-BE49-F238E27FC236}">
                <a16:creationId xmlns:a16="http://schemas.microsoft.com/office/drawing/2014/main" id="{8E283E37-776E-A740-A47A-C1727BF6481A}"/>
              </a:ext>
            </a:extLst>
          </p:cNvPr>
          <p:cNvSpPr txBox="1"/>
          <p:nvPr/>
        </p:nvSpPr>
        <p:spPr>
          <a:xfrm>
            <a:off x="13570716" y="141949"/>
            <a:ext cx="10330146" cy="61555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r" defTabSz="1828800" rtl="1" fontAlgn="auto" latinLnBrk="0" hangingPunct="0">
              <a:lnSpc>
                <a:spcPct val="100000"/>
              </a:lnSpc>
              <a:spcBef>
                <a:spcPts val="0"/>
              </a:spcBef>
              <a:spcAft>
                <a:spcPts val="0"/>
              </a:spcAft>
              <a:buClrTx/>
              <a:buSzTx/>
              <a:buFontTx/>
              <a:buNone/>
              <a:tabLst/>
            </a:pPr>
            <a:r>
              <a:rPr lang="he-IL" sz="2800" dirty="0">
                <a:latin typeface="Spacer" pitchFamily="2" charset="0"/>
                <a:cs typeface="Spacer" pitchFamily="2" charset="0"/>
              </a:rPr>
              <a:t>ניסינו גישה נוספת במודל הרגרסיה הלוגיסטית אך התוצאה הייתה פחות מדויקת</a:t>
            </a:r>
          </a:p>
        </p:txBody>
      </p:sp>
      <p:pic>
        <p:nvPicPr>
          <p:cNvPr id="18434" name="Picture 2">
            <a:extLst>
              <a:ext uri="{FF2B5EF4-FFF2-40B4-BE49-F238E27FC236}">
                <a16:creationId xmlns:a16="http://schemas.microsoft.com/office/drawing/2014/main" id="{ECA6F895-D255-1140-87E9-09D7D9370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5806396" y="791160"/>
            <a:ext cx="5858785" cy="1283679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072EE01-C817-8E4F-B146-ABCE9FE5F680}"/>
              </a:ext>
            </a:extLst>
          </p:cNvPr>
          <p:cNvSpPr txBox="1"/>
          <p:nvPr/>
        </p:nvSpPr>
        <p:spPr>
          <a:xfrm>
            <a:off x="2115671" y="449725"/>
            <a:ext cx="8697615" cy="104643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r" defTabSz="1828800" rtl="1" fontAlgn="auto" latinLnBrk="0" hangingPunct="0">
              <a:lnSpc>
                <a:spcPct val="100000"/>
              </a:lnSpc>
              <a:spcBef>
                <a:spcPts val="0"/>
              </a:spcBef>
              <a:spcAft>
                <a:spcPts val="0"/>
              </a:spcAft>
              <a:buClrTx/>
              <a:buSzTx/>
              <a:buFontTx/>
              <a:buNone/>
              <a:tabLst/>
            </a:pPr>
            <a:r>
              <a:rPr lang="he-IL" sz="2800" dirty="0">
                <a:latin typeface="Spacer" pitchFamily="2" charset="0"/>
                <a:cs typeface="Spacer" pitchFamily="2" charset="0"/>
              </a:rPr>
              <a:t>ובנוסף עוד שני מודלים </a:t>
            </a:r>
            <a:r>
              <a:rPr lang="en-US" sz="2800" dirty="0">
                <a:latin typeface="Spacer" pitchFamily="2" charset="0"/>
                <a:cs typeface="Spacer" pitchFamily="2" charset="0"/>
              </a:rPr>
              <a:t>SVM</a:t>
            </a:r>
            <a:r>
              <a:rPr lang="he-IL" sz="2800" dirty="0">
                <a:latin typeface="Spacer" pitchFamily="2" charset="0"/>
                <a:cs typeface="Spacer" pitchFamily="2" charset="0"/>
              </a:rPr>
              <a:t> ו</a:t>
            </a:r>
            <a:r>
              <a:rPr lang="en-US" sz="2800" dirty="0">
                <a:latin typeface="Spacer" pitchFamily="2" charset="0"/>
                <a:cs typeface="Spacer" pitchFamily="2" charset="0"/>
              </a:rPr>
              <a:t>Adaptive Boost </a:t>
            </a:r>
            <a:r>
              <a:rPr lang="he-IL" sz="2800" dirty="0">
                <a:latin typeface="Spacer" pitchFamily="2" charset="0"/>
                <a:cs typeface="Spacer" pitchFamily="2" charset="0"/>
              </a:rPr>
              <a:t> שצרכו מהמחשב הרבה כוח חישוב והפיקו תוצאה פחות טובה מאשר הקודמים</a:t>
            </a:r>
          </a:p>
        </p:txBody>
      </p:sp>
      <p:pic>
        <p:nvPicPr>
          <p:cNvPr id="18436" name="Picture 4">
            <a:extLst>
              <a:ext uri="{FF2B5EF4-FFF2-40B4-BE49-F238E27FC236}">
                <a16:creationId xmlns:a16="http://schemas.microsoft.com/office/drawing/2014/main" id="{2D36C305-64FD-4B46-A080-3203E65C2A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775"/>
          <a:stretch/>
        </p:blipFill>
        <p:spPr bwMode="auto">
          <a:xfrm>
            <a:off x="1742082" y="1496163"/>
            <a:ext cx="6835523" cy="5321060"/>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66835379-9455-704A-9211-2677667BC5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711892" y="7020730"/>
            <a:ext cx="6865713" cy="56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5437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4"/>
                                        </p:tgtEl>
                                        <p:attrNameLst>
                                          <p:attrName>style.visibility</p:attrName>
                                        </p:attrNameLst>
                                      </p:cBhvr>
                                      <p:to>
                                        <p:strVal val="visible"/>
                                      </p:to>
                                    </p:set>
                                    <p:anim calcmode="lin" valueType="num">
                                      <p:cBhvr additive="base">
                                        <p:cTn id="11" dur="500" fill="hold"/>
                                        <p:tgtEl>
                                          <p:spTgt spid="18434"/>
                                        </p:tgtEl>
                                        <p:attrNameLst>
                                          <p:attrName>ppt_x</p:attrName>
                                        </p:attrNameLst>
                                      </p:cBhvr>
                                      <p:tavLst>
                                        <p:tav tm="0">
                                          <p:val>
                                            <p:strVal val="#ppt_x"/>
                                          </p:val>
                                        </p:tav>
                                        <p:tav tm="100000">
                                          <p:val>
                                            <p:strVal val="#ppt_x"/>
                                          </p:val>
                                        </p:tav>
                                      </p:tavLst>
                                    </p:anim>
                                    <p:anim calcmode="lin" valueType="num">
                                      <p:cBhvr additive="base">
                                        <p:cTn id="12"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436"/>
                                        </p:tgtEl>
                                        <p:attrNameLst>
                                          <p:attrName>style.visibility</p:attrName>
                                        </p:attrNameLst>
                                      </p:cBhvr>
                                      <p:to>
                                        <p:strVal val="visible"/>
                                      </p:to>
                                    </p:set>
                                    <p:anim calcmode="lin" valueType="num">
                                      <p:cBhvr additive="base">
                                        <p:cTn id="21" dur="500" fill="hold"/>
                                        <p:tgtEl>
                                          <p:spTgt spid="18436"/>
                                        </p:tgtEl>
                                        <p:attrNameLst>
                                          <p:attrName>ppt_x</p:attrName>
                                        </p:attrNameLst>
                                      </p:cBhvr>
                                      <p:tavLst>
                                        <p:tav tm="0">
                                          <p:val>
                                            <p:strVal val="#ppt_x"/>
                                          </p:val>
                                        </p:tav>
                                        <p:tav tm="100000">
                                          <p:val>
                                            <p:strVal val="#ppt_x"/>
                                          </p:val>
                                        </p:tav>
                                      </p:tavLst>
                                    </p:anim>
                                    <p:anim calcmode="lin" valueType="num">
                                      <p:cBhvr additive="base">
                                        <p:cTn id="22" dur="500" fill="hold"/>
                                        <p:tgtEl>
                                          <p:spTgt spid="1843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438"/>
                                        </p:tgtEl>
                                        <p:attrNameLst>
                                          <p:attrName>style.visibility</p:attrName>
                                        </p:attrNameLst>
                                      </p:cBhvr>
                                      <p:to>
                                        <p:strVal val="visible"/>
                                      </p:to>
                                    </p:set>
                                    <p:anim calcmode="lin" valueType="num">
                                      <p:cBhvr additive="base">
                                        <p:cTn id="25" dur="500" fill="hold"/>
                                        <p:tgtEl>
                                          <p:spTgt spid="18438"/>
                                        </p:tgtEl>
                                        <p:attrNameLst>
                                          <p:attrName>ppt_x</p:attrName>
                                        </p:attrNameLst>
                                      </p:cBhvr>
                                      <p:tavLst>
                                        <p:tav tm="0">
                                          <p:val>
                                            <p:strVal val="#ppt_x"/>
                                          </p:val>
                                        </p:tav>
                                        <p:tav tm="100000">
                                          <p:val>
                                            <p:strVal val="#ppt_x"/>
                                          </p:val>
                                        </p:tav>
                                      </p:tavLst>
                                    </p:anim>
                                    <p:anim calcmode="lin" valueType="num">
                                      <p:cBhvr additive="base">
                                        <p:cTn id="26" dur="500" fill="hold"/>
                                        <p:tgtEl>
                                          <p:spTgt spid="18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C9E1DFC-F31C-0B4D-A008-1AE049319CD5}"/>
              </a:ext>
            </a:extLst>
          </p:cNvPr>
          <p:cNvSpPr>
            <a:spLocks noGrp="1"/>
          </p:cNvSpPr>
          <p:nvPr>
            <p:ph type="pic" sz="quarter" idx="10"/>
          </p:nvPr>
        </p:nvSpPr>
        <p:spPr>
          <a:xfrm>
            <a:off x="0" y="-22869"/>
            <a:ext cx="24384000" cy="13853665"/>
          </a:xfrm>
        </p:spPr>
      </p:sp>
      <p:sp>
        <p:nvSpPr>
          <p:cNvPr id="131" name="Rectangle"/>
          <p:cNvSpPr/>
          <p:nvPr/>
        </p:nvSpPr>
        <p:spPr>
          <a:xfrm>
            <a:off x="-28179" y="-22869"/>
            <a:ext cx="24440357" cy="13853665"/>
          </a:xfrm>
          <a:prstGeom prst="rect">
            <a:avLst/>
          </a:prstGeom>
          <a:gradFill>
            <a:gsLst>
              <a:gs pos="0">
                <a:schemeClr val="accent5">
                  <a:alpha val="87000"/>
                </a:schemeClr>
              </a:gs>
              <a:gs pos="100000">
                <a:schemeClr val="accent1">
                  <a:alpha val="87000"/>
                </a:schemeClr>
              </a:gs>
            </a:gsLst>
            <a:lin ang="3255681"/>
          </a:gradFill>
          <a:ln w="25400">
            <a:miter lim="400000"/>
          </a:ln>
        </p:spPr>
        <p:txBody>
          <a:bodyPr tIns="91439" bIns="91439" anchor="ctr"/>
          <a:lstStyle/>
          <a:p>
            <a:pPr marL="0" marR="0" indent="0" algn="r" defTabSz="1828800" rtl="1" fontAlgn="auto" latinLnBrk="0" hangingPunct="0">
              <a:lnSpc>
                <a:spcPct val="100000"/>
              </a:lnSpc>
              <a:spcBef>
                <a:spcPts val="0"/>
              </a:spcBef>
              <a:spcAft>
                <a:spcPts val="0"/>
              </a:spcAft>
              <a:buClrTx/>
              <a:buSzTx/>
              <a:buFontTx/>
              <a:buNone/>
              <a:tabLst/>
            </a:pPr>
            <a:endParaRPr/>
          </a:p>
        </p:txBody>
      </p:sp>
      <p:sp>
        <p:nvSpPr>
          <p:cNvPr id="7" name="Section Name">
            <a:extLst>
              <a:ext uri="{FF2B5EF4-FFF2-40B4-BE49-F238E27FC236}">
                <a16:creationId xmlns:a16="http://schemas.microsoft.com/office/drawing/2014/main" id="{29098F85-3DA2-4643-9832-826EF04FFA88}"/>
              </a:ext>
            </a:extLst>
          </p:cNvPr>
          <p:cNvSpPr txBox="1"/>
          <p:nvPr/>
        </p:nvSpPr>
        <p:spPr>
          <a:xfrm>
            <a:off x="4642574" y="5583501"/>
            <a:ext cx="15098849" cy="2031323"/>
          </a:xfrm>
          <a:prstGeom prst="rect">
            <a:avLst/>
          </a:prstGeom>
          <a:noFill/>
          <a:ln>
            <a:noFill/>
          </a:ln>
          <a:effectLst>
            <a:outerShdw blurRad="602285" dist="252176" dir="5400000" sx="101000" sy="101000" algn="ctr" rotWithShape="0">
              <a:schemeClr val="tx1">
                <a:alpha val="92014"/>
              </a:scheme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square" tIns="91439" bIns="91439">
            <a:spAutoFit/>
          </a:bodyPr>
          <a:lstStyle>
            <a:lvl1pPr>
              <a:defRPr sz="12000" b="1">
                <a:solidFill>
                  <a:srgbClr val="FFFFFF"/>
                </a:solidFill>
                <a:latin typeface="Roboto"/>
                <a:ea typeface="Roboto"/>
                <a:cs typeface="Roboto"/>
                <a:sym typeface="Roboto"/>
              </a:defRPr>
            </a:lvl1pPr>
          </a:lstStyle>
          <a:p>
            <a:pPr algn="ctr"/>
            <a:r>
              <a:rPr lang="he-IL" dirty="0">
                <a:effectLst>
                  <a:outerShdw blurRad="146543" dist="80122" dir="5400000" sx="103151" sy="103151" algn="ctr" rotWithShape="0">
                    <a:schemeClr val="tx1">
                      <a:alpha val="70658"/>
                    </a:schemeClr>
                  </a:outerShdw>
                </a:effectLst>
                <a:latin typeface="Spacer" pitchFamily="2" charset="0"/>
                <a:ea typeface="Roboto Medium" panose="02000000000000000000" pitchFamily="2" charset="0"/>
                <a:cs typeface="Spacer" pitchFamily="2" charset="0"/>
              </a:rPr>
              <a:t>מילות סיכום</a:t>
            </a:r>
            <a:endParaRPr dirty="0">
              <a:effectLst>
                <a:outerShdw blurRad="146543" dist="80122" dir="5400000" sx="103151" sy="103151" algn="ctr" rotWithShape="0">
                  <a:schemeClr val="tx1">
                    <a:alpha val="70658"/>
                  </a:schemeClr>
                </a:outerShdw>
              </a:effectLst>
              <a:latin typeface="Spacer" pitchFamily="2" charset="0"/>
              <a:ea typeface="Roboto Medium" panose="02000000000000000000" pitchFamily="2" charset="0"/>
              <a:cs typeface="Spacer" pitchFamily="2" charset="0"/>
            </a:endParaRPr>
          </a:p>
        </p:txBody>
      </p:sp>
    </p:spTree>
    <p:extLst>
      <p:ext uri="{BB962C8B-B14F-4D97-AF65-F5344CB8AC3E}">
        <p14:creationId xmlns:p14="http://schemas.microsoft.com/office/powerpoint/2010/main" val="31440832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his is your first text slide"/>
          <p:cNvSpPr txBox="1"/>
          <p:nvPr/>
        </p:nvSpPr>
        <p:spPr>
          <a:xfrm>
            <a:off x="8500424" y="3552491"/>
            <a:ext cx="13930214" cy="129266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12000" b="1">
                <a:solidFill>
                  <a:srgbClr val="222B35"/>
                </a:solidFill>
                <a:latin typeface="Roboto"/>
                <a:ea typeface="Roboto"/>
                <a:cs typeface="Roboto"/>
                <a:sym typeface="Roboto"/>
              </a:defRPr>
            </a:lvl1pPr>
          </a:lstStyle>
          <a:p>
            <a:pPr algn="r"/>
            <a:r>
              <a:rPr lang="he-IL" sz="7200" b="0" dirty="0">
                <a:latin typeface="Spacer" pitchFamily="2" charset="0"/>
                <a:cs typeface="Spacer" pitchFamily="2" charset="0"/>
              </a:rPr>
              <a:t>האם ניתן לקבוע מנצח בין שני שחקנים? </a:t>
            </a:r>
            <a:endParaRPr sz="7200" b="0" dirty="0">
              <a:latin typeface="Spacer" pitchFamily="2" charset="0"/>
              <a:cs typeface="Spacer" pitchFamily="2" charset="0"/>
            </a:endParaRPr>
          </a:p>
        </p:txBody>
      </p:sp>
      <p:sp>
        <p:nvSpPr>
          <p:cNvPr id="115" name="Subtitle Demo Text"/>
          <p:cNvSpPr txBox="1"/>
          <p:nvPr/>
        </p:nvSpPr>
        <p:spPr>
          <a:xfrm>
            <a:off x="17357880" y="2587682"/>
            <a:ext cx="5072758" cy="11079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4000" b="1">
                <a:gradFill flip="none" rotWithShape="1">
                  <a:gsLst>
                    <a:gs pos="0">
                      <a:srgbClr val="4C99F9"/>
                    </a:gs>
                    <a:gs pos="100000">
                      <a:srgbClr val="88DDD0"/>
                    </a:gs>
                  </a:gsLst>
                  <a:lin ang="21114992" scaled="0"/>
                </a:gradFill>
                <a:latin typeface="Roboto"/>
                <a:ea typeface="Roboto"/>
                <a:cs typeface="Roboto"/>
                <a:sym typeface="Roboto"/>
              </a:defRPr>
            </a:lvl1pPr>
          </a:lstStyle>
          <a:p>
            <a:pPr algn="r"/>
            <a:r>
              <a:rPr lang="he-IL" sz="6000" u="sng" dirty="0">
                <a:gradFill flip="none" rotWithShape="1">
                  <a:gsLst>
                    <a:gs pos="0">
                      <a:schemeClr val="accent1"/>
                    </a:gs>
                    <a:gs pos="100000">
                      <a:schemeClr val="accent5"/>
                    </a:gs>
                  </a:gsLst>
                  <a:lin ang="21114992" scaled="0"/>
                </a:gradFill>
                <a:latin typeface="Spacer" pitchFamily="2" charset="0"/>
                <a:cs typeface="Spacer" pitchFamily="2" charset="0"/>
              </a:rPr>
              <a:t>שאלת המחקר:</a:t>
            </a:r>
            <a:endParaRPr sz="6000" u="sng" dirty="0">
              <a:gradFill flip="none" rotWithShape="1">
                <a:gsLst>
                  <a:gs pos="0">
                    <a:schemeClr val="accent1"/>
                  </a:gs>
                  <a:gs pos="100000">
                    <a:schemeClr val="accent5"/>
                  </a:gs>
                </a:gsLst>
                <a:lin ang="21114992" scaled="0"/>
              </a:gradFill>
              <a:latin typeface="Spacer" pitchFamily="2" charset="0"/>
              <a:cs typeface="Spacer" pitchFamily="2" charset="0"/>
            </a:endParaRPr>
          </a:p>
        </p:txBody>
      </p:sp>
      <p:pic>
        <p:nvPicPr>
          <p:cNvPr id="32" name="Picture 31">
            <a:extLst>
              <a:ext uri="{FF2B5EF4-FFF2-40B4-BE49-F238E27FC236}">
                <a16:creationId xmlns:a16="http://schemas.microsoft.com/office/drawing/2014/main" id="{FF632864-DAE3-3249-9EE5-B04E1B85C035}"/>
              </a:ext>
            </a:extLst>
          </p:cNvPr>
          <p:cNvPicPr>
            <a:picLocks noChangeAspect="1"/>
          </p:cNvPicPr>
          <p:nvPr/>
        </p:nvPicPr>
        <p:blipFill rotWithShape="1">
          <a:blip r:embed="rId3">
            <a:alphaModFix amt="43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594" t="84" r="47104" b="1198"/>
          <a:stretch/>
        </p:blipFill>
        <p:spPr>
          <a:xfrm>
            <a:off x="-154497" y="0"/>
            <a:ext cx="9061499" cy="13771960"/>
          </a:xfrm>
          <a:custGeom>
            <a:avLst/>
            <a:gdLst>
              <a:gd name="connsiteX0" fmla="*/ 0 w 9061499"/>
              <a:gd name="connsiteY0" fmla="*/ 0 h 13771960"/>
              <a:gd name="connsiteX1" fmla="*/ 1393019 w 9061499"/>
              <a:gd name="connsiteY1" fmla="*/ 0 h 13771960"/>
              <a:gd name="connsiteX2" fmla="*/ 8204568 w 9061499"/>
              <a:gd name="connsiteY2" fmla="*/ 6811383 h 13771960"/>
              <a:gd name="connsiteX3" fmla="*/ 8949866 w 9061499"/>
              <a:gd name="connsiteY3" fmla="*/ 7692532 h 13771960"/>
              <a:gd name="connsiteX4" fmla="*/ 8949866 w 9061499"/>
              <a:gd name="connsiteY4" fmla="*/ 8700563 h 13771960"/>
              <a:gd name="connsiteX5" fmla="*/ 8204568 w 9061499"/>
              <a:gd name="connsiteY5" fmla="*/ 9581076 h 13771960"/>
              <a:gd name="connsiteX6" fmla="*/ 4013876 w 9061499"/>
              <a:gd name="connsiteY6" fmla="*/ 13771960 h 13771960"/>
              <a:gd name="connsiteX7" fmla="*/ 0 w 9061499"/>
              <a:gd name="connsiteY7" fmla="*/ 13771960 h 1377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1499" h="13771960">
                <a:moveTo>
                  <a:pt x="0" y="0"/>
                </a:moveTo>
                <a:lnTo>
                  <a:pt x="1393019" y="0"/>
                </a:lnTo>
                <a:lnTo>
                  <a:pt x="8204568" y="6811383"/>
                </a:lnTo>
                <a:cubicBezTo>
                  <a:pt x="8610948" y="7218165"/>
                  <a:pt x="8855097" y="7461724"/>
                  <a:pt x="8949866" y="7692532"/>
                </a:cubicBezTo>
                <a:cubicBezTo>
                  <a:pt x="9098711" y="8011965"/>
                  <a:pt x="9098711" y="8380492"/>
                  <a:pt x="8949866" y="8700563"/>
                </a:cubicBezTo>
                <a:cubicBezTo>
                  <a:pt x="8855097" y="8930734"/>
                  <a:pt x="8610948" y="9174931"/>
                  <a:pt x="8204568" y="9581076"/>
                </a:cubicBezTo>
                <a:lnTo>
                  <a:pt x="4013876" y="13771960"/>
                </a:lnTo>
                <a:lnTo>
                  <a:pt x="0" y="13771960"/>
                </a:lnTo>
                <a:close/>
              </a:path>
            </a:pathLst>
          </a:custGeom>
          <a:gradFill>
            <a:gsLst>
              <a:gs pos="0">
                <a:schemeClr val="accent5">
                  <a:alpha val="88336"/>
                </a:schemeClr>
              </a:gs>
              <a:gs pos="100000">
                <a:schemeClr val="accent1">
                  <a:alpha val="87000"/>
                </a:schemeClr>
              </a:gs>
            </a:gsLst>
            <a:path path="circle">
              <a:fillToRect l="100000" t="100000"/>
            </a:path>
          </a:grad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down)">
                                      <p:cBhvr>
                                        <p:cTn id="7" dur="500"/>
                                        <p:tgtEl>
                                          <p:spTgt spid="1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wipe(down)">
                                      <p:cBhvr>
                                        <p:cTn id="10"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7A2AA94E-21DA-B048-932A-65ABBB56CF77}"/>
              </a:ext>
            </a:extLst>
          </p:cNvPr>
          <p:cNvSpPr/>
          <p:nvPr/>
        </p:nvSpPr>
        <p:spPr>
          <a:xfrm>
            <a:off x="2506216" y="9894698"/>
            <a:ext cx="1738411" cy="1738411"/>
          </a:xfrm>
          <a:prstGeom prst="ellipse">
            <a:avLst/>
          </a:prstGeom>
          <a:solidFill>
            <a:schemeClr val="tx1">
              <a:lumMod val="25000"/>
              <a:lumOff val="75000"/>
              <a:alpha val="63938"/>
            </a:schemeClr>
          </a:solidFill>
          <a:ln w="25400">
            <a:miter lim="400000"/>
          </a:ln>
        </p:spPr>
        <p:txBody>
          <a:bodyPr tIns="91439" bIns="91439" rtlCol="0" anchor="ctr"/>
          <a:lstStyle/>
          <a:p>
            <a:pPr marL="0" marR="0" indent="0" algn="l" defTabSz="1828800" rtl="0" fontAlgn="auto" latinLnBrk="0" hangingPunct="0">
              <a:lnSpc>
                <a:spcPct val="100000"/>
              </a:lnSpc>
              <a:spcBef>
                <a:spcPts val="0"/>
              </a:spcBef>
              <a:spcAft>
                <a:spcPts val="0"/>
              </a:spcAft>
              <a:buClrTx/>
              <a:buSzTx/>
              <a:buFontTx/>
              <a:buNone/>
              <a:tabLst/>
            </a:pPr>
            <a:endParaRPr lang="en-IL" dirty="0"/>
          </a:p>
        </p:txBody>
      </p:sp>
      <p:sp>
        <p:nvSpPr>
          <p:cNvPr id="13" name="Oval 12">
            <a:extLst>
              <a:ext uri="{FF2B5EF4-FFF2-40B4-BE49-F238E27FC236}">
                <a16:creationId xmlns:a16="http://schemas.microsoft.com/office/drawing/2014/main" id="{CBBF448D-442F-5747-A9D9-C04F834EFC4D}"/>
              </a:ext>
            </a:extLst>
          </p:cNvPr>
          <p:cNvSpPr/>
          <p:nvPr/>
        </p:nvSpPr>
        <p:spPr>
          <a:xfrm>
            <a:off x="1919020" y="1572449"/>
            <a:ext cx="2605579" cy="2605579"/>
          </a:xfrm>
          <a:prstGeom prst="ellipse">
            <a:avLst/>
          </a:prstGeom>
          <a:solidFill>
            <a:schemeClr val="tx1">
              <a:lumMod val="25000"/>
              <a:lumOff val="75000"/>
              <a:alpha val="63938"/>
            </a:schemeClr>
          </a:solidFill>
          <a:ln w="25400">
            <a:miter lim="400000"/>
          </a:ln>
        </p:spPr>
        <p:txBody>
          <a:bodyPr tIns="91439" bIns="91439" rtlCol="0" anchor="ctr"/>
          <a:lstStyle/>
          <a:p>
            <a:pPr marL="0" marR="0" indent="0" algn="l" defTabSz="1828800" rtl="0" fontAlgn="auto" latinLnBrk="0" hangingPunct="0">
              <a:lnSpc>
                <a:spcPct val="100000"/>
              </a:lnSpc>
              <a:spcBef>
                <a:spcPts val="0"/>
              </a:spcBef>
              <a:spcAft>
                <a:spcPts val="0"/>
              </a:spcAft>
              <a:buClrTx/>
              <a:buSzTx/>
              <a:buFontTx/>
              <a:buNone/>
              <a:tabLst/>
            </a:pPr>
            <a:endParaRPr lang="en-IL" dirty="0"/>
          </a:p>
        </p:txBody>
      </p:sp>
      <p:sp>
        <p:nvSpPr>
          <p:cNvPr id="120" name="Rounded Rectangle"/>
          <p:cNvSpPr/>
          <p:nvPr/>
        </p:nvSpPr>
        <p:spPr>
          <a:xfrm>
            <a:off x="3022600" y="2667000"/>
            <a:ext cx="18334832" cy="8448179"/>
          </a:xfrm>
          <a:prstGeom prst="roundRect">
            <a:avLst>
              <a:gd name="adj" fmla="val 15060"/>
            </a:avLst>
          </a:prstGeom>
          <a:gradFill>
            <a:gsLst>
              <a:gs pos="0">
                <a:schemeClr val="accent5"/>
              </a:gs>
              <a:gs pos="100000">
                <a:schemeClr val="accent1">
                  <a:alpha val="67000"/>
                </a:schemeClr>
              </a:gs>
            </a:gsLst>
            <a:lin ang="3255681"/>
          </a:gradFill>
          <a:ln w="25400">
            <a:miter lim="400000"/>
          </a:ln>
        </p:spPr>
        <p:txBody>
          <a:bodyPr tIns="91439" bIns="91439" anchor="ctr"/>
          <a:lstStyle/>
          <a:p>
            <a:pPr marL="0" marR="0" indent="0" algn="r" defTabSz="1828800" rtl="1" fontAlgn="auto" latinLnBrk="0" hangingPunct="0">
              <a:lnSpc>
                <a:spcPct val="100000"/>
              </a:lnSpc>
              <a:spcBef>
                <a:spcPts val="0"/>
              </a:spcBef>
              <a:spcAft>
                <a:spcPts val="0"/>
              </a:spcAft>
              <a:buClrTx/>
              <a:buSzTx/>
              <a:buFontTx/>
              <a:buNone/>
              <a:tabLst/>
            </a:pPr>
            <a:endParaRPr/>
          </a:p>
        </p:txBody>
      </p:sp>
      <p:sp>
        <p:nvSpPr>
          <p:cNvPr id="121" name="Quotation"/>
          <p:cNvSpPr txBox="1"/>
          <p:nvPr/>
        </p:nvSpPr>
        <p:spPr>
          <a:xfrm>
            <a:off x="5202624" y="4178028"/>
            <a:ext cx="13930214" cy="141577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8000" b="1">
                <a:solidFill>
                  <a:srgbClr val="FFFFFF"/>
                </a:solidFill>
                <a:latin typeface="Roboto"/>
                <a:ea typeface="Roboto"/>
                <a:cs typeface="Roboto"/>
                <a:sym typeface="Roboto"/>
              </a:defRPr>
            </a:lvl1pPr>
          </a:lstStyle>
          <a:p>
            <a:pPr algn="r"/>
            <a:r>
              <a:rPr lang="he-IL" b="0" dirty="0">
                <a:latin typeface="Spacer" pitchFamily="2" charset="0"/>
                <a:cs typeface="Spacer" pitchFamily="2" charset="0"/>
              </a:rPr>
              <a:t>מקורות מידע</a:t>
            </a:r>
            <a:endParaRPr b="0" dirty="0">
              <a:latin typeface="Spacer" pitchFamily="2" charset="0"/>
              <a:cs typeface="Spacer" pitchFamily="2" charset="0"/>
            </a:endParaRPr>
          </a:p>
        </p:txBody>
      </p:sp>
      <p:sp>
        <p:nvSpPr>
          <p:cNvPr id="122"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5228024" y="5879828"/>
            <a:ext cx="14105752" cy="350865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i="1">
                <a:solidFill>
                  <a:srgbClr val="FFFFFF"/>
                </a:solidFill>
                <a:latin typeface="Roboto"/>
                <a:ea typeface="Roboto"/>
                <a:cs typeface="Roboto"/>
                <a:sym typeface="Roboto"/>
              </a:defRPr>
            </a:lvl1pPr>
          </a:lstStyle>
          <a:p>
            <a:pPr marL="571500" indent="-571500" algn="r" rtl="1">
              <a:buFont typeface="Arial" panose="020B0604020202020204" pitchFamily="34" charset="0"/>
              <a:buChar char="•"/>
            </a:pPr>
            <a:r>
              <a:rPr lang="en-US" i="0" dirty="0">
                <a:latin typeface="Spacer" pitchFamily="2" charset="0"/>
                <a:cs typeface="Spacer" pitchFamily="2" charset="0"/>
              </a:rPr>
              <a:t>http://www.tttm.co.il/</a:t>
            </a:r>
            <a:endParaRPr lang="he-IL" i="0" dirty="0">
              <a:latin typeface="Spacer" pitchFamily="2" charset="0"/>
              <a:cs typeface="Spacer" pitchFamily="2" charset="0"/>
            </a:endParaRPr>
          </a:p>
          <a:p>
            <a:pPr marL="571500" indent="-571500" algn="r" rtl="1">
              <a:buFont typeface="Arial" panose="020B0604020202020204" pitchFamily="34" charset="0"/>
              <a:buChar char="•"/>
            </a:pPr>
            <a:r>
              <a:rPr lang="en-US" i="0" dirty="0">
                <a:latin typeface="Spacer" pitchFamily="2" charset="0"/>
                <a:cs typeface="Spacer" pitchFamily="2" charset="0"/>
              </a:rPr>
              <a:t>https://scikit-learn.org/stable/</a:t>
            </a:r>
            <a:endParaRPr lang="he-IL" i="0" dirty="0">
              <a:latin typeface="Spacer" pitchFamily="2" charset="0"/>
              <a:cs typeface="Spacer" pitchFamily="2" charset="0"/>
            </a:endParaRPr>
          </a:p>
          <a:p>
            <a:pPr marL="571500" indent="-571500" algn="r" rtl="1">
              <a:buFont typeface="Arial" panose="020B0604020202020204" pitchFamily="34" charset="0"/>
              <a:buChar char="•"/>
            </a:pPr>
            <a:r>
              <a:rPr lang="en-US" i="0" dirty="0">
                <a:latin typeface="Spacer" pitchFamily="2" charset="0"/>
                <a:cs typeface="Spacer" pitchFamily="2" charset="0"/>
              </a:rPr>
              <a:t>https://matplotlib.org/</a:t>
            </a:r>
          </a:p>
          <a:p>
            <a:pPr marL="571500" indent="-571500" algn="r" rtl="1">
              <a:buFont typeface="Arial" panose="020B0604020202020204" pitchFamily="34" charset="0"/>
              <a:buChar char="•"/>
            </a:pPr>
            <a:r>
              <a:rPr lang="he-IL" i="0" dirty="0">
                <a:latin typeface="Spacer" pitchFamily="2" charset="0"/>
                <a:cs typeface="Spacer" pitchFamily="2" charset="0"/>
              </a:rPr>
              <a:t>כל ההרצאות ומחברות התרגול מאתר </a:t>
            </a:r>
            <a:r>
              <a:rPr lang="en-US" i="0" dirty="0" err="1">
                <a:latin typeface="Spacer" pitchFamily="2" charset="0"/>
                <a:cs typeface="Spacer" pitchFamily="2" charset="0"/>
              </a:rPr>
              <a:t>www.campus.gov.il</a:t>
            </a:r>
            <a:endParaRPr lang="he-IL" i="0" dirty="0">
              <a:latin typeface="Spacer" pitchFamily="2" charset="0"/>
              <a:cs typeface="Spacer" pitchFamily="2" charset="0"/>
            </a:endParaRPr>
          </a:p>
          <a:p>
            <a:pPr marL="571500" indent="-571500" algn="r" rtl="1">
              <a:buFont typeface="Arial" panose="020B0604020202020204" pitchFamily="34" charset="0"/>
              <a:buChar char="•"/>
            </a:pPr>
            <a:endParaRPr lang="he-IL" i="0" dirty="0">
              <a:latin typeface="Spacer" pitchFamily="2" charset="0"/>
              <a:cs typeface="Spacer" pitchFamily="2" charset="0"/>
            </a:endParaRPr>
          </a:p>
          <a:p>
            <a:pPr algn="r" rtl="1"/>
            <a:endParaRPr lang="en-IL" i="0" dirty="0">
              <a:solidFill>
                <a:schemeClr val="bg1"/>
              </a:solidFill>
              <a:latin typeface="Spacer" pitchFamily="2" charset="0"/>
              <a:cs typeface="Spacer" pitchFamily="2" charset="0"/>
            </a:endParaRPr>
          </a:p>
        </p:txBody>
      </p:sp>
      <p:sp>
        <p:nvSpPr>
          <p:cNvPr id="123" name="Graphic 32"/>
          <p:cNvSpPr/>
          <p:nvPr/>
        </p:nvSpPr>
        <p:spPr>
          <a:xfrm>
            <a:off x="3617515" y="3313112"/>
            <a:ext cx="1887142" cy="1192610"/>
          </a:xfrm>
          <a:custGeom>
            <a:avLst/>
            <a:gdLst/>
            <a:ahLst/>
            <a:cxnLst>
              <a:cxn ang="0">
                <a:pos x="wd2" y="hd2"/>
              </a:cxn>
              <a:cxn ang="5400000">
                <a:pos x="wd2" y="hd2"/>
              </a:cxn>
              <a:cxn ang="10800000">
                <a:pos x="wd2" y="hd2"/>
              </a:cxn>
              <a:cxn ang="16200000">
                <a:pos x="wd2" y="hd2"/>
              </a:cxn>
            </a:cxnLst>
            <a:rect l="0" t="0" r="r" b="b"/>
            <a:pathLst>
              <a:path w="21600" h="21600" extrusionOk="0">
                <a:moveTo>
                  <a:pt x="12628" y="0"/>
                </a:moveTo>
                <a:cubicBezTo>
                  <a:pt x="11846" y="0"/>
                  <a:pt x="11211" y="1004"/>
                  <a:pt x="11211" y="2243"/>
                </a:cubicBezTo>
                <a:lnTo>
                  <a:pt x="11211" y="5226"/>
                </a:lnTo>
                <a:cubicBezTo>
                  <a:pt x="11211" y="6464"/>
                  <a:pt x="11846" y="7468"/>
                  <a:pt x="12628" y="7468"/>
                </a:cubicBezTo>
                <a:lnTo>
                  <a:pt x="14009" y="7468"/>
                </a:lnTo>
                <a:cubicBezTo>
                  <a:pt x="13880" y="8824"/>
                  <a:pt x="13408" y="10039"/>
                  <a:pt x="12701" y="10832"/>
                </a:cubicBezTo>
                <a:cubicBezTo>
                  <a:pt x="12513" y="11069"/>
                  <a:pt x="12470" y="11492"/>
                  <a:pt x="12601" y="11810"/>
                </a:cubicBezTo>
                <a:lnTo>
                  <a:pt x="13110" y="13075"/>
                </a:lnTo>
                <a:cubicBezTo>
                  <a:pt x="13253" y="13426"/>
                  <a:pt x="13547" y="13525"/>
                  <a:pt x="13769" y="13298"/>
                </a:cubicBezTo>
                <a:cubicBezTo>
                  <a:pt x="13779" y="13287"/>
                  <a:pt x="13791" y="13281"/>
                  <a:pt x="13800" y="13269"/>
                </a:cubicBezTo>
                <a:cubicBezTo>
                  <a:pt x="15138" y="11762"/>
                  <a:pt x="15934" y="9320"/>
                  <a:pt x="15935" y="6721"/>
                </a:cubicBezTo>
                <a:lnTo>
                  <a:pt x="15935" y="2243"/>
                </a:lnTo>
                <a:cubicBezTo>
                  <a:pt x="15935" y="1004"/>
                  <a:pt x="15301" y="0"/>
                  <a:pt x="14518" y="0"/>
                </a:cubicBezTo>
                <a:lnTo>
                  <a:pt x="12628" y="0"/>
                </a:lnTo>
                <a:close/>
                <a:moveTo>
                  <a:pt x="18293" y="0"/>
                </a:moveTo>
                <a:cubicBezTo>
                  <a:pt x="17510" y="0"/>
                  <a:pt x="16880" y="1004"/>
                  <a:pt x="16880" y="2243"/>
                </a:cubicBezTo>
                <a:lnTo>
                  <a:pt x="16880" y="5233"/>
                </a:lnTo>
                <a:cubicBezTo>
                  <a:pt x="16880" y="6471"/>
                  <a:pt x="17510" y="7476"/>
                  <a:pt x="18293" y="7476"/>
                </a:cubicBezTo>
                <a:lnTo>
                  <a:pt x="19674" y="7476"/>
                </a:lnTo>
                <a:cubicBezTo>
                  <a:pt x="19545" y="8831"/>
                  <a:pt x="19072" y="10046"/>
                  <a:pt x="18366" y="10840"/>
                </a:cubicBezTo>
                <a:cubicBezTo>
                  <a:pt x="18178" y="11076"/>
                  <a:pt x="18135" y="11499"/>
                  <a:pt x="18266" y="11817"/>
                </a:cubicBezTo>
                <a:lnTo>
                  <a:pt x="18775" y="13075"/>
                </a:lnTo>
                <a:cubicBezTo>
                  <a:pt x="18781" y="13091"/>
                  <a:pt x="18790" y="13110"/>
                  <a:pt x="18797" y="13125"/>
                </a:cubicBezTo>
                <a:cubicBezTo>
                  <a:pt x="18957" y="13458"/>
                  <a:pt x="19255" y="13522"/>
                  <a:pt x="19465" y="13269"/>
                </a:cubicBezTo>
                <a:cubicBezTo>
                  <a:pt x="20803" y="11761"/>
                  <a:pt x="21599" y="9320"/>
                  <a:pt x="21600" y="6721"/>
                </a:cubicBezTo>
                <a:lnTo>
                  <a:pt x="21600" y="2243"/>
                </a:lnTo>
                <a:cubicBezTo>
                  <a:pt x="21600" y="1004"/>
                  <a:pt x="20965" y="0"/>
                  <a:pt x="20183" y="0"/>
                </a:cubicBezTo>
                <a:lnTo>
                  <a:pt x="18293" y="0"/>
                </a:lnTo>
                <a:close/>
                <a:moveTo>
                  <a:pt x="2489" y="8180"/>
                </a:moveTo>
                <a:cubicBezTo>
                  <a:pt x="2368" y="8154"/>
                  <a:pt x="2240" y="8204"/>
                  <a:pt x="2135" y="8331"/>
                </a:cubicBezTo>
                <a:cubicBezTo>
                  <a:pt x="797" y="9839"/>
                  <a:pt x="1" y="12272"/>
                  <a:pt x="0" y="14872"/>
                </a:cubicBezTo>
                <a:lnTo>
                  <a:pt x="0" y="19357"/>
                </a:lnTo>
                <a:cubicBezTo>
                  <a:pt x="0" y="20596"/>
                  <a:pt x="635" y="21600"/>
                  <a:pt x="1417" y="21600"/>
                </a:cubicBezTo>
                <a:lnTo>
                  <a:pt x="3307" y="21600"/>
                </a:lnTo>
                <a:cubicBezTo>
                  <a:pt x="4090" y="21600"/>
                  <a:pt x="4724" y="20596"/>
                  <a:pt x="4724" y="19357"/>
                </a:cubicBezTo>
                <a:lnTo>
                  <a:pt x="4724" y="16367"/>
                </a:lnTo>
                <a:cubicBezTo>
                  <a:pt x="4724" y="15129"/>
                  <a:pt x="4090" y="14124"/>
                  <a:pt x="3307" y="14124"/>
                </a:cubicBezTo>
                <a:lnTo>
                  <a:pt x="1926" y="14124"/>
                </a:lnTo>
                <a:cubicBezTo>
                  <a:pt x="2055" y="12767"/>
                  <a:pt x="2527" y="11555"/>
                  <a:pt x="3234" y="10760"/>
                </a:cubicBezTo>
                <a:cubicBezTo>
                  <a:pt x="3422" y="10524"/>
                  <a:pt x="3465" y="10101"/>
                  <a:pt x="3334" y="9783"/>
                </a:cubicBezTo>
                <a:lnTo>
                  <a:pt x="2825" y="8518"/>
                </a:lnTo>
                <a:cubicBezTo>
                  <a:pt x="2819" y="8501"/>
                  <a:pt x="2810" y="8490"/>
                  <a:pt x="2803" y="8475"/>
                </a:cubicBezTo>
                <a:cubicBezTo>
                  <a:pt x="2723" y="8308"/>
                  <a:pt x="2611" y="8206"/>
                  <a:pt x="2489" y="8180"/>
                </a:cubicBezTo>
                <a:close/>
                <a:moveTo>
                  <a:pt x="8009" y="8187"/>
                </a:moveTo>
                <a:cubicBezTo>
                  <a:pt x="7947" y="8204"/>
                  <a:pt x="7887" y="8238"/>
                  <a:pt x="7831" y="8295"/>
                </a:cubicBezTo>
                <a:cubicBezTo>
                  <a:pt x="7821" y="8305"/>
                  <a:pt x="7814" y="8319"/>
                  <a:pt x="7804" y="8331"/>
                </a:cubicBezTo>
                <a:cubicBezTo>
                  <a:pt x="6466" y="9838"/>
                  <a:pt x="5671" y="12273"/>
                  <a:pt x="5669" y="14872"/>
                </a:cubicBezTo>
                <a:lnTo>
                  <a:pt x="5669" y="19357"/>
                </a:lnTo>
                <a:cubicBezTo>
                  <a:pt x="5669" y="20596"/>
                  <a:pt x="6304" y="21600"/>
                  <a:pt x="7086" y="21600"/>
                </a:cubicBezTo>
                <a:lnTo>
                  <a:pt x="8972" y="21600"/>
                </a:lnTo>
                <a:cubicBezTo>
                  <a:pt x="9754" y="21600"/>
                  <a:pt x="10389" y="20596"/>
                  <a:pt x="10389" y="19357"/>
                </a:cubicBezTo>
                <a:lnTo>
                  <a:pt x="10389" y="16367"/>
                </a:lnTo>
                <a:cubicBezTo>
                  <a:pt x="10389" y="15129"/>
                  <a:pt x="9754" y="14124"/>
                  <a:pt x="8972" y="14124"/>
                </a:cubicBezTo>
                <a:lnTo>
                  <a:pt x="7595" y="14124"/>
                </a:lnTo>
                <a:cubicBezTo>
                  <a:pt x="7724" y="12767"/>
                  <a:pt x="8196" y="11555"/>
                  <a:pt x="8903" y="10760"/>
                </a:cubicBezTo>
                <a:cubicBezTo>
                  <a:pt x="9091" y="10524"/>
                  <a:pt x="9130" y="10101"/>
                  <a:pt x="8999" y="9783"/>
                </a:cubicBezTo>
                <a:lnTo>
                  <a:pt x="8495" y="8518"/>
                </a:lnTo>
                <a:cubicBezTo>
                  <a:pt x="8387" y="8255"/>
                  <a:pt x="8192" y="8136"/>
                  <a:pt x="8009" y="8187"/>
                </a:cubicBezTo>
                <a:close/>
              </a:path>
            </a:pathLst>
          </a:custGeom>
          <a:solidFill>
            <a:srgbClr val="FFFFFF">
              <a:alpha val="23755"/>
            </a:srgbClr>
          </a:solidFill>
          <a:ln w="25400">
            <a:miter lim="400000"/>
          </a:ln>
        </p:spPr>
        <p:txBody>
          <a:bodyPr tIns="91439" bIns="91439" anchor="ctr"/>
          <a:lstStyle/>
          <a:p>
            <a:endParaRPr/>
          </a:p>
        </p:txBody>
      </p:sp>
      <p:sp>
        <p:nvSpPr>
          <p:cNvPr id="2" name="Oval 1">
            <a:extLst>
              <a:ext uri="{FF2B5EF4-FFF2-40B4-BE49-F238E27FC236}">
                <a16:creationId xmlns:a16="http://schemas.microsoft.com/office/drawing/2014/main" id="{F2400F11-9971-6645-B1B4-35E81FCE41F0}"/>
              </a:ext>
            </a:extLst>
          </p:cNvPr>
          <p:cNvSpPr/>
          <p:nvPr/>
        </p:nvSpPr>
        <p:spPr>
          <a:xfrm>
            <a:off x="859536" y="640080"/>
            <a:ext cx="1133856" cy="1133856"/>
          </a:xfrm>
          <a:prstGeom prst="ellipse">
            <a:avLst/>
          </a:prstGeom>
          <a:solidFill>
            <a:schemeClr val="tx1">
              <a:lumMod val="25000"/>
              <a:lumOff val="75000"/>
              <a:alpha val="63938"/>
            </a:schemeClr>
          </a:solidFill>
          <a:ln w="25400">
            <a:miter lim="400000"/>
          </a:ln>
        </p:spPr>
        <p:txBody>
          <a:bodyPr tIns="91439" bIns="91439" rtlCol="0" anchor="ctr"/>
          <a:lstStyle/>
          <a:p>
            <a:pPr marL="0" marR="0" indent="0" algn="l" defTabSz="1828800" rtl="0" fontAlgn="auto" latinLnBrk="0" hangingPunct="0">
              <a:lnSpc>
                <a:spcPct val="100000"/>
              </a:lnSpc>
              <a:spcBef>
                <a:spcPts val="0"/>
              </a:spcBef>
              <a:spcAft>
                <a:spcPts val="0"/>
              </a:spcAft>
              <a:buClrTx/>
              <a:buSzTx/>
              <a:buFontTx/>
              <a:buNone/>
              <a:tabLst/>
            </a:pPr>
            <a:endParaRPr lang="en-IL" dirty="0"/>
          </a:p>
        </p:txBody>
      </p:sp>
      <p:sp>
        <p:nvSpPr>
          <p:cNvPr id="14" name="Oval 13">
            <a:extLst>
              <a:ext uri="{FF2B5EF4-FFF2-40B4-BE49-F238E27FC236}">
                <a16:creationId xmlns:a16="http://schemas.microsoft.com/office/drawing/2014/main" id="{D7FB7D38-CEB7-574C-B072-DCDF04E9E3F8}"/>
              </a:ext>
            </a:extLst>
          </p:cNvPr>
          <p:cNvSpPr/>
          <p:nvPr/>
        </p:nvSpPr>
        <p:spPr>
          <a:xfrm>
            <a:off x="19770717" y="424281"/>
            <a:ext cx="3753747" cy="3753747"/>
          </a:xfrm>
          <a:prstGeom prst="ellipse">
            <a:avLst/>
          </a:prstGeom>
          <a:solidFill>
            <a:schemeClr val="tx1">
              <a:lumMod val="25000"/>
              <a:lumOff val="75000"/>
              <a:alpha val="63938"/>
            </a:schemeClr>
          </a:solidFill>
          <a:ln w="25400">
            <a:miter lim="400000"/>
          </a:ln>
        </p:spPr>
        <p:txBody>
          <a:bodyPr tIns="91439" bIns="91439" rtlCol="0" anchor="ctr"/>
          <a:lstStyle/>
          <a:p>
            <a:pPr marL="0" marR="0" indent="0" algn="l" defTabSz="1828800" rtl="0" fontAlgn="auto" latinLnBrk="0" hangingPunct="0">
              <a:lnSpc>
                <a:spcPct val="100000"/>
              </a:lnSpc>
              <a:spcBef>
                <a:spcPts val="0"/>
              </a:spcBef>
              <a:spcAft>
                <a:spcPts val="0"/>
              </a:spcAft>
              <a:buClrTx/>
              <a:buSzTx/>
              <a:buFontTx/>
              <a:buNone/>
              <a:tabLst/>
            </a:pPr>
            <a:endParaRPr lang="en-IL" dirty="0"/>
          </a:p>
        </p:txBody>
      </p:sp>
      <p:sp>
        <p:nvSpPr>
          <p:cNvPr id="15" name="Oval 14">
            <a:extLst>
              <a:ext uri="{FF2B5EF4-FFF2-40B4-BE49-F238E27FC236}">
                <a16:creationId xmlns:a16="http://schemas.microsoft.com/office/drawing/2014/main" id="{B97DEAFC-4830-B549-8E3B-728A5FFDC298}"/>
              </a:ext>
            </a:extLst>
          </p:cNvPr>
          <p:cNvSpPr/>
          <p:nvPr/>
        </p:nvSpPr>
        <p:spPr>
          <a:xfrm>
            <a:off x="21357432" y="11049000"/>
            <a:ext cx="2023656" cy="2023656"/>
          </a:xfrm>
          <a:prstGeom prst="ellipse">
            <a:avLst/>
          </a:prstGeom>
          <a:solidFill>
            <a:schemeClr val="tx1">
              <a:lumMod val="25000"/>
              <a:lumOff val="75000"/>
              <a:alpha val="63938"/>
            </a:schemeClr>
          </a:solidFill>
          <a:ln w="25400">
            <a:miter lim="400000"/>
          </a:ln>
        </p:spPr>
        <p:txBody>
          <a:bodyPr tIns="91439" bIns="91439" rtlCol="0" anchor="ctr"/>
          <a:lstStyle/>
          <a:p>
            <a:pPr marL="0" marR="0" indent="0" algn="l" defTabSz="1828800" rtl="0" fontAlgn="auto" latinLnBrk="0" hangingPunct="0">
              <a:lnSpc>
                <a:spcPct val="100000"/>
              </a:lnSpc>
              <a:spcBef>
                <a:spcPts val="0"/>
              </a:spcBef>
              <a:spcAft>
                <a:spcPts val="0"/>
              </a:spcAft>
              <a:buClrTx/>
              <a:buSzTx/>
              <a:buFontTx/>
              <a:buNone/>
              <a:tabLst/>
            </a:pPr>
            <a:endParaRPr lang="en-IL"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anim calcmode="lin" valueType="num">
                                      <p:cBhvr>
                                        <p:cTn id="8" dur="1000" fill="hold"/>
                                        <p:tgtEl>
                                          <p:spTgt spid="121"/>
                                        </p:tgtEl>
                                        <p:attrNameLst>
                                          <p:attrName>ppt_x</p:attrName>
                                        </p:attrNameLst>
                                      </p:cBhvr>
                                      <p:tavLst>
                                        <p:tav tm="0">
                                          <p:val>
                                            <p:strVal val="#ppt_x"/>
                                          </p:val>
                                        </p:tav>
                                        <p:tav tm="100000">
                                          <p:val>
                                            <p:strVal val="#ppt_x"/>
                                          </p:val>
                                        </p:tav>
                                      </p:tavLst>
                                    </p:anim>
                                    <p:anim calcmode="lin" valueType="num">
                                      <p:cBhvr>
                                        <p:cTn id="9" dur="1000" fill="hold"/>
                                        <p:tgtEl>
                                          <p:spTgt spid="1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1000"/>
                                        <p:tgtEl>
                                          <p:spTgt spid="122"/>
                                        </p:tgtEl>
                                      </p:cBhvr>
                                    </p:animEffect>
                                    <p:anim calcmode="lin" valueType="num">
                                      <p:cBhvr>
                                        <p:cTn id="13" dur="1000" fill="hold"/>
                                        <p:tgtEl>
                                          <p:spTgt spid="122"/>
                                        </p:tgtEl>
                                        <p:attrNameLst>
                                          <p:attrName>ppt_x</p:attrName>
                                        </p:attrNameLst>
                                      </p:cBhvr>
                                      <p:tavLst>
                                        <p:tav tm="0">
                                          <p:val>
                                            <p:strVal val="#ppt_x"/>
                                          </p:val>
                                        </p:tav>
                                        <p:tav tm="100000">
                                          <p:val>
                                            <p:strVal val="#ppt_x"/>
                                          </p:val>
                                        </p:tav>
                                      </p:tavLst>
                                    </p:anim>
                                    <p:anim calcmode="lin" valueType="num">
                                      <p:cBhvr>
                                        <p:cTn id="14"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p:cNvSpPr/>
          <p:nvPr/>
        </p:nvSpPr>
        <p:spPr>
          <a:xfrm>
            <a:off x="0" y="-22869"/>
            <a:ext cx="24400967" cy="13738869"/>
          </a:xfrm>
          <a:prstGeom prst="rect">
            <a:avLst/>
          </a:prstGeom>
          <a:gradFill>
            <a:gsLst>
              <a:gs pos="0">
                <a:schemeClr val="accent5">
                  <a:alpha val="87000"/>
                </a:schemeClr>
              </a:gs>
              <a:gs pos="100000">
                <a:schemeClr val="accent1">
                  <a:alpha val="87000"/>
                </a:schemeClr>
              </a:gs>
            </a:gsLst>
            <a:lin ang="3255681"/>
          </a:gradFill>
          <a:ln w="25400">
            <a:miter lim="400000"/>
          </a:ln>
        </p:spPr>
        <p:txBody>
          <a:bodyPr tIns="91439" bIns="91439" anchor="ctr"/>
          <a:lstStyle/>
          <a:p>
            <a:pPr marL="0" marR="0" indent="0" algn="l" defTabSz="1828800" rtl="0" fontAlgn="auto" latinLnBrk="0" hangingPunct="0">
              <a:lnSpc>
                <a:spcPct val="100000"/>
              </a:lnSpc>
              <a:spcBef>
                <a:spcPts val="0"/>
              </a:spcBef>
              <a:spcAft>
                <a:spcPts val="0"/>
              </a:spcAft>
              <a:buClrTx/>
              <a:buSzTx/>
              <a:buFontTx/>
              <a:buNone/>
              <a:tabLst/>
            </a:pPr>
            <a:endParaRPr/>
          </a:p>
        </p:txBody>
      </p:sp>
      <p:pic>
        <p:nvPicPr>
          <p:cNvPr id="1026" name="Picture 2" descr="Data Intelligence - SPI Marine">
            <a:extLst>
              <a:ext uri="{FF2B5EF4-FFF2-40B4-BE49-F238E27FC236}">
                <a16:creationId xmlns:a16="http://schemas.microsoft.com/office/drawing/2014/main" id="{76F3F389-047C-964D-A21E-9CEFB9E10452}"/>
              </a:ext>
            </a:extLst>
          </p:cNvPr>
          <p:cNvPicPr>
            <a:picLocks noChangeAspect="1" noChangeArrowheads="1"/>
          </p:cNvPicPr>
          <p:nvPr/>
        </p:nvPicPr>
        <p:blipFill>
          <a:blip r:embed="rId3">
            <a:duotone>
              <a:schemeClr val="accent3">
                <a:shade val="45000"/>
                <a:satMod val="135000"/>
              </a:schemeClr>
              <a:prstClr val="white"/>
            </a:duotone>
            <a:alphaModFix amt="32000"/>
            <a:extLst>
              <a:ext uri="{28A0092B-C50C-407E-A947-70E740481C1C}">
                <a14:useLocalDpi xmlns:a14="http://schemas.microsoft.com/office/drawing/2010/main" val="0"/>
              </a:ext>
            </a:extLst>
          </a:blip>
          <a:srcRect/>
          <a:stretch>
            <a:fillRect/>
          </a:stretch>
        </p:blipFill>
        <p:spPr bwMode="auto">
          <a:xfrm>
            <a:off x="5345703" y="119744"/>
            <a:ext cx="13670169" cy="13568437"/>
          </a:xfrm>
          <a:prstGeom prst="rect">
            <a:avLst/>
          </a:prstGeom>
          <a:noFill/>
          <a:extLst>
            <a:ext uri="{909E8E84-426E-40DD-AFC4-6F175D3DCCD1}">
              <a14:hiddenFill xmlns:a14="http://schemas.microsoft.com/office/drawing/2010/main">
                <a:solidFill>
                  <a:srgbClr val="FFFFFF"/>
                </a:solidFill>
              </a14:hiddenFill>
            </a:ext>
          </a:extLst>
        </p:spPr>
      </p:pic>
      <p:sp>
        <p:nvSpPr>
          <p:cNvPr id="132" name="Section Name"/>
          <p:cNvSpPr txBox="1"/>
          <p:nvPr/>
        </p:nvSpPr>
        <p:spPr>
          <a:xfrm>
            <a:off x="8102921" y="4872639"/>
            <a:ext cx="8155732" cy="2031323"/>
          </a:xfrm>
          <a:prstGeom prst="rect">
            <a:avLst/>
          </a:prstGeom>
          <a:noFill/>
          <a:ln>
            <a:noFill/>
          </a:ln>
          <a:effectLst>
            <a:outerShdw blurRad="602285" dist="252176" dir="5400000" sx="101000" sy="101000" algn="ctr" rotWithShape="0">
              <a:schemeClr val="tx1">
                <a:alpha val="92014"/>
              </a:scheme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tIns="91439" bIns="91439">
            <a:spAutoFit/>
          </a:bodyPr>
          <a:lstStyle>
            <a:lvl1pPr>
              <a:defRPr sz="12000" b="1">
                <a:solidFill>
                  <a:srgbClr val="FFFFFF"/>
                </a:solidFill>
                <a:latin typeface="Roboto"/>
                <a:ea typeface="Roboto"/>
                <a:cs typeface="Roboto"/>
                <a:sym typeface="Roboto"/>
              </a:defRPr>
            </a:lvl1pPr>
          </a:lstStyle>
          <a:p>
            <a:pPr algn="ctr"/>
            <a:r>
              <a:rPr lang="en-US" dirty="0">
                <a:effectLst>
                  <a:outerShdw blurRad="146543" dist="80122" dir="5400000" sx="103151" sy="103151" algn="ctr" rotWithShape="0">
                    <a:schemeClr val="tx1">
                      <a:alpha val="70658"/>
                    </a:schemeClr>
                  </a:outerShdw>
                </a:effectLst>
                <a:latin typeface="Roboto Medium" panose="02000000000000000000" pitchFamily="2" charset="0"/>
                <a:ea typeface="Roboto Medium" panose="02000000000000000000" pitchFamily="2" charset="0"/>
                <a:cs typeface="Roboto Medium" panose="02000000000000000000" pitchFamily="2" charset="0"/>
              </a:rPr>
              <a:t>Crawling</a:t>
            </a:r>
            <a:endParaRPr dirty="0">
              <a:effectLst>
                <a:outerShdw blurRad="146543" dist="80122" dir="5400000" sx="103151" sy="103151" algn="ctr" rotWithShape="0">
                  <a:schemeClr val="tx1">
                    <a:alpha val="70658"/>
                  </a:schemeClr>
                </a:outerShdw>
              </a:effectLst>
              <a:latin typeface="Roboto Medium" panose="02000000000000000000" pitchFamily="2" charset="0"/>
              <a:ea typeface="Roboto Medium" panose="02000000000000000000" pitchFamily="2" charset="0"/>
              <a:cs typeface="Roboto Medium" panose="02000000000000000000" pitchFamily="2"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ounded Rectangle"/>
          <p:cNvSpPr/>
          <p:nvPr/>
        </p:nvSpPr>
        <p:spPr>
          <a:xfrm rot="5400000">
            <a:off x="-1494341" y="1780767"/>
            <a:ext cx="13333051" cy="10026427"/>
          </a:xfrm>
          <a:prstGeom prst="roundRect">
            <a:avLst>
              <a:gd name="adj" fmla="val 12449"/>
            </a:avLst>
          </a:prstGeom>
          <a:gradFill>
            <a:gsLst>
              <a:gs pos="0">
                <a:schemeClr val="accent5">
                  <a:alpha val="87000"/>
                </a:schemeClr>
              </a:gs>
              <a:gs pos="99000">
                <a:schemeClr val="accent1">
                  <a:alpha val="87000"/>
                </a:schemeClr>
              </a:gs>
            </a:gsLst>
            <a:lin ang="3255681"/>
          </a:gradFill>
          <a:ln w="25400">
            <a:miter lim="400000"/>
          </a:ln>
        </p:spPr>
        <p:txBody>
          <a:bodyPr tIns="91439" bIns="91439" anchor="ctr"/>
          <a:lstStyle/>
          <a:p>
            <a:endParaRPr/>
          </a:p>
        </p:txBody>
      </p:sp>
      <p:sp>
        <p:nvSpPr>
          <p:cNvPr id="145" name="This is text and photo slide"/>
          <p:cNvSpPr txBox="1"/>
          <p:nvPr/>
        </p:nvSpPr>
        <p:spPr>
          <a:xfrm>
            <a:off x="13613606" y="1351451"/>
            <a:ext cx="9459219" cy="129266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8000" b="1">
                <a:solidFill>
                  <a:srgbClr val="222B35"/>
                </a:solidFill>
                <a:latin typeface="Roboto"/>
                <a:ea typeface="Roboto"/>
                <a:cs typeface="Roboto"/>
                <a:sym typeface="Roboto"/>
              </a:defRPr>
            </a:lvl1pPr>
          </a:lstStyle>
          <a:p>
            <a:pPr algn="r" rtl="1"/>
            <a:r>
              <a:rPr lang="he-IL" sz="3600" b="0" dirty="0">
                <a:latin typeface="Spacer" pitchFamily="2" charset="0"/>
                <a:cs typeface="Spacer" pitchFamily="2" charset="0"/>
              </a:rPr>
              <a:t>בחלק הראשון </a:t>
            </a:r>
            <a:r>
              <a:rPr lang="he-IL" sz="3600" b="0" dirty="0" err="1">
                <a:latin typeface="Spacer" pitchFamily="2" charset="0"/>
                <a:cs typeface="Spacer" pitchFamily="2" charset="0"/>
              </a:rPr>
              <a:t>הרכשנו</a:t>
            </a:r>
            <a:r>
              <a:rPr lang="he-IL" sz="3600" b="0" dirty="0">
                <a:latin typeface="Spacer" pitchFamily="2" charset="0"/>
                <a:cs typeface="Spacer" pitchFamily="2" charset="0"/>
              </a:rPr>
              <a:t> נתונים יבשים שכוללים את 300 השחקנים המובילים בענף</a:t>
            </a:r>
            <a:endParaRPr sz="3600" b="0" dirty="0">
              <a:latin typeface="Spacer" pitchFamily="2" charset="0"/>
              <a:cs typeface="Spacer" pitchFamily="2" charset="0"/>
            </a:endParaRPr>
          </a:p>
        </p:txBody>
      </p:sp>
      <p:sp>
        <p:nvSpPr>
          <p:cNvPr id="146" name="Lorem ipsum dolor sit amet, consectetur adipiscing elit, sed do eiusmod tempor incididunt ut labore et dolore magna aliqua. Ut enim ad exercitation ullamco laboris nisi ut aliquip ex ea commodo consequat. reprehenderit in voluptate velit esse cillum dolo"/>
          <p:cNvSpPr txBox="1"/>
          <p:nvPr/>
        </p:nvSpPr>
        <p:spPr>
          <a:xfrm>
            <a:off x="14368143" y="5899184"/>
            <a:ext cx="8704681" cy="1446548"/>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a:solidFill>
                  <a:srgbClr val="808E98"/>
                </a:solidFill>
                <a:latin typeface="Roboto"/>
                <a:ea typeface="Roboto"/>
                <a:cs typeface="Roboto"/>
                <a:sym typeface="Roboto"/>
              </a:defRPr>
            </a:lvl1pPr>
          </a:lstStyle>
          <a:p>
            <a:pPr algn="r" rtl="1"/>
            <a:r>
              <a:rPr lang="he-IL" sz="2800" dirty="0">
                <a:solidFill>
                  <a:schemeClr val="tx1"/>
                </a:solidFill>
                <a:latin typeface="Spacer" pitchFamily="2" charset="0"/>
                <a:cs typeface="Spacer" pitchFamily="2" charset="0"/>
              </a:rPr>
              <a:t>הנתונים נלקחו מהקישור הבא:</a:t>
            </a:r>
          </a:p>
          <a:p>
            <a:pPr algn="ctr" rtl="1"/>
            <a:r>
              <a:rPr lang="en-US" sz="1800" dirty="0">
                <a:solidFill>
                  <a:schemeClr val="tx1"/>
                </a:solidFill>
                <a:latin typeface="Spacer" pitchFamily="2" charset="0"/>
                <a:cs typeface="Spacer" pitchFamily="2" charset="0"/>
              </a:rPr>
              <a:t>http://</a:t>
            </a:r>
            <a:r>
              <a:rPr lang="en-US" sz="1800" dirty="0" err="1">
                <a:solidFill>
                  <a:schemeClr val="tx1"/>
                </a:solidFill>
                <a:latin typeface="Spacer" pitchFamily="2" charset="0"/>
                <a:cs typeface="Spacer" pitchFamily="2" charset="0"/>
              </a:rPr>
              <a:t>www.tttm.co.il</a:t>
            </a:r>
            <a:r>
              <a:rPr lang="en-US" sz="1800" dirty="0">
                <a:solidFill>
                  <a:schemeClr val="tx1"/>
                </a:solidFill>
                <a:latin typeface="Spacer" pitchFamily="2" charset="0"/>
                <a:cs typeface="Spacer" pitchFamily="2" charset="0"/>
              </a:rPr>
              <a:t>/</a:t>
            </a:r>
            <a:r>
              <a:rPr lang="en-US" sz="1800" dirty="0" err="1">
                <a:solidFill>
                  <a:schemeClr val="tx1"/>
                </a:solidFill>
                <a:latin typeface="Spacer" pitchFamily="2" charset="0"/>
                <a:cs typeface="Spacer" pitchFamily="2" charset="0"/>
              </a:rPr>
              <a:t>rk</a:t>
            </a:r>
            <a:r>
              <a:rPr lang="en-US" sz="1800" dirty="0">
                <a:solidFill>
                  <a:schemeClr val="tx1"/>
                </a:solidFill>
                <a:latin typeface="Spacer" pitchFamily="2" charset="0"/>
                <a:cs typeface="Spacer" pitchFamily="2" charset="0"/>
              </a:rPr>
              <a:t>/MS-1/%D7%98%D7%A0%D7%99%D7%A1-%D7%A9%D7%95%D7%9C%D7%97%D7%9F-%D7%93%D7%99%D7%A8%D7%95%D7%92-%D7%92%D7%91%D7%A8%D7%99%D7%9D</a:t>
            </a:r>
            <a:endParaRPr sz="1800" dirty="0">
              <a:solidFill>
                <a:schemeClr val="tx1"/>
              </a:solidFill>
              <a:latin typeface="Spacer" pitchFamily="2" charset="0"/>
              <a:cs typeface="Spacer" pitchFamily="2" charset="0"/>
            </a:endParaRPr>
          </a:p>
        </p:txBody>
      </p:sp>
      <p:sp>
        <p:nvSpPr>
          <p:cNvPr id="148" name="Subtitle Demo Text"/>
          <p:cNvSpPr txBox="1"/>
          <p:nvPr/>
        </p:nvSpPr>
        <p:spPr>
          <a:xfrm>
            <a:off x="21256752" y="592799"/>
            <a:ext cx="1816071" cy="86177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4000" b="1">
                <a:gradFill flip="none" rotWithShape="1">
                  <a:gsLst>
                    <a:gs pos="0">
                      <a:srgbClr val="4C99F9"/>
                    </a:gs>
                    <a:gs pos="100000">
                      <a:srgbClr val="88DDD0"/>
                    </a:gs>
                  </a:gsLst>
                  <a:lin ang="21114992" scaled="0"/>
                </a:gradFill>
                <a:latin typeface="Roboto"/>
                <a:ea typeface="Roboto"/>
                <a:cs typeface="Roboto"/>
                <a:sym typeface="Roboto"/>
              </a:defRPr>
            </a:lvl1pPr>
          </a:lstStyle>
          <a:p>
            <a:pPr marL="0" marR="0" indent="0" algn="r" defTabSz="1828800" rtl="0" fontAlgn="auto" latinLnBrk="0" hangingPunct="0">
              <a:lnSpc>
                <a:spcPct val="100000"/>
              </a:lnSpc>
              <a:spcBef>
                <a:spcPts val="0"/>
              </a:spcBef>
              <a:spcAft>
                <a:spcPts val="0"/>
              </a:spcAft>
              <a:buClrTx/>
              <a:buSzTx/>
              <a:buFontTx/>
              <a:buNone/>
              <a:tabLst/>
            </a:pPr>
            <a:r>
              <a:rPr lang="he-IL" sz="4400" u="sng" dirty="0">
                <a:gradFill flip="none" rotWithShape="1">
                  <a:gsLst>
                    <a:gs pos="0">
                      <a:schemeClr val="accent1"/>
                    </a:gs>
                    <a:gs pos="100000">
                      <a:schemeClr val="accent5"/>
                    </a:gs>
                  </a:gsLst>
                  <a:lin ang="21114992" scaled="0"/>
                </a:gradFill>
                <a:latin typeface="Spacer" pitchFamily="2" charset="0"/>
                <a:cs typeface="Spacer" pitchFamily="2" charset="0"/>
              </a:rPr>
              <a:t>שלב א</a:t>
            </a:r>
            <a:endParaRPr sz="4400" u="sng" dirty="0">
              <a:gradFill flip="none" rotWithShape="1">
                <a:gsLst>
                  <a:gs pos="0">
                    <a:schemeClr val="accent1"/>
                  </a:gs>
                  <a:gs pos="100000">
                    <a:schemeClr val="accent5"/>
                  </a:gs>
                </a:gsLst>
                <a:lin ang="21114992" scaled="0"/>
              </a:gradFill>
              <a:latin typeface="Spacer" pitchFamily="2" charset="0"/>
              <a:cs typeface="Spacer" pitchFamily="2" charset="0"/>
            </a:endParaRPr>
          </a:p>
        </p:txBody>
      </p:sp>
      <p:sp>
        <p:nvSpPr>
          <p:cNvPr id="7" name="TextBox 6">
            <a:extLst>
              <a:ext uri="{FF2B5EF4-FFF2-40B4-BE49-F238E27FC236}">
                <a16:creationId xmlns:a16="http://schemas.microsoft.com/office/drawing/2014/main" id="{8CFAB95F-5B46-E94B-8D00-9C379C5F2826}"/>
              </a:ext>
            </a:extLst>
          </p:cNvPr>
          <p:cNvSpPr txBox="1"/>
          <p:nvPr/>
        </p:nvSpPr>
        <p:spPr>
          <a:xfrm>
            <a:off x="3127248" y="438912"/>
            <a:ext cx="4894534" cy="7386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ctr" defTabSz="1828800" rtl="1" fontAlgn="auto" latinLnBrk="0" hangingPunct="0">
              <a:lnSpc>
                <a:spcPct val="100000"/>
              </a:lnSpc>
              <a:spcBef>
                <a:spcPts val="0"/>
              </a:spcBef>
              <a:spcAft>
                <a:spcPts val="0"/>
              </a:spcAft>
              <a:buClrTx/>
              <a:buSzTx/>
              <a:buFontTx/>
              <a:buNone/>
              <a:tabLst/>
            </a:pPr>
            <a:r>
              <a:rPr kumimoji="0" lang="he-IL" b="0" i="0" u="none" strike="noStrike" cap="none" spc="0" normalizeH="0" baseline="0" dirty="0">
                <a:ln>
                  <a:noFill/>
                </a:ln>
                <a:solidFill>
                  <a:srgbClr val="000000"/>
                </a:solidFill>
                <a:effectLst/>
                <a:uFillTx/>
                <a:latin typeface="Spacer"/>
                <a:sym typeface="Calibri"/>
              </a:rPr>
              <a:t>דוגמה לטבלה </a:t>
            </a:r>
            <a:r>
              <a:rPr kumimoji="0" lang="he-IL" b="0" i="0" u="none" strike="noStrike" cap="none" spc="0" normalizeH="0" baseline="0" dirty="0" err="1">
                <a:ln>
                  <a:noFill/>
                </a:ln>
                <a:solidFill>
                  <a:srgbClr val="000000"/>
                </a:solidFill>
                <a:effectLst/>
                <a:uFillTx/>
                <a:latin typeface="Spacer"/>
                <a:sym typeface="Calibri"/>
              </a:rPr>
              <a:t>שהרכשנו</a:t>
            </a:r>
            <a:endParaRPr kumimoji="0" lang="en-IL" b="0" i="0" u="none" strike="noStrike" cap="none" spc="0" normalizeH="0" baseline="0" dirty="0">
              <a:ln>
                <a:noFill/>
              </a:ln>
              <a:solidFill>
                <a:srgbClr val="000000"/>
              </a:solidFill>
              <a:effectLst/>
              <a:uFillTx/>
              <a:latin typeface="Spacer"/>
              <a:sym typeface="Calibri"/>
            </a:endParaRPr>
          </a:p>
        </p:txBody>
      </p:sp>
      <p:sp>
        <p:nvSpPr>
          <p:cNvPr id="15" name="Lorem ipsum dolor sit amet, consectetur adipiscing elit, sed do eiusmod tempor incididunt ut labore et dolore magna aliqua. Ut enim ad exercitation ullamco laboris nisi ut aliquip ex ea commodo consequat. reprehenderit in voluptate velit esse cillum dolo">
            <a:extLst>
              <a:ext uri="{FF2B5EF4-FFF2-40B4-BE49-F238E27FC236}">
                <a16:creationId xmlns:a16="http://schemas.microsoft.com/office/drawing/2014/main" id="{8637FDCC-A177-064D-B278-2425AFAFFBCA}"/>
              </a:ext>
            </a:extLst>
          </p:cNvPr>
          <p:cNvSpPr txBox="1"/>
          <p:nvPr/>
        </p:nvSpPr>
        <p:spPr>
          <a:xfrm>
            <a:off x="14368143" y="2491706"/>
            <a:ext cx="8704681" cy="363176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a:solidFill>
                  <a:srgbClr val="808E98"/>
                </a:solidFill>
                <a:latin typeface="Roboto"/>
                <a:ea typeface="Roboto"/>
                <a:cs typeface="Roboto"/>
                <a:sym typeface="Roboto"/>
              </a:defRPr>
            </a:lvl1pPr>
          </a:lstStyle>
          <a:p>
            <a:pPr algn="r" rtl="1"/>
            <a:r>
              <a:rPr lang="he-IL" sz="2800" dirty="0">
                <a:solidFill>
                  <a:schemeClr val="tx1"/>
                </a:solidFill>
                <a:latin typeface="Spacer" pitchFamily="2" charset="0"/>
                <a:cs typeface="Spacer" pitchFamily="2" charset="0"/>
              </a:rPr>
              <a:t>עמודות הטבלה:</a:t>
            </a:r>
          </a:p>
          <a:p>
            <a:pPr marL="342900" indent="-342900" algn="r" rtl="1">
              <a:buFont typeface="Arial" panose="020B0604020202020204" pitchFamily="34" charset="0"/>
              <a:buChar char="•"/>
            </a:pPr>
            <a:r>
              <a:rPr lang="he-IL" sz="2800" dirty="0">
                <a:solidFill>
                  <a:schemeClr val="tx1"/>
                </a:solidFill>
                <a:latin typeface="Spacer" pitchFamily="2" charset="0"/>
                <a:cs typeface="Spacer" pitchFamily="2" charset="0"/>
              </a:rPr>
              <a:t>שם השחקן</a:t>
            </a:r>
          </a:p>
          <a:p>
            <a:pPr marL="342900" indent="-342900" algn="r" rtl="1">
              <a:buFont typeface="Arial" panose="020B0604020202020204" pitchFamily="34" charset="0"/>
              <a:buChar char="•"/>
            </a:pPr>
            <a:r>
              <a:rPr lang="he-IL" sz="2800" dirty="0">
                <a:solidFill>
                  <a:schemeClr val="tx1"/>
                </a:solidFill>
                <a:latin typeface="Spacer" pitchFamily="2" charset="0"/>
                <a:cs typeface="Spacer" pitchFamily="2" charset="0"/>
              </a:rPr>
              <a:t>מועדון</a:t>
            </a:r>
          </a:p>
          <a:p>
            <a:pPr marL="342900" indent="-342900" algn="r" rtl="1">
              <a:buFont typeface="Arial" panose="020B0604020202020204" pitchFamily="34" charset="0"/>
              <a:buChar char="•"/>
            </a:pPr>
            <a:r>
              <a:rPr lang="he-IL" sz="2800" dirty="0">
                <a:solidFill>
                  <a:schemeClr val="tx1"/>
                </a:solidFill>
                <a:latin typeface="Spacer" pitchFamily="2" charset="0"/>
                <a:cs typeface="Spacer" pitchFamily="2" charset="0"/>
              </a:rPr>
              <a:t>דירוג</a:t>
            </a:r>
          </a:p>
          <a:p>
            <a:pPr marL="342900" indent="-342900" algn="r" rtl="1">
              <a:buFont typeface="Arial" panose="020B0604020202020204" pitchFamily="34" charset="0"/>
              <a:buChar char="•"/>
            </a:pPr>
            <a:r>
              <a:rPr lang="he-IL" sz="2800" dirty="0">
                <a:solidFill>
                  <a:schemeClr val="tx1"/>
                </a:solidFill>
                <a:latin typeface="Spacer" pitchFamily="2" charset="0"/>
                <a:cs typeface="Spacer" pitchFamily="2" charset="0"/>
              </a:rPr>
              <a:t>קטגוריה</a:t>
            </a:r>
          </a:p>
          <a:p>
            <a:pPr marL="342900" indent="-342900" algn="r" rtl="1">
              <a:buFont typeface="Arial" panose="020B0604020202020204" pitchFamily="34" charset="0"/>
              <a:buChar char="•"/>
            </a:pPr>
            <a:r>
              <a:rPr lang="he-IL" sz="2800" dirty="0">
                <a:solidFill>
                  <a:schemeClr val="tx1"/>
                </a:solidFill>
                <a:latin typeface="Spacer" pitchFamily="2" charset="0"/>
                <a:cs typeface="Spacer" pitchFamily="2" charset="0"/>
              </a:rPr>
              <a:t>נקודות</a:t>
            </a:r>
          </a:p>
          <a:p>
            <a:pPr marL="342900" indent="-342900" algn="r" rtl="1">
              <a:buFont typeface="Arial" panose="020B0604020202020204" pitchFamily="34" charset="0"/>
              <a:buChar char="•"/>
            </a:pPr>
            <a:r>
              <a:rPr lang="he-IL" sz="2800" dirty="0">
                <a:solidFill>
                  <a:schemeClr val="tx1"/>
                </a:solidFill>
                <a:latin typeface="Spacer" pitchFamily="2" charset="0"/>
                <a:cs typeface="Spacer" pitchFamily="2" charset="0"/>
              </a:rPr>
              <a:t>מזהה של השחקן</a:t>
            </a:r>
          </a:p>
          <a:p>
            <a:pPr marL="342900" indent="-342900" algn="r" rtl="1">
              <a:buFont typeface="Arial" panose="020B0604020202020204" pitchFamily="34" charset="0"/>
              <a:buChar char="•"/>
            </a:pPr>
            <a:r>
              <a:rPr lang="he-IL" sz="2800" dirty="0">
                <a:solidFill>
                  <a:schemeClr val="tx1"/>
                </a:solidFill>
                <a:latin typeface="Spacer" pitchFamily="2" charset="0"/>
                <a:cs typeface="Spacer" pitchFamily="2" charset="0"/>
              </a:rPr>
              <a:t>קישור לדף הרלוונטי</a:t>
            </a:r>
            <a:endParaRPr sz="3200" dirty="0">
              <a:solidFill>
                <a:schemeClr val="tx1"/>
              </a:solidFill>
              <a:latin typeface="Spacer" pitchFamily="2" charset="0"/>
              <a:cs typeface="Spacer" pitchFamily="2" charset="0"/>
            </a:endParaRPr>
          </a:p>
        </p:txBody>
      </p:sp>
      <p:pic>
        <p:nvPicPr>
          <p:cNvPr id="3" name="תמונה 2">
            <a:extLst>
              <a:ext uri="{FF2B5EF4-FFF2-40B4-BE49-F238E27FC236}">
                <a16:creationId xmlns:a16="http://schemas.microsoft.com/office/drawing/2014/main" id="{6AC0D125-C27D-3ACD-56AA-62DE36EAA7FA}"/>
              </a:ext>
            </a:extLst>
          </p:cNvPr>
          <p:cNvPicPr>
            <a:picLocks noChangeAspect="1"/>
          </p:cNvPicPr>
          <p:nvPr/>
        </p:nvPicPr>
        <p:blipFill>
          <a:blip r:embed="rId2"/>
          <a:stretch>
            <a:fillRect/>
          </a:stretch>
        </p:blipFill>
        <p:spPr>
          <a:xfrm>
            <a:off x="13299141" y="7361743"/>
            <a:ext cx="9773683" cy="5761458"/>
          </a:xfrm>
          <a:prstGeom prst="rect">
            <a:avLst/>
          </a:prstGeom>
        </p:spPr>
      </p:pic>
      <p:pic>
        <p:nvPicPr>
          <p:cNvPr id="5" name="תמונה 4">
            <a:extLst>
              <a:ext uri="{FF2B5EF4-FFF2-40B4-BE49-F238E27FC236}">
                <a16:creationId xmlns:a16="http://schemas.microsoft.com/office/drawing/2014/main" id="{14DB9340-B394-729B-FE7D-BE3B0B4795D4}"/>
              </a:ext>
            </a:extLst>
          </p:cNvPr>
          <p:cNvPicPr>
            <a:picLocks noChangeAspect="1"/>
          </p:cNvPicPr>
          <p:nvPr/>
        </p:nvPicPr>
        <p:blipFill>
          <a:blip r:embed="rId3"/>
          <a:stretch>
            <a:fillRect/>
          </a:stretch>
        </p:blipFill>
        <p:spPr>
          <a:xfrm>
            <a:off x="638068" y="2644111"/>
            <a:ext cx="9110761" cy="744825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strips(downLeft)">
                                      <p:cBhvr>
                                        <p:cTn id="7" dur="500"/>
                                        <p:tgtEl>
                                          <p:spTgt spid="14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45"/>
                                        </p:tgtEl>
                                        <p:attrNameLst>
                                          <p:attrName>style.visibility</p:attrName>
                                        </p:attrNameLst>
                                      </p:cBhvr>
                                      <p:to>
                                        <p:strVal val="visible"/>
                                      </p:to>
                                    </p:set>
                                    <p:animEffect transition="in" filter="strips(downLeft)">
                                      <p:cBhvr>
                                        <p:cTn id="10" dur="500"/>
                                        <p:tgtEl>
                                          <p:spTgt spid="145"/>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trips(downLeft)">
                                      <p:cBhvr>
                                        <p:cTn id="13" dur="500"/>
                                        <p:tgtEl>
                                          <p:spTgt spid="15"/>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46"/>
                                        </p:tgtEl>
                                        <p:attrNameLst>
                                          <p:attrName>style.visibility</p:attrName>
                                        </p:attrNameLst>
                                      </p:cBhvr>
                                      <p:to>
                                        <p:strVal val="visible"/>
                                      </p:to>
                                    </p:set>
                                    <p:animEffect transition="in" filter="strips(downLeft)">
                                      <p:cBhvr>
                                        <p:cTn id="16" dur="500"/>
                                        <p:tgtEl>
                                          <p:spTgt spid="14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6" grpId="0" animBg="1"/>
      <p:bldP spid="148" grpId="0" animBg="1"/>
      <p:bldP spid="7"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ounded Rectangle"/>
          <p:cNvSpPr/>
          <p:nvPr/>
        </p:nvSpPr>
        <p:spPr>
          <a:xfrm rot="5400000">
            <a:off x="3050474" y="-1961155"/>
            <a:ext cx="5557214" cy="10431909"/>
          </a:xfrm>
          <a:prstGeom prst="roundRect">
            <a:avLst>
              <a:gd name="adj" fmla="val 12449"/>
            </a:avLst>
          </a:prstGeom>
          <a:gradFill>
            <a:gsLst>
              <a:gs pos="0">
                <a:schemeClr val="accent5">
                  <a:alpha val="87000"/>
                </a:schemeClr>
              </a:gs>
              <a:gs pos="99000">
                <a:schemeClr val="accent1">
                  <a:alpha val="87000"/>
                </a:schemeClr>
              </a:gs>
            </a:gsLst>
            <a:lin ang="3255681"/>
          </a:gradFill>
          <a:ln w="25400">
            <a:miter lim="400000"/>
          </a:ln>
        </p:spPr>
        <p:txBody>
          <a:bodyPr tIns="91439" bIns="91439" anchor="ctr"/>
          <a:lstStyle/>
          <a:p>
            <a:pPr marL="0" marR="0" indent="0" algn="r" defTabSz="1828800" rtl="1" fontAlgn="auto" latinLnBrk="0" hangingPunct="0">
              <a:lnSpc>
                <a:spcPct val="100000"/>
              </a:lnSpc>
              <a:spcBef>
                <a:spcPts val="0"/>
              </a:spcBef>
              <a:spcAft>
                <a:spcPts val="0"/>
              </a:spcAft>
              <a:buClrTx/>
              <a:buSzTx/>
              <a:buFontTx/>
              <a:buNone/>
              <a:tabLst/>
            </a:pPr>
            <a:endParaRPr/>
          </a:p>
        </p:txBody>
      </p:sp>
      <p:sp>
        <p:nvSpPr>
          <p:cNvPr id="145" name="This is text and photo slide"/>
          <p:cNvSpPr txBox="1"/>
          <p:nvPr/>
        </p:nvSpPr>
        <p:spPr>
          <a:xfrm>
            <a:off x="13613606" y="1393016"/>
            <a:ext cx="9459219" cy="1846657"/>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defRPr sz="8000" b="1">
                <a:solidFill>
                  <a:srgbClr val="222B35"/>
                </a:solidFill>
                <a:latin typeface="Roboto"/>
                <a:ea typeface="Roboto"/>
                <a:cs typeface="Roboto"/>
                <a:sym typeface="Roboto"/>
              </a:defRPr>
            </a:lvl1pPr>
          </a:lstStyle>
          <a:p>
            <a:pPr algn="r" rtl="1"/>
            <a:r>
              <a:rPr lang="he-IL" sz="3600" b="0" dirty="0">
                <a:latin typeface="Spacer" pitchFamily="2" charset="0"/>
                <a:cs typeface="Spacer" pitchFamily="2" charset="0"/>
              </a:rPr>
              <a:t>בחלקו השני של תהליך ההרכשה, עברנו על כל השחקנים בטבלה הקודמת ונכנסו לעמוד של אותו שחקן.</a:t>
            </a:r>
          </a:p>
          <a:p>
            <a:pPr algn="r" rtl="1"/>
            <a:r>
              <a:rPr lang="he-IL" sz="3600" b="0" dirty="0">
                <a:latin typeface="Spacer" pitchFamily="2" charset="0"/>
                <a:cs typeface="Spacer" pitchFamily="2" charset="0"/>
              </a:rPr>
              <a:t>לכל שחקן יש היסטוריית משחקים שנראית כך:</a:t>
            </a:r>
            <a:endParaRPr sz="3600" b="0" dirty="0">
              <a:latin typeface="Spacer" pitchFamily="2" charset="0"/>
              <a:cs typeface="Spacer" pitchFamily="2" charset="0"/>
            </a:endParaRPr>
          </a:p>
        </p:txBody>
      </p:sp>
      <p:sp>
        <p:nvSpPr>
          <p:cNvPr id="148" name="Subtitle Demo Text"/>
          <p:cNvSpPr txBox="1"/>
          <p:nvPr/>
        </p:nvSpPr>
        <p:spPr>
          <a:xfrm>
            <a:off x="21466628" y="592799"/>
            <a:ext cx="1606195" cy="861772"/>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4000" b="1">
                <a:gradFill flip="none" rotWithShape="1">
                  <a:gsLst>
                    <a:gs pos="0">
                      <a:srgbClr val="4C99F9"/>
                    </a:gs>
                    <a:gs pos="100000">
                      <a:srgbClr val="88DDD0"/>
                    </a:gs>
                  </a:gsLst>
                  <a:lin ang="21114992" scaled="0"/>
                </a:gradFill>
                <a:latin typeface="Roboto"/>
                <a:ea typeface="Roboto"/>
                <a:cs typeface="Roboto"/>
                <a:sym typeface="Roboto"/>
              </a:defRPr>
            </a:lvl1pPr>
          </a:lstStyle>
          <a:p>
            <a:pPr marL="0" marR="0" indent="0" algn="r" defTabSz="1828800" rtl="0" fontAlgn="auto" latinLnBrk="0" hangingPunct="0">
              <a:lnSpc>
                <a:spcPct val="100000"/>
              </a:lnSpc>
              <a:spcBef>
                <a:spcPts val="0"/>
              </a:spcBef>
              <a:spcAft>
                <a:spcPts val="0"/>
              </a:spcAft>
              <a:buClrTx/>
              <a:buSzTx/>
              <a:buFontTx/>
              <a:buNone/>
              <a:tabLst/>
            </a:pPr>
            <a:r>
              <a:rPr lang="he-IL" sz="4400" u="sng" dirty="0">
                <a:gradFill flip="none" rotWithShape="1">
                  <a:gsLst>
                    <a:gs pos="0">
                      <a:schemeClr val="accent1"/>
                    </a:gs>
                    <a:gs pos="100000">
                      <a:schemeClr val="accent5"/>
                    </a:gs>
                  </a:gsLst>
                  <a:lin ang="21114992" scaled="0"/>
                </a:gradFill>
                <a:latin typeface="Spacer" pitchFamily="2" charset="0"/>
                <a:cs typeface="Spacer" pitchFamily="2" charset="0"/>
              </a:rPr>
              <a:t>שלב ב</a:t>
            </a:r>
            <a:endParaRPr sz="4400" u="sng" dirty="0">
              <a:gradFill flip="none" rotWithShape="1">
                <a:gsLst>
                  <a:gs pos="0">
                    <a:schemeClr val="accent1"/>
                  </a:gs>
                  <a:gs pos="100000">
                    <a:schemeClr val="accent5"/>
                  </a:gs>
                </a:gsLst>
                <a:lin ang="21114992" scaled="0"/>
              </a:gradFill>
              <a:latin typeface="Spacer" pitchFamily="2" charset="0"/>
              <a:cs typeface="Spacer" pitchFamily="2" charset="0"/>
            </a:endParaRPr>
          </a:p>
        </p:txBody>
      </p:sp>
      <p:sp>
        <p:nvSpPr>
          <p:cNvPr id="7" name="TextBox 6">
            <a:extLst>
              <a:ext uri="{FF2B5EF4-FFF2-40B4-BE49-F238E27FC236}">
                <a16:creationId xmlns:a16="http://schemas.microsoft.com/office/drawing/2014/main" id="{8CFAB95F-5B46-E94B-8D00-9C379C5F2826}"/>
              </a:ext>
            </a:extLst>
          </p:cNvPr>
          <p:cNvSpPr txBox="1"/>
          <p:nvPr/>
        </p:nvSpPr>
        <p:spPr>
          <a:xfrm>
            <a:off x="8787380" y="6845300"/>
            <a:ext cx="4515311" cy="7386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ctr" defTabSz="1828800" rtl="1" fontAlgn="auto" latinLnBrk="0" hangingPunct="0">
              <a:lnSpc>
                <a:spcPct val="100000"/>
              </a:lnSpc>
              <a:spcBef>
                <a:spcPts val="0"/>
              </a:spcBef>
              <a:spcAft>
                <a:spcPts val="0"/>
              </a:spcAft>
              <a:buClrTx/>
              <a:buSzTx/>
              <a:buFontTx/>
              <a:buNone/>
              <a:tabLst/>
            </a:pPr>
            <a:r>
              <a:rPr kumimoji="0" lang="he-IL" b="0" i="0" u="none" strike="noStrike" cap="none" spc="0" normalizeH="0" baseline="0" dirty="0">
                <a:ln>
                  <a:noFill/>
                </a:ln>
                <a:solidFill>
                  <a:srgbClr val="000000"/>
                </a:solidFill>
                <a:effectLst/>
                <a:uFillTx/>
                <a:latin typeface="+mj-lt"/>
                <a:ea typeface="+mj-ea"/>
                <a:cs typeface="+mj-cs"/>
                <a:sym typeface="Calibri"/>
              </a:rPr>
              <a:t>דוגמה לטבלה </a:t>
            </a:r>
            <a:r>
              <a:rPr kumimoji="0" lang="he-IL" b="0" i="0" u="none" strike="noStrike" cap="none" spc="0" normalizeH="0" baseline="0" dirty="0" err="1">
                <a:ln>
                  <a:noFill/>
                </a:ln>
                <a:solidFill>
                  <a:srgbClr val="000000"/>
                </a:solidFill>
                <a:effectLst/>
                <a:uFillTx/>
                <a:latin typeface="+mj-lt"/>
                <a:ea typeface="+mj-ea"/>
                <a:cs typeface="+mj-cs"/>
                <a:sym typeface="Calibri"/>
              </a:rPr>
              <a:t>שהרכשנו</a:t>
            </a:r>
            <a:r>
              <a:rPr kumimoji="0" lang="he-IL" b="0" i="0" u="none" strike="noStrike" cap="none" spc="0" normalizeH="0" baseline="0" dirty="0">
                <a:ln>
                  <a:noFill/>
                </a:ln>
                <a:solidFill>
                  <a:srgbClr val="000000"/>
                </a:solidFill>
                <a:effectLst/>
                <a:uFillTx/>
                <a:latin typeface="+mj-lt"/>
                <a:ea typeface="+mj-ea"/>
                <a:cs typeface="+mj-cs"/>
                <a:sym typeface="Calibri"/>
              </a:rPr>
              <a:t>:</a:t>
            </a:r>
            <a:endParaRPr kumimoji="0" lang="en-IL" b="0" i="0" u="none" strike="noStrike" cap="none" spc="0" normalizeH="0" baseline="0" dirty="0">
              <a:ln>
                <a:noFill/>
              </a:ln>
              <a:solidFill>
                <a:srgbClr val="000000"/>
              </a:solidFill>
              <a:effectLst/>
              <a:uFillTx/>
              <a:latin typeface="+mj-lt"/>
              <a:ea typeface="+mj-ea"/>
              <a:cs typeface="+mj-cs"/>
              <a:sym typeface="Calibri"/>
            </a:endParaRPr>
          </a:p>
        </p:txBody>
      </p:sp>
      <p:sp>
        <p:nvSpPr>
          <p:cNvPr id="12" name="Lorem ipsum dolor sit amet, consectetur adipiscing elit, sed do eiusmod tempor incididunt ut labore et dolore magna aliqua. Ut enim ad exercitation ullamco laboris nisi ut aliquip ex ea commodo consequat. reprehenderit in voluptate velit esse cillum dolo">
            <a:extLst>
              <a:ext uri="{FF2B5EF4-FFF2-40B4-BE49-F238E27FC236}">
                <a16:creationId xmlns:a16="http://schemas.microsoft.com/office/drawing/2014/main" id="{074BF876-C309-124D-AB37-6E225BD79F6B}"/>
              </a:ext>
            </a:extLst>
          </p:cNvPr>
          <p:cNvSpPr txBox="1"/>
          <p:nvPr/>
        </p:nvSpPr>
        <p:spPr>
          <a:xfrm>
            <a:off x="1548579" y="957193"/>
            <a:ext cx="9017821" cy="492442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a:solidFill>
                  <a:srgbClr val="808E98"/>
                </a:solidFill>
                <a:latin typeface="Roboto"/>
                <a:ea typeface="Roboto"/>
                <a:cs typeface="Roboto"/>
                <a:sym typeface="Roboto"/>
              </a:defRPr>
            </a:lvl1pPr>
          </a:lstStyle>
          <a:p>
            <a:pPr algn="r" rtl="1"/>
            <a:r>
              <a:rPr lang="he-IL" sz="2800" dirty="0">
                <a:solidFill>
                  <a:schemeClr val="tx1"/>
                </a:solidFill>
                <a:latin typeface="Spacer" pitchFamily="2" charset="0"/>
                <a:cs typeface="Spacer" pitchFamily="2" charset="0"/>
              </a:rPr>
              <a:t>לכל שחקן לקחנו בתור התחלה 7 עמודים אחורה (מעל 150 משחקים)</a:t>
            </a:r>
          </a:p>
          <a:p>
            <a:pPr algn="r" rtl="1"/>
            <a:r>
              <a:rPr lang="he-IL" sz="2800" dirty="0">
                <a:solidFill>
                  <a:schemeClr val="tx1"/>
                </a:solidFill>
                <a:latin typeface="Spacer" pitchFamily="2" charset="0"/>
                <a:cs typeface="Spacer" pitchFamily="2" charset="0"/>
              </a:rPr>
              <a:t>ובנינו טבלה התחלתית שעמודותיה הן:</a:t>
            </a:r>
          </a:p>
          <a:p>
            <a:pPr marL="457200" indent="-457200" algn="r" rtl="1">
              <a:buFont typeface="Arial" panose="020B0604020202020204" pitchFamily="34" charset="0"/>
              <a:buChar char="•"/>
            </a:pPr>
            <a:r>
              <a:rPr lang="he-IL" sz="2800" dirty="0">
                <a:solidFill>
                  <a:schemeClr val="tx1"/>
                </a:solidFill>
                <a:latin typeface="Spacer" pitchFamily="2" charset="0"/>
                <a:cs typeface="Spacer" pitchFamily="2" charset="0"/>
              </a:rPr>
              <a:t>מזהה המשחק</a:t>
            </a:r>
          </a:p>
          <a:p>
            <a:pPr marL="457200" indent="-457200" algn="r" rtl="1">
              <a:buFont typeface="Arial" panose="020B0604020202020204" pitchFamily="34" charset="0"/>
              <a:buChar char="•"/>
            </a:pPr>
            <a:r>
              <a:rPr lang="he-IL" sz="2800" dirty="0">
                <a:solidFill>
                  <a:schemeClr val="tx1"/>
                </a:solidFill>
                <a:latin typeface="Spacer" pitchFamily="2" charset="0"/>
                <a:cs typeface="Spacer" pitchFamily="2" charset="0"/>
              </a:rPr>
              <a:t>סוג משחק</a:t>
            </a:r>
          </a:p>
          <a:p>
            <a:pPr marL="457200" indent="-457200" algn="r" rtl="1">
              <a:buFont typeface="Arial" panose="020B0604020202020204" pitchFamily="34" charset="0"/>
              <a:buChar char="•"/>
            </a:pPr>
            <a:r>
              <a:rPr lang="he-IL" sz="2800" dirty="0">
                <a:solidFill>
                  <a:schemeClr val="tx1"/>
                </a:solidFill>
                <a:latin typeface="Spacer" pitchFamily="2" charset="0"/>
                <a:cs typeface="Spacer" pitchFamily="2" charset="0"/>
              </a:rPr>
              <a:t>תאריך</a:t>
            </a:r>
          </a:p>
          <a:p>
            <a:pPr marL="457200" indent="-457200" algn="r" rtl="1">
              <a:buFont typeface="Arial" panose="020B0604020202020204" pitchFamily="34" charset="0"/>
              <a:buChar char="•"/>
            </a:pPr>
            <a:r>
              <a:rPr lang="he-IL" sz="2800" dirty="0">
                <a:solidFill>
                  <a:schemeClr val="tx1"/>
                </a:solidFill>
                <a:latin typeface="Spacer" pitchFamily="2" charset="0"/>
                <a:cs typeface="Spacer" pitchFamily="2" charset="0"/>
              </a:rPr>
              <a:t>דירוג כל שחקן בזמן המשחק</a:t>
            </a:r>
          </a:p>
          <a:p>
            <a:pPr marL="457200" indent="-457200" algn="r" rtl="1">
              <a:buFont typeface="Arial" panose="020B0604020202020204" pitchFamily="34" charset="0"/>
              <a:buChar char="•"/>
            </a:pPr>
            <a:r>
              <a:rPr lang="he-IL" sz="2800" dirty="0">
                <a:solidFill>
                  <a:schemeClr val="tx1"/>
                </a:solidFill>
                <a:latin typeface="Spacer" pitchFamily="2" charset="0"/>
                <a:cs typeface="Spacer" pitchFamily="2" charset="0"/>
              </a:rPr>
              <a:t>סיווגנו ע״י שחקן 1 ושחקן 2 עמודות רלוונטיות שבהן:</a:t>
            </a:r>
          </a:p>
          <a:p>
            <a:pPr marL="457200" indent="-457200" algn="r" rtl="1">
              <a:buFont typeface="Arial" panose="020B0604020202020204" pitchFamily="34" charset="0"/>
              <a:buChar char="•"/>
            </a:pPr>
            <a:r>
              <a:rPr lang="he-IL" sz="2800" dirty="0">
                <a:solidFill>
                  <a:schemeClr val="tx1"/>
                </a:solidFill>
                <a:latin typeface="Spacer" pitchFamily="2" charset="0"/>
                <a:cs typeface="Spacer" pitchFamily="2" charset="0"/>
              </a:rPr>
              <a:t>מזהה של השחקנים, שמות השחקנים, מועדוני השחקנים, מערכות לכל שחקן, ביתיות, נקודות שהרוויח או הפסיד במשחק הנוכחי</a:t>
            </a:r>
          </a:p>
          <a:p>
            <a:pPr algn="r" rtl="1"/>
            <a:r>
              <a:rPr lang="he-IL" sz="2800" dirty="0">
                <a:solidFill>
                  <a:schemeClr val="tx1"/>
                </a:solidFill>
                <a:latin typeface="Spacer" pitchFamily="2" charset="0"/>
                <a:cs typeface="Spacer" pitchFamily="2" charset="0"/>
              </a:rPr>
              <a:t>סה״כ מעל 32 אלף שורות עם 18 עמודות</a:t>
            </a:r>
          </a:p>
        </p:txBody>
      </p:sp>
      <p:pic>
        <p:nvPicPr>
          <p:cNvPr id="4" name="תמונה 3">
            <a:extLst>
              <a:ext uri="{FF2B5EF4-FFF2-40B4-BE49-F238E27FC236}">
                <a16:creationId xmlns:a16="http://schemas.microsoft.com/office/drawing/2014/main" id="{45828E57-17BD-6F7B-35DD-B39740AA100A}"/>
              </a:ext>
            </a:extLst>
          </p:cNvPr>
          <p:cNvPicPr>
            <a:picLocks noChangeAspect="1"/>
          </p:cNvPicPr>
          <p:nvPr/>
        </p:nvPicPr>
        <p:blipFill rotWithShape="1">
          <a:blip r:embed="rId2"/>
          <a:srcRect l="2669" b="3305"/>
          <a:stretch/>
        </p:blipFill>
        <p:spPr>
          <a:xfrm>
            <a:off x="613126" y="7596662"/>
            <a:ext cx="22331325" cy="5563197"/>
          </a:xfrm>
          <a:prstGeom prst="rect">
            <a:avLst/>
          </a:prstGeom>
        </p:spPr>
      </p:pic>
      <p:pic>
        <p:nvPicPr>
          <p:cNvPr id="6" name="תמונה 5">
            <a:extLst>
              <a:ext uri="{FF2B5EF4-FFF2-40B4-BE49-F238E27FC236}">
                <a16:creationId xmlns:a16="http://schemas.microsoft.com/office/drawing/2014/main" id="{E950441B-39D9-786C-B11C-466DA695E789}"/>
              </a:ext>
            </a:extLst>
          </p:cNvPr>
          <p:cNvPicPr>
            <a:picLocks noChangeAspect="1"/>
          </p:cNvPicPr>
          <p:nvPr/>
        </p:nvPicPr>
        <p:blipFill>
          <a:blip r:embed="rId3"/>
          <a:stretch>
            <a:fillRect/>
          </a:stretch>
        </p:blipFill>
        <p:spPr>
          <a:xfrm>
            <a:off x="13338966" y="3251806"/>
            <a:ext cx="9733858" cy="4039164"/>
          </a:xfrm>
          <a:prstGeom prst="rect">
            <a:avLst/>
          </a:prstGeom>
        </p:spPr>
      </p:pic>
    </p:spTree>
    <p:extLst>
      <p:ext uri="{BB962C8B-B14F-4D97-AF65-F5344CB8AC3E}">
        <p14:creationId xmlns:p14="http://schemas.microsoft.com/office/powerpoint/2010/main" val="19659572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anim calcmode="lin" valueType="num">
                                      <p:cBhvr>
                                        <p:cTn id="7" dur="500" fill="hold"/>
                                        <p:tgtEl>
                                          <p:spTgt spid="148"/>
                                        </p:tgtEl>
                                        <p:attrNameLst>
                                          <p:attrName>ppt_w</p:attrName>
                                        </p:attrNameLst>
                                      </p:cBhvr>
                                      <p:tavLst>
                                        <p:tav tm="0">
                                          <p:val>
                                            <p:fltVal val="0"/>
                                          </p:val>
                                        </p:tav>
                                        <p:tav tm="100000">
                                          <p:val>
                                            <p:strVal val="#ppt_w"/>
                                          </p:val>
                                        </p:tav>
                                      </p:tavLst>
                                    </p:anim>
                                    <p:anim calcmode="lin" valueType="num">
                                      <p:cBhvr>
                                        <p:cTn id="8" dur="500" fill="hold"/>
                                        <p:tgtEl>
                                          <p:spTgt spid="148"/>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5"/>
                                        </p:tgtEl>
                                        <p:attrNameLst>
                                          <p:attrName>style.visibility</p:attrName>
                                        </p:attrNameLst>
                                      </p:cBhvr>
                                      <p:to>
                                        <p:strVal val="visible"/>
                                      </p:to>
                                    </p:set>
                                    <p:anim calcmode="lin" valueType="num">
                                      <p:cBhvr>
                                        <p:cTn id="11" dur="500" fill="hold"/>
                                        <p:tgtEl>
                                          <p:spTgt spid="145"/>
                                        </p:tgtEl>
                                        <p:attrNameLst>
                                          <p:attrName>ppt_w</p:attrName>
                                        </p:attrNameLst>
                                      </p:cBhvr>
                                      <p:tavLst>
                                        <p:tav tm="0">
                                          <p:val>
                                            <p:fltVal val="0"/>
                                          </p:val>
                                        </p:tav>
                                        <p:tav tm="100000">
                                          <p:val>
                                            <p:strVal val="#ppt_w"/>
                                          </p:val>
                                        </p:tav>
                                      </p:tavLst>
                                    </p:anim>
                                    <p:anim calcmode="lin" valueType="num">
                                      <p:cBhvr>
                                        <p:cTn id="12" dur="500" fill="hold"/>
                                        <p:tgtEl>
                                          <p:spTgt spid="145"/>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8"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ounded Rectangle"/>
          <p:cNvSpPr/>
          <p:nvPr/>
        </p:nvSpPr>
        <p:spPr>
          <a:xfrm rot="5400000">
            <a:off x="5329118" y="-5314850"/>
            <a:ext cx="13716000" cy="24384000"/>
          </a:xfrm>
          <a:prstGeom prst="rect">
            <a:avLst/>
          </a:prstGeom>
          <a:gradFill>
            <a:gsLst>
              <a:gs pos="0">
                <a:schemeClr val="accent5"/>
              </a:gs>
              <a:gs pos="100000">
                <a:schemeClr val="accent1">
                  <a:alpha val="87000"/>
                </a:schemeClr>
              </a:gs>
            </a:gsLst>
            <a:lin ang="3255681"/>
          </a:gradFill>
          <a:ln w="25400">
            <a:miter lim="400000"/>
          </a:ln>
        </p:spPr>
        <p:txBody>
          <a:bodyPr tIns="91439" bIns="91439" anchor="ctr"/>
          <a:lstStyle/>
          <a:p>
            <a:pPr marL="0" marR="0" indent="0" algn="r" defTabSz="1828800" rtl="1" fontAlgn="auto" latinLnBrk="0" hangingPunct="0">
              <a:lnSpc>
                <a:spcPct val="100000"/>
              </a:lnSpc>
              <a:spcBef>
                <a:spcPts val="0"/>
              </a:spcBef>
              <a:spcAft>
                <a:spcPts val="0"/>
              </a:spcAft>
              <a:buClrTx/>
              <a:buSzTx/>
              <a:buFontTx/>
              <a:buNone/>
              <a:tabLst/>
            </a:pPr>
            <a:endParaRPr/>
          </a:p>
        </p:txBody>
      </p:sp>
      <p:sp>
        <p:nvSpPr>
          <p:cNvPr id="151" name="This is text and photo slide"/>
          <p:cNvSpPr txBox="1"/>
          <p:nvPr/>
        </p:nvSpPr>
        <p:spPr>
          <a:xfrm>
            <a:off x="11611429" y="4268818"/>
            <a:ext cx="11982868" cy="129266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8000" b="1">
                <a:solidFill>
                  <a:srgbClr val="222B35"/>
                </a:solidFill>
                <a:latin typeface="Roboto"/>
                <a:ea typeface="Roboto"/>
                <a:cs typeface="Roboto"/>
                <a:sym typeface="Roboto"/>
              </a:defRPr>
            </a:lvl1pPr>
          </a:lstStyle>
          <a:p>
            <a:pPr algn="r"/>
            <a:r>
              <a:rPr lang="he-IL" sz="7200" b="0" u="sng" dirty="0">
                <a:latin typeface="Spacer" pitchFamily="2" charset="0"/>
                <a:cs typeface="Spacer" pitchFamily="2" charset="0"/>
              </a:rPr>
              <a:t>בעיות שעלו בשלב הרכשת הנתונים</a:t>
            </a:r>
            <a:endParaRPr sz="7200" b="0" u="sng" dirty="0">
              <a:latin typeface="Spacer" pitchFamily="2" charset="0"/>
              <a:cs typeface="Spacer" pitchFamily="2" charset="0"/>
            </a:endParaRPr>
          </a:p>
        </p:txBody>
      </p:sp>
      <p:sp>
        <p:nvSpPr>
          <p:cNvPr id="152" name="Lorem ipsum dolor sit amet, consectetur adipiscing elit, sed do eiusmod tempor incididunt ut labore et dolore magna aliqua. Ut enim ad exercitation ullamco laboris nisi ut aliquip ex ea comm consequat. reprehenderit in voluptate velit esse cillum dolore."/>
          <p:cNvSpPr txBox="1"/>
          <p:nvPr/>
        </p:nvSpPr>
        <p:spPr>
          <a:xfrm>
            <a:off x="10521475" y="6283703"/>
            <a:ext cx="13075167" cy="572464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a:solidFill>
                  <a:srgbClr val="808E98"/>
                </a:solidFill>
                <a:latin typeface="Roboto"/>
                <a:ea typeface="Roboto"/>
                <a:cs typeface="Roboto"/>
                <a:sym typeface="Roboto"/>
              </a:defRPr>
            </a:lvl1pPr>
          </a:lstStyle>
          <a:p>
            <a:pPr algn="r" rtl="1"/>
            <a:r>
              <a:rPr lang="he-IL" dirty="0">
                <a:solidFill>
                  <a:schemeClr val="tx1"/>
                </a:solidFill>
                <a:latin typeface="Spacer" pitchFamily="2" charset="0"/>
                <a:cs typeface="Spacer" pitchFamily="2" charset="0"/>
              </a:rPr>
              <a:t>בחלק מהמקרים עמודות הטבלה לא היו זהות, </a:t>
            </a:r>
          </a:p>
          <a:p>
            <a:pPr algn="r" rtl="1"/>
            <a:r>
              <a:rPr lang="he-IL" dirty="0">
                <a:solidFill>
                  <a:schemeClr val="tx1"/>
                </a:solidFill>
                <a:latin typeface="Spacer" pitchFamily="2" charset="0"/>
                <a:cs typeface="Spacer" pitchFamily="2" charset="0"/>
              </a:rPr>
              <a:t>בנוסף אין עמודה המסווגת את. המשחק כבית/חוץ מכיוון שחלק מהמשחקים משוחקים במסגרת תחרות</a:t>
            </a:r>
          </a:p>
          <a:p>
            <a:pPr algn="r" rtl="1"/>
            <a:r>
              <a:rPr lang="he-IL" dirty="0">
                <a:solidFill>
                  <a:schemeClr val="tx1"/>
                </a:solidFill>
                <a:latin typeface="Spacer" pitchFamily="2" charset="0"/>
                <a:cs typeface="Spacer" pitchFamily="2" charset="0"/>
              </a:rPr>
              <a:t>פתרנו את הבעיה הזאת באמצעות </a:t>
            </a:r>
            <a:r>
              <a:rPr lang="en-US" dirty="0">
                <a:solidFill>
                  <a:schemeClr val="tx1"/>
                </a:solidFill>
                <a:latin typeface="Spacer" pitchFamily="2" charset="0"/>
                <a:cs typeface="Spacer" pitchFamily="2" charset="0"/>
              </a:rPr>
              <a:t>try, except</a:t>
            </a:r>
            <a:r>
              <a:rPr lang="he-IL" dirty="0">
                <a:solidFill>
                  <a:schemeClr val="tx1"/>
                </a:solidFill>
                <a:latin typeface="Spacer" pitchFamily="2" charset="0"/>
                <a:cs typeface="Spacer" pitchFamily="2" charset="0"/>
              </a:rPr>
              <a:t> ומניפולציות על </a:t>
            </a:r>
            <a:r>
              <a:rPr lang="en-US" dirty="0">
                <a:solidFill>
                  <a:schemeClr val="tx1"/>
                </a:solidFill>
                <a:latin typeface="Spacer" pitchFamily="2" charset="0"/>
                <a:cs typeface="Spacer" pitchFamily="2" charset="0"/>
              </a:rPr>
              <a:t>Strings</a:t>
            </a:r>
            <a:r>
              <a:rPr lang="he-IL" dirty="0">
                <a:solidFill>
                  <a:schemeClr val="tx1"/>
                </a:solidFill>
                <a:latin typeface="Spacer" pitchFamily="2" charset="0"/>
                <a:cs typeface="Spacer" pitchFamily="2" charset="0"/>
              </a:rPr>
              <a:t> על מנת לזהות אם המשחק שוחק במסגרת ליגה, ואם כן לאיזה צד בטבלה של המועדון השחקן משויך, כאשר צד ימין מסמל את משחק הבית ושמאל חוץ.</a:t>
            </a:r>
          </a:p>
          <a:p>
            <a:pPr algn="r" rtl="1"/>
            <a:r>
              <a:rPr lang="he-IL" dirty="0">
                <a:solidFill>
                  <a:schemeClr val="tx1"/>
                </a:solidFill>
                <a:latin typeface="Spacer" pitchFamily="2" charset="0"/>
                <a:cs typeface="Spacer" pitchFamily="2" charset="0"/>
              </a:rPr>
              <a:t>בעיה נוספת היא להבין על פי השורה מי ניצח ולהוסיף לכל שחקן את כמות המערכות שלקח בזמן המשחק.</a:t>
            </a:r>
          </a:p>
          <a:p>
            <a:pPr algn="r" rtl="1"/>
            <a:r>
              <a:rPr lang="he-IL" dirty="0">
                <a:solidFill>
                  <a:schemeClr val="tx1"/>
                </a:solidFill>
                <a:latin typeface="Spacer" pitchFamily="2" charset="0"/>
                <a:cs typeface="Spacer" pitchFamily="2" charset="0"/>
              </a:rPr>
              <a:t>פתרנו באמצעות פיצול ״-״ ולקיחת הערכים המתאימים בהתאם לצד השחקן, השוואת המערכות של שני השחקנים קבעה לנו מנצח</a:t>
            </a:r>
          </a:p>
        </p:txBody>
      </p:sp>
      <p:pic>
        <p:nvPicPr>
          <p:cNvPr id="4" name="תמונה 3">
            <a:extLst>
              <a:ext uri="{FF2B5EF4-FFF2-40B4-BE49-F238E27FC236}">
                <a16:creationId xmlns:a16="http://schemas.microsoft.com/office/drawing/2014/main" id="{5AEFED32-8D16-28F4-60EC-E04A92768877}"/>
              </a:ext>
            </a:extLst>
          </p:cNvPr>
          <p:cNvPicPr>
            <a:picLocks noChangeAspect="1"/>
          </p:cNvPicPr>
          <p:nvPr/>
        </p:nvPicPr>
        <p:blipFill>
          <a:blip r:embed="rId2"/>
          <a:stretch>
            <a:fillRect/>
          </a:stretch>
        </p:blipFill>
        <p:spPr>
          <a:xfrm>
            <a:off x="2657396" y="3662705"/>
            <a:ext cx="7081604" cy="5604148"/>
          </a:xfrm>
          <a:prstGeom prst="rect">
            <a:avLst/>
          </a:prstGeom>
        </p:spPr>
      </p:pic>
      <p:pic>
        <p:nvPicPr>
          <p:cNvPr id="9" name="תמונה 8">
            <a:extLst>
              <a:ext uri="{FF2B5EF4-FFF2-40B4-BE49-F238E27FC236}">
                <a16:creationId xmlns:a16="http://schemas.microsoft.com/office/drawing/2014/main" id="{05403C90-80AE-7822-D96F-36C5575C34C3}"/>
              </a:ext>
            </a:extLst>
          </p:cNvPr>
          <p:cNvPicPr>
            <a:picLocks noChangeAspect="1"/>
          </p:cNvPicPr>
          <p:nvPr/>
        </p:nvPicPr>
        <p:blipFill>
          <a:blip r:embed="rId3"/>
          <a:stretch>
            <a:fillRect/>
          </a:stretch>
        </p:blipFill>
        <p:spPr>
          <a:xfrm>
            <a:off x="2657396" y="1319739"/>
            <a:ext cx="19216605" cy="1923585"/>
          </a:xfrm>
          <a:prstGeom prst="rect">
            <a:avLst/>
          </a:prstGeom>
        </p:spPr>
      </p:pic>
      <p:pic>
        <p:nvPicPr>
          <p:cNvPr id="12" name="תמונה 11">
            <a:extLst>
              <a:ext uri="{FF2B5EF4-FFF2-40B4-BE49-F238E27FC236}">
                <a16:creationId xmlns:a16="http://schemas.microsoft.com/office/drawing/2014/main" id="{4BC5375A-F46E-5EE9-5699-C274D4E035B6}"/>
              </a:ext>
            </a:extLst>
          </p:cNvPr>
          <p:cNvPicPr>
            <a:picLocks noChangeAspect="1"/>
          </p:cNvPicPr>
          <p:nvPr/>
        </p:nvPicPr>
        <p:blipFill>
          <a:blip r:embed="rId4"/>
          <a:stretch>
            <a:fillRect/>
          </a:stretch>
        </p:blipFill>
        <p:spPr>
          <a:xfrm>
            <a:off x="10054478" y="9607950"/>
            <a:ext cx="758032" cy="2662828"/>
          </a:xfrm>
          <a:prstGeom prst="rect">
            <a:avLst/>
          </a:prstGeom>
        </p:spPr>
      </p:pic>
      <p:cxnSp>
        <p:nvCxnSpPr>
          <p:cNvPr id="10" name="Straight Arrow Connector 9">
            <a:extLst>
              <a:ext uri="{FF2B5EF4-FFF2-40B4-BE49-F238E27FC236}">
                <a16:creationId xmlns:a16="http://schemas.microsoft.com/office/drawing/2014/main" id="{DD247C2B-3BBD-1C48-9670-EDB6C9838A29}"/>
              </a:ext>
            </a:extLst>
          </p:cNvPr>
          <p:cNvCxnSpPr/>
          <p:nvPr/>
        </p:nvCxnSpPr>
        <p:spPr>
          <a:xfrm flipH="1" flipV="1">
            <a:off x="16443601" y="2686063"/>
            <a:ext cx="2267712" cy="860530"/>
          </a:xfrm>
          <a:prstGeom prst="straightConnector1">
            <a:avLst/>
          </a:prstGeom>
          <a:ln w="28575">
            <a:solidFill>
              <a:srgbClr val="00206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A796BE82-D9F9-B44A-A25A-1944C4319388}"/>
              </a:ext>
            </a:extLst>
          </p:cNvPr>
          <p:cNvCxnSpPr/>
          <p:nvPr/>
        </p:nvCxnSpPr>
        <p:spPr>
          <a:xfrm flipH="1">
            <a:off x="16516753" y="459886"/>
            <a:ext cx="2121408" cy="1353312"/>
          </a:xfrm>
          <a:prstGeom prst="straightConnector1">
            <a:avLst/>
          </a:prstGeom>
          <a:ln w="28575" cap="flat" cmpd="sng" algn="ctr">
            <a:solidFill>
              <a:srgbClr val="00206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barn(inVertical)">
                                      <p:cBhvr>
                                        <p:cTn id="7" dur="500"/>
                                        <p:tgtEl>
                                          <p:spTgt spid="15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2"/>
                                        </p:tgtEl>
                                        <p:attrNameLst>
                                          <p:attrName>style.visibility</p:attrName>
                                        </p:attrNameLst>
                                      </p:cBhvr>
                                      <p:to>
                                        <p:strVal val="visible"/>
                                      </p:to>
                                    </p:set>
                                    <p:animEffect transition="in" filter="barn(inVertical)">
                                      <p:cBhvr>
                                        <p:cTn id="10" dur="500"/>
                                        <p:tgtEl>
                                          <p:spTgt spid="152"/>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p:cNvSpPr/>
          <p:nvPr/>
        </p:nvSpPr>
        <p:spPr>
          <a:xfrm>
            <a:off x="0" y="-22869"/>
            <a:ext cx="24345900" cy="13738869"/>
          </a:xfrm>
          <a:prstGeom prst="rect">
            <a:avLst/>
          </a:prstGeom>
          <a:gradFill>
            <a:gsLst>
              <a:gs pos="0">
                <a:schemeClr val="accent5">
                  <a:alpha val="87000"/>
                </a:schemeClr>
              </a:gs>
              <a:gs pos="100000">
                <a:schemeClr val="accent1">
                  <a:alpha val="87000"/>
                </a:schemeClr>
              </a:gs>
            </a:gsLst>
            <a:lin ang="3255681"/>
          </a:gradFill>
          <a:ln w="25400">
            <a:miter lim="400000"/>
          </a:ln>
        </p:spPr>
        <p:txBody>
          <a:bodyPr tIns="91439" bIns="91439" anchor="ctr"/>
          <a:lstStyle/>
          <a:p>
            <a:pPr marL="0" marR="0" indent="0" algn="l" defTabSz="1828800" rtl="0" fontAlgn="auto" latinLnBrk="0" hangingPunct="0">
              <a:lnSpc>
                <a:spcPct val="100000"/>
              </a:lnSpc>
              <a:spcBef>
                <a:spcPts val="0"/>
              </a:spcBef>
              <a:spcAft>
                <a:spcPts val="0"/>
              </a:spcAft>
              <a:buClrTx/>
              <a:buSzTx/>
              <a:buFontTx/>
              <a:buNone/>
              <a:tabLst/>
            </a:pPr>
            <a:endParaRPr/>
          </a:p>
        </p:txBody>
      </p:sp>
      <p:pic>
        <p:nvPicPr>
          <p:cNvPr id="2052" name="Picture 4" descr="Straight Through Processing Icon Clipart , Png Download - Strategizing Icon,  Transparent Png , Transparent Png Image - PNGitem">
            <a:extLst>
              <a:ext uri="{FF2B5EF4-FFF2-40B4-BE49-F238E27FC236}">
                <a16:creationId xmlns:a16="http://schemas.microsoft.com/office/drawing/2014/main" id="{C6DF280E-24BB-C243-908A-06B1B3F42812}"/>
              </a:ext>
            </a:extLst>
          </p:cNvPr>
          <p:cNvPicPr>
            <a:picLocks noChangeAspect="1" noChangeArrowheads="1"/>
          </p:cNvPicPr>
          <p:nvPr/>
        </p:nvPicPr>
        <p:blipFill>
          <a:blip r:embed="rId3">
            <a:duotone>
              <a:schemeClr val="accent3">
                <a:shade val="45000"/>
                <a:satMod val="135000"/>
              </a:schemeClr>
              <a:prstClr val="white"/>
            </a:duotone>
            <a:alphaModFix amt="20000"/>
            <a:extLst>
              <a:ext uri="{BEBA8EAE-BF5A-486C-A8C5-ECC9F3942E4B}">
                <a14:imgProps xmlns:a14="http://schemas.microsoft.com/office/drawing/2010/main">
                  <a14:imgLayer r:embed="rId4">
                    <a14:imgEffect>
                      <a14:backgroundRemoval t="10000" b="90000" l="10000" r="90000">
                        <a14:foregroundMark x1="29767" y1="36393" x2="28953" y2="41868"/>
                        <a14:foregroundMark x1="41860" y1="33816" x2="38372" y2="37520"/>
                        <a14:foregroundMark x1="38372" y1="37520" x2="38372" y2="37520"/>
                        <a14:foregroundMark x1="49070" y1="30113" x2="49070" y2="30113"/>
                        <a14:foregroundMark x1="53605" y1="50081" x2="53605" y2="50081"/>
                        <a14:foregroundMark x1="41512" y1="56200" x2="41512" y2="56200"/>
                        <a14:foregroundMark x1="82326" y1="85024" x2="82326" y2="85024"/>
                        <a14:foregroundMark x1="83372" y1="15298" x2="83372" y2="15298"/>
                        <a14:foregroundMark x1="23488" y1="14493" x2="23488" y2="14493"/>
                        <a14:foregroundMark x1="23488" y1="86634" x2="23488" y2="86634"/>
                      </a14:backgroundRemoval>
                    </a14:imgEffect>
                  </a14:imgLayer>
                </a14:imgProps>
              </a:ext>
              <a:ext uri="{28A0092B-C50C-407E-A947-70E740481C1C}">
                <a14:useLocalDpi xmlns:a14="http://schemas.microsoft.com/office/drawing/2010/main" val="0"/>
              </a:ext>
            </a:extLst>
          </a:blip>
          <a:srcRect/>
          <a:stretch>
            <a:fillRect/>
          </a:stretch>
        </p:blipFill>
        <p:spPr bwMode="auto">
          <a:xfrm>
            <a:off x="5142484" y="2042791"/>
            <a:ext cx="12965176" cy="9362063"/>
          </a:xfrm>
          <a:prstGeom prst="rect">
            <a:avLst/>
          </a:prstGeom>
          <a:noFill/>
          <a:extLst>
            <a:ext uri="{909E8E84-426E-40DD-AFC4-6F175D3DCCD1}">
              <a14:hiddenFill xmlns:a14="http://schemas.microsoft.com/office/drawing/2010/main">
                <a:solidFill>
                  <a:srgbClr val="FFFFFF"/>
                </a:solidFill>
              </a14:hiddenFill>
            </a:ext>
          </a:extLst>
        </p:spPr>
      </p:pic>
      <p:sp>
        <p:nvSpPr>
          <p:cNvPr id="8" name="Section Name">
            <a:extLst>
              <a:ext uri="{FF2B5EF4-FFF2-40B4-BE49-F238E27FC236}">
                <a16:creationId xmlns:a16="http://schemas.microsoft.com/office/drawing/2014/main" id="{40FBFCE6-8303-A245-8301-AF02B0DA61B8}"/>
              </a:ext>
            </a:extLst>
          </p:cNvPr>
          <p:cNvSpPr txBox="1"/>
          <p:nvPr/>
        </p:nvSpPr>
        <p:spPr>
          <a:xfrm>
            <a:off x="4642576" y="5338402"/>
            <a:ext cx="15098849" cy="2031323"/>
          </a:xfrm>
          <a:prstGeom prst="rect">
            <a:avLst/>
          </a:prstGeom>
          <a:noFill/>
          <a:ln>
            <a:noFill/>
          </a:ln>
          <a:effectLst>
            <a:outerShdw blurRad="602285" dist="252176" dir="5400000" sx="101000" sy="101000" algn="ctr" rotWithShape="0">
              <a:schemeClr val="tx1">
                <a:alpha val="92014"/>
              </a:scheme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tIns="91439" bIns="91439">
            <a:spAutoFit/>
          </a:bodyPr>
          <a:lstStyle>
            <a:lvl1pPr>
              <a:defRPr sz="12000" b="1">
                <a:solidFill>
                  <a:srgbClr val="FFFFFF"/>
                </a:solidFill>
                <a:latin typeface="Roboto"/>
                <a:ea typeface="Roboto"/>
                <a:cs typeface="Roboto"/>
                <a:sym typeface="Roboto"/>
              </a:defRPr>
            </a:lvl1pPr>
          </a:lstStyle>
          <a:p>
            <a:pPr algn="ctr"/>
            <a:r>
              <a:rPr lang="en-US" dirty="0">
                <a:effectLst>
                  <a:outerShdw blurRad="146543" dist="80122" dir="5400000" sx="103151" sy="103151" algn="ctr" rotWithShape="0">
                    <a:schemeClr val="tx1">
                      <a:alpha val="70658"/>
                    </a:schemeClr>
                  </a:outerShdw>
                </a:effectLst>
                <a:latin typeface="Roboto Medium" panose="02000000000000000000" pitchFamily="2" charset="0"/>
                <a:ea typeface="Roboto Medium" panose="02000000000000000000" pitchFamily="2" charset="0"/>
                <a:cs typeface="Roboto Medium" panose="02000000000000000000" pitchFamily="2" charset="0"/>
              </a:rPr>
              <a:t>Processing the data</a:t>
            </a:r>
            <a:endParaRPr dirty="0">
              <a:effectLst>
                <a:outerShdw blurRad="146543" dist="80122" dir="5400000" sx="103151" sy="103151" algn="ctr" rotWithShape="0">
                  <a:schemeClr val="tx1">
                    <a:alpha val="70658"/>
                  </a:schemeClr>
                </a:outerShdw>
              </a:effectLst>
              <a:latin typeface="Roboto Medium" panose="02000000000000000000" pitchFamily="2" charset="0"/>
              <a:ea typeface="Roboto Medium" panose="02000000000000000000" pitchFamily="2" charset="0"/>
              <a:cs typeface="Roboto Medium" panose="02000000000000000000" pitchFamily="2" charset="0"/>
            </a:endParaRPr>
          </a:p>
        </p:txBody>
      </p:sp>
    </p:spTree>
    <p:extLst>
      <p:ext uri="{BB962C8B-B14F-4D97-AF65-F5344CB8AC3E}">
        <p14:creationId xmlns:p14="http://schemas.microsoft.com/office/powerpoint/2010/main" val="580619566"/>
      </p:ext>
    </p:extLst>
  </p:cSld>
  <p:clrMapOvr>
    <a:masterClrMapping/>
  </p:clrMapOvr>
  <p:transition spd="med"/>
</p:sld>
</file>

<file path=ppt/theme/theme1.xml><?xml version="1.0" encoding="utf-8"?>
<a:theme xmlns:a="http://schemas.openxmlformats.org/drawingml/2006/main" name="Office Theme">
  <a:themeElements>
    <a:clrScheme name="Medical Free Template">
      <a:dk1>
        <a:srgbClr val="202B34"/>
      </a:dk1>
      <a:lt1>
        <a:srgbClr val="FFFFFF"/>
      </a:lt1>
      <a:dk2>
        <a:srgbClr val="7D8E99"/>
      </a:dk2>
      <a:lt2>
        <a:srgbClr val="F2F0F2"/>
      </a:lt2>
      <a:accent1>
        <a:srgbClr val="219BFE"/>
      </a:accent1>
      <a:accent2>
        <a:srgbClr val="36ADF1"/>
      </a:accent2>
      <a:accent3>
        <a:srgbClr val="43BEE6"/>
      </a:accent3>
      <a:accent4>
        <a:srgbClr val="53CDDB"/>
      </a:accent4>
      <a:accent5>
        <a:srgbClr val="67E0CE"/>
      </a:accent5>
      <a:accent6>
        <a:srgbClr val="859CD7"/>
      </a:accent6>
      <a:hlink>
        <a:srgbClr val="36ADF1"/>
      </a:hlink>
      <a:folHlink>
        <a:srgbClr val="43BEE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accent5">
                <a:alpha val="87000"/>
              </a:schemeClr>
            </a:gs>
            <a:gs pos="100000">
              <a:schemeClr val="accent1">
                <a:alpha val="87000"/>
              </a:schemeClr>
            </a:gs>
          </a:gsLst>
          <a:lin ang="5400000"/>
        </a:gradFill>
        <a:ln w="25400">
          <a:miter lim="400000"/>
        </a:ln>
      </a:spPr>
      <a:bodyPr tIns="91439" bIns="91439" anchor="ctr"/>
      <a:lstStyle>
        <a:defPPr marL="0" marR="0" indent="0" algn="l" defTabSz="1828800" rtl="0" fontAlgn="auto" latinLnBrk="0" hangingPunct="0">
          <a:lnSpc>
            <a:spcPct val="100000"/>
          </a:lnSpc>
          <a:spcBef>
            <a:spcPts val="0"/>
          </a:spcBef>
          <a:spcAft>
            <a:spcPts val="0"/>
          </a:spcAft>
          <a:buClrTx/>
          <a:buSzTx/>
          <a:buFontTx/>
          <a:buNone/>
          <a:tabLst/>
          <a:defRPr dirty="0"/>
        </a:defPPr>
      </a:lst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C99F8"/>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1121</TotalTime>
  <Words>913</Words>
  <Application>Microsoft Office PowerPoint</Application>
  <PresentationFormat>מותאם אישית</PresentationFormat>
  <Paragraphs>92</Paragraphs>
  <Slides>22</Slides>
  <Notes>9</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22</vt:i4>
      </vt:variant>
    </vt:vector>
  </HeadingPairs>
  <TitlesOfParts>
    <vt:vector size="28" baseType="lpstr">
      <vt:lpstr>Arial</vt:lpstr>
      <vt:lpstr>Calibri</vt:lpstr>
      <vt:lpstr>Calibri Light</vt:lpstr>
      <vt:lpstr>Roboto Medium</vt:lpstr>
      <vt:lpstr>Spacer</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ליטל אנגלשטיין</cp:lastModifiedBy>
  <cp:revision>169</cp:revision>
  <dcterms:modified xsi:type="dcterms:W3CDTF">2023-03-01T08:41:22Z</dcterms:modified>
</cp:coreProperties>
</file>