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376" r:id="rId3"/>
    <p:sldId id="378" r:id="rId4"/>
    <p:sldId id="377" r:id="rId5"/>
    <p:sldId id="379" r:id="rId6"/>
    <p:sldId id="323" r:id="rId7"/>
    <p:sldId id="385" r:id="rId8"/>
    <p:sldId id="386" r:id="rId9"/>
    <p:sldId id="387" r:id="rId10"/>
    <p:sldId id="384" r:id="rId11"/>
    <p:sldId id="388" r:id="rId12"/>
    <p:sldId id="389" r:id="rId13"/>
    <p:sldId id="336" r:id="rId14"/>
    <p:sldId id="380" r:id="rId15"/>
    <p:sldId id="393" r:id="rId16"/>
    <p:sldId id="394" r:id="rId17"/>
    <p:sldId id="395" r:id="rId18"/>
    <p:sldId id="332" r:id="rId19"/>
    <p:sldId id="372" r:id="rId20"/>
    <p:sldId id="390" r:id="rId21"/>
    <p:sldId id="391" r:id="rId22"/>
    <p:sldId id="392" r:id="rId23"/>
    <p:sldId id="381" r:id="rId24"/>
    <p:sldId id="382" r:id="rId25"/>
    <p:sldId id="383" r:id="rId26"/>
    <p:sldId id="2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78"/>
            <p14:sldId id="377"/>
            <p14:sldId id="379"/>
            <p14:sldId id="323"/>
            <p14:sldId id="385"/>
            <p14:sldId id="386"/>
            <p14:sldId id="387"/>
            <p14:sldId id="384"/>
          </p14:sldIdLst>
        </p14:section>
        <p14:section name="설계단계" id="{079FB007-4044-4E60-AD09-4E9512A5438F}">
          <p14:sldIdLst>
            <p14:sldId id="388"/>
            <p14:sldId id="389"/>
            <p14:sldId id="336"/>
            <p14:sldId id="380"/>
            <p14:sldId id="393"/>
            <p14:sldId id="394"/>
            <p14:sldId id="395"/>
            <p14:sldId id="332"/>
            <p14:sldId id="372"/>
            <p14:sldId id="390"/>
            <p14:sldId id="391"/>
            <p14:sldId id="392"/>
            <p14:sldId id="381"/>
            <p14:sldId id="382"/>
            <p14:sldId id="38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 varScale="1">
        <p:scale>
          <a:sx n="50" d="100"/>
          <a:sy n="50" d="100"/>
        </p:scale>
        <p:origin x="36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GAN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기반의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image transition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2020. 08. 09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Your Cartoon Is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이현수 이유진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박성춘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장형주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03AAD38-DED6-4EBF-ADDB-275351C8C6FB}"/>
              </a:ext>
            </a:extLst>
          </p:cNvPr>
          <p:cNvGraphicFramePr>
            <a:graphicFrameLocks noGrp="1"/>
          </p:cNvGraphicFramePr>
          <p:nvPr/>
        </p:nvGraphicFramePr>
        <p:xfrm>
          <a:off x="880303" y="2159397"/>
          <a:ext cx="2159929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929">
                  <a:extLst>
                    <a:ext uri="{9D8B030D-6E8A-4147-A177-3AD203B41FA5}">
                      <a16:colId xmlns:a16="http://schemas.microsoft.com/office/drawing/2014/main" val="2365817976"/>
                    </a:ext>
                  </a:extLst>
                </a:gridCol>
              </a:tblGrid>
              <a:tr h="25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model_id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197107"/>
                  </a:ext>
                </a:extLst>
              </a:tr>
              <a:tr h="25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model_name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VARCHAR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30765"/>
                  </a:ext>
                </a:extLst>
              </a:tr>
              <a:tr h="25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model_style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VARCHAR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43067"/>
                  </a:ext>
                </a:extLst>
              </a:tr>
              <a:tr h="25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model_loss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FLOAT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927127"/>
                  </a:ext>
                </a:extLst>
              </a:tr>
              <a:tr h="25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model_acc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FLOAT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974641"/>
                  </a:ext>
                </a:extLst>
              </a:tr>
              <a:tr h="25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model_size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781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4F6245-CB98-4F2B-AB37-41D13B1441A1}"/>
              </a:ext>
            </a:extLst>
          </p:cNvPr>
          <p:cNvSpPr txBox="1"/>
          <p:nvPr/>
        </p:nvSpPr>
        <p:spPr>
          <a:xfrm>
            <a:off x="1193663" y="1836161"/>
            <a:ext cx="15210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err="1">
                <a:latin typeface="+mn-ea"/>
              </a:rPr>
              <a:t>model_info</a:t>
            </a:r>
            <a:endParaRPr lang="ko-KR" altLang="en-US" sz="1300" dirty="0">
              <a:latin typeface="+mn-ea"/>
            </a:endParaRP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79651BEA-DA20-49D3-963C-22BB85FC4DDA}"/>
              </a:ext>
            </a:extLst>
          </p:cNvPr>
          <p:cNvGraphicFramePr>
            <a:graphicFrameLocks noGrp="1"/>
          </p:cNvGraphicFramePr>
          <p:nvPr/>
        </p:nvGraphicFramePr>
        <p:xfrm>
          <a:off x="6543552" y="1836161"/>
          <a:ext cx="170238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380">
                  <a:extLst>
                    <a:ext uri="{9D8B030D-6E8A-4147-A177-3AD203B41FA5}">
                      <a16:colId xmlns:a16="http://schemas.microsoft.com/office/drawing/2014/main" val="2365817976"/>
                    </a:ext>
                  </a:extLst>
                </a:gridCol>
              </a:tblGrid>
              <a:tr h="223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image_id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197107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image_width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30765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image_height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43067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image_channel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927127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image_size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9746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21EF95-8C7F-45EC-A696-09A5AC2B58BE}"/>
              </a:ext>
            </a:extLst>
          </p:cNvPr>
          <p:cNvSpPr txBox="1"/>
          <p:nvPr/>
        </p:nvSpPr>
        <p:spPr>
          <a:xfrm>
            <a:off x="6440393" y="1543772"/>
            <a:ext cx="1890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err="1">
                <a:latin typeface="+mn-ea"/>
              </a:rPr>
              <a:t>image_info</a:t>
            </a:r>
            <a:endParaRPr lang="ko-KR" altLang="en-US" sz="1300" dirty="0">
              <a:latin typeface="+mn-ea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4FB603E9-4289-464F-AE6C-0421DB204CB5}"/>
              </a:ext>
            </a:extLst>
          </p:cNvPr>
          <p:cNvGraphicFramePr>
            <a:graphicFrameLocks noGrp="1"/>
          </p:cNvGraphicFramePr>
          <p:nvPr/>
        </p:nvGraphicFramePr>
        <p:xfrm>
          <a:off x="6591956" y="4221740"/>
          <a:ext cx="1587818" cy="795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365817976"/>
                    </a:ext>
                  </a:extLst>
                </a:gridCol>
              </a:tblGrid>
              <a:tr h="160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set_id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197107"/>
                  </a:ext>
                </a:extLst>
              </a:tr>
              <a:tr h="160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image_count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30765"/>
                  </a:ext>
                </a:extLst>
              </a:tr>
              <a:tr h="276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set_size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430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82DB9E8-E9A4-46AB-A1C2-D546E2903D29}"/>
              </a:ext>
            </a:extLst>
          </p:cNvPr>
          <p:cNvSpPr txBox="1"/>
          <p:nvPr/>
        </p:nvSpPr>
        <p:spPr>
          <a:xfrm>
            <a:off x="6449271" y="3929351"/>
            <a:ext cx="1890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err="1">
                <a:latin typeface="+mn-ea"/>
              </a:rPr>
              <a:t>image_info</a:t>
            </a:r>
            <a:endParaRPr lang="ko-KR" altLang="en-US" sz="1300" dirty="0">
              <a:latin typeface="+mn-ea"/>
            </a:endParaRPr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9646BE0F-9DB6-4C11-A018-743B5ED781C2}"/>
              </a:ext>
            </a:extLst>
          </p:cNvPr>
          <p:cNvGraphicFramePr>
            <a:graphicFrameLocks noGrp="1"/>
          </p:cNvGraphicFramePr>
          <p:nvPr/>
        </p:nvGraphicFramePr>
        <p:xfrm>
          <a:off x="3405543" y="5312392"/>
          <a:ext cx="142930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val="236581797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app_id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1971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model_count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INT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3076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60A6CF5-C342-402F-BCC3-E35C23306D04}"/>
              </a:ext>
            </a:extLst>
          </p:cNvPr>
          <p:cNvSpPr txBox="1"/>
          <p:nvPr/>
        </p:nvSpPr>
        <p:spPr>
          <a:xfrm>
            <a:off x="3359671" y="5020004"/>
            <a:ext cx="15210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+mn-ea"/>
              </a:rPr>
              <a:t>application</a:t>
            </a:r>
            <a:endParaRPr lang="ko-KR" altLang="en-US" sz="1300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2BB025E-A57D-43D2-8119-9D4B997B7ED1}"/>
              </a:ext>
            </a:extLst>
          </p:cNvPr>
          <p:cNvCxnSpPr>
            <a:endCxn id="13" idx="2"/>
          </p:cNvCxnSpPr>
          <p:nvPr/>
        </p:nvCxnSpPr>
        <p:spPr>
          <a:xfrm flipV="1">
            <a:off x="4834848" y="5016816"/>
            <a:ext cx="2551017" cy="554656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D36378F-47E6-4FA7-8538-6650B907DF82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>
          <a:xfrm rot="10800000">
            <a:off x="1960267" y="3713878"/>
            <a:ext cx="1445276" cy="1857595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30020EF-F2B3-43B1-A6D9-032FAA2F014B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16200000" flipV="1">
            <a:off x="6995848" y="3530455"/>
            <a:ext cx="797790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E17FA7-1DF0-4DEC-A3CF-EE6AC2917EA1}"/>
              </a:ext>
            </a:extLst>
          </p:cNvPr>
          <p:cNvCxnSpPr/>
          <p:nvPr/>
        </p:nvCxnSpPr>
        <p:spPr>
          <a:xfrm>
            <a:off x="7257138" y="3239424"/>
            <a:ext cx="2752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FD55300-6318-42EE-8D2A-D1E20AC64873}"/>
              </a:ext>
            </a:extLst>
          </p:cNvPr>
          <p:cNvCxnSpPr/>
          <p:nvPr/>
        </p:nvCxnSpPr>
        <p:spPr>
          <a:xfrm>
            <a:off x="7248261" y="5114092"/>
            <a:ext cx="2752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7015006-A2D7-40A7-9F23-2296F1E142FF}"/>
              </a:ext>
            </a:extLst>
          </p:cNvPr>
          <p:cNvCxnSpPr/>
          <p:nvPr/>
        </p:nvCxnSpPr>
        <p:spPr>
          <a:xfrm>
            <a:off x="1810839" y="3828309"/>
            <a:ext cx="2752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9290EA5-A23A-4BD4-B29D-671681091B7C}"/>
              </a:ext>
            </a:extLst>
          </p:cNvPr>
          <p:cNvCxnSpPr>
            <a:cxnSpLocks/>
          </p:cNvCxnSpPr>
          <p:nvPr/>
        </p:nvCxnSpPr>
        <p:spPr>
          <a:xfrm rot="5400000">
            <a:off x="4861647" y="5571472"/>
            <a:ext cx="2752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3905266-B719-45D1-9785-0B9E57AAF749}"/>
              </a:ext>
            </a:extLst>
          </p:cNvPr>
          <p:cNvCxnSpPr>
            <a:cxnSpLocks/>
          </p:cNvCxnSpPr>
          <p:nvPr/>
        </p:nvCxnSpPr>
        <p:spPr>
          <a:xfrm rot="5400000">
            <a:off x="3107013" y="5571472"/>
            <a:ext cx="2752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43D5A4E-D104-4A51-8640-0413CEF92C78}"/>
              </a:ext>
            </a:extLst>
          </p:cNvPr>
          <p:cNvSpPr/>
          <p:nvPr/>
        </p:nvSpPr>
        <p:spPr>
          <a:xfrm>
            <a:off x="5004543" y="5470806"/>
            <a:ext cx="211404" cy="21140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CBAAC66-ED56-4FA7-B1B3-BA063D9509BF}"/>
              </a:ext>
            </a:extLst>
          </p:cNvPr>
          <p:cNvSpPr/>
          <p:nvPr/>
        </p:nvSpPr>
        <p:spPr>
          <a:xfrm>
            <a:off x="3026768" y="5465770"/>
            <a:ext cx="211404" cy="21140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22A9B39-4A28-482D-99E0-0B73E4890AFA}"/>
              </a:ext>
            </a:extLst>
          </p:cNvPr>
          <p:cNvCxnSpPr>
            <a:cxnSpLocks/>
          </p:cNvCxnSpPr>
          <p:nvPr/>
        </p:nvCxnSpPr>
        <p:spPr>
          <a:xfrm rot="2700000">
            <a:off x="4867693" y="5519543"/>
            <a:ext cx="1510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5A2C799-4F3B-4CE8-859F-A3B0F6567B71}"/>
              </a:ext>
            </a:extLst>
          </p:cNvPr>
          <p:cNvCxnSpPr>
            <a:cxnSpLocks/>
          </p:cNvCxnSpPr>
          <p:nvPr/>
        </p:nvCxnSpPr>
        <p:spPr>
          <a:xfrm rot="8100000">
            <a:off x="4867695" y="5623778"/>
            <a:ext cx="1510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46DD8F5-5D5B-45B1-B988-70E223D32F52}"/>
              </a:ext>
            </a:extLst>
          </p:cNvPr>
          <p:cNvCxnSpPr>
            <a:cxnSpLocks/>
          </p:cNvCxnSpPr>
          <p:nvPr/>
        </p:nvCxnSpPr>
        <p:spPr>
          <a:xfrm rot="8100000">
            <a:off x="3228944" y="5519542"/>
            <a:ext cx="1510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03C341A-221B-4BED-B972-A690ADF9F5FD}"/>
              </a:ext>
            </a:extLst>
          </p:cNvPr>
          <p:cNvCxnSpPr>
            <a:cxnSpLocks/>
          </p:cNvCxnSpPr>
          <p:nvPr/>
        </p:nvCxnSpPr>
        <p:spPr>
          <a:xfrm rot="2700000">
            <a:off x="3228946" y="5623777"/>
            <a:ext cx="1510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E55B0CC-808B-4251-8438-F8D3E7946B08}"/>
              </a:ext>
            </a:extLst>
          </p:cNvPr>
          <p:cNvCxnSpPr>
            <a:cxnSpLocks/>
          </p:cNvCxnSpPr>
          <p:nvPr/>
        </p:nvCxnSpPr>
        <p:spPr>
          <a:xfrm>
            <a:off x="7248261" y="3729345"/>
            <a:ext cx="2752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9E1C869B-91C2-4404-BD89-A386907D6D7A}"/>
              </a:ext>
            </a:extLst>
          </p:cNvPr>
          <p:cNvSpPr/>
          <p:nvPr/>
        </p:nvSpPr>
        <p:spPr>
          <a:xfrm>
            <a:off x="7289040" y="3502473"/>
            <a:ext cx="211404" cy="21140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B4870FA-DAC3-4050-815B-966038FD67FA}"/>
              </a:ext>
            </a:extLst>
          </p:cNvPr>
          <p:cNvCxnSpPr>
            <a:cxnSpLocks/>
          </p:cNvCxnSpPr>
          <p:nvPr/>
        </p:nvCxnSpPr>
        <p:spPr>
          <a:xfrm rot="2700000">
            <a:off x="7372080" y="3777985"/>
            <a:ext cx="1510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7F659A4-01CD-4E68-BAAD-5002EEB6069E}"/>
              </a:ext>
            </a:extLst>
          </p:cNvPr>
          <p:cNvCxnSpPr>
            <a:cxnSpLocks/>
          </p:cNvCxnSpPr>
          <p:nvPr/>
        </p:nvCxnSpPr>
        <p:spPr>
          <a:xfrm rot="8100000">
            <a:off x="7264711" y="3788696"/>
            <a:ext cx="1510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BF01B28-3181-4197-8CA2-3D71E98F0100}"/>
              </a:ext>
            </a:extLst>
          </p:cNvPr>
          <p:cNvSpPr/>
          <p:nvPr/>
        </p:nvSpPr>
        <p:spPr>
          <a:xfrm>
            <a:off x="323528" y="1266825"/>
            <a:ext cx="8496622" cy="5049976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8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13DC50C-F994-4A5F-9535-E83572B9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0" y="1741612"/>
            <a:ext cx="8112784" cy="42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6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C221E3E-1E76-42FF-B962-821ABC8E5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4" y="1700745"/>
            <a:ext cx="8323704" cy="43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8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90778E-1BFA-4FF0-81CF-CFAEF8D33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40" y="1812454"/>
            <a:ext cx="4107616" cy="4047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28A28-C204-4D17-8862-4C672EF917DC}"/>
              </a:ext>
            </a:extLst>
          </p:cNvPr>
          <p:cNvSpPr txBox="1"/>
          <p:nvPr/>
        </p:nvSpPr>
        <p:spPr>
          <a:xfrm>
            <a:off x="323528" y="1473901"/>
            <a:ext cx="2800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Key Frame Extraction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3F95C-F0F5-45A6-9FF1-F35240BBAD16}"/>
              </a:ext>
            </a:extLst>
          </p:cNvPr>
          <p:cNvSpPr txBox="1"/>
          <p:nvPr/>
        </p:nvSpPr>
        <p:spPr>
          <a:xfrm>
            <a:off x="4572000" y="1969902"/>
            <a:ext cx="424847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알고리즘 명세서</a:t>
            </a:r>
            <a:endParaRPr lang="en-US" altLang="ko-KR" sz="15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Frame </a:t>
            </a:r>
            <a:r>
              <a:rPr lang="ko-KR" altLang="en-US" sz="1200" dirty="0"/>
              <a:t>의 </a:t>
            </a:r>
            <a:r>
              <a:rPr lang="en-US" altLang="ko-KR" sz="1200" dirty="0"/>
              <a:t>Histogram </a:t>
            </a:r>
            <a:r>
              <a:rPr lang="ko-KR" altLang="en-US" sz="1200" dirty="0"/>
              <a:t>과 </a:t>
            </a:r>
            <a:r>
              <a:rPr lang="en-US" altLang="ko-KR" sz="1200" dirty="0"/>
              <a:t>GLCM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계산한 </a:t>
            </a:r>
            <a:r>
              <a:rPr lang="en-US" altLang="ko-KR" sz="1200" dirty="0"/>
              <a:t>Histogram</a:t>
            </a:r>
            <a:r>
              <a:rPr lang="ko-KR" altLang="en-US" sz="1200" dirty="0"/>
              <a:t>과 </a:t>
            </a:r>
            <a:r>
              <a:rPr lang="en-US" altLang="ko-KR" sz="1200" dirty="0"/>
              <a:t>GLCM</a:t>
            </a:r>
            <a:r>
              <a:rPr lang="ko-KR" altLang="en-US" sz="1200" dirty="0"/>
              <a:t>을 이용하여 이전 </a:t>
            </a:r>
            <a:r>
              <a:rPr lang="en-US" altLang="ko-KR" sz="1200" dirty="0"/>
              <a:t>Cluster</a:t>
            </a:r>
            <a:r>
              <a:rPr lang="ko-KR" altLang="en-US" sz="1200" dirty="0"/>
              <a:t>의 중심 이미지와 유사도 측정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유사도를 설정된 </a:t>
            </a:r>
            <a:r>
              <a:rPr lang="en-US" altLang="ko-KR" sz="1200" dirty="0"/>
              <a:t>seta </a:t>
            </a:r>
            <a:r>
              <a:rPr lang="ko-KR" altLang="en-US" sz="1200" dirty="0"/>
              <a:t>값과 비교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Seta</a:t>
            </a:r>
            <a:r>
              <a:rPr lang="ko-KR" altLang="en-US" sz="1200" dirty="0"/>
              <a:t>값 보다 유사도가 낮으면 새로운 </a:t>
            </a:r>
            <a:r>
              <a:rPr lang="en-US" altLang="ko-KR" sz="1200" dirty="0"/>
              <a:t>Cluster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Seta</a:t>
            </a:r>
            <a:r>
              <a:rPr lang="ko-KR" altLang="en-US" sz="1200" dirty="0"/>
              <a:t>값 보다 유사도가 높으면 해당 </a:t>
            </a:r>
            <a:r>
              <a:rPr lang="en-US" altLang="ko-KR" sz="1200" dirty="0"/>
              <a:t>Cluster</a:t>
            </a:r>
            <a:r>
              <a:rPr lang="ko-KR" altLang="en-US" sz="1200" dirty="0"/>
              <a:t>에 이미지를 추가하고 중심 이미지를 조정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다음 </a:t>
            </a:r>
            <a:r>
              <a:rPr lang="en-US" altLang="ko-KR" sz="1200" dirty="0"/>
              <a:t>Frame</a:t>
            </a:r>
            <a:r>
              <a:rPr lang="ko-KR" altLang="en-US" sz="1200" dirty="0"/>
              <a:t>이 남아있으면 위의 </a:t>
            </a:r>
            <a:r>
              <a:rPr lang="en-US" altLang="ko-KR" sz="1200" dirty="0"/>
              <a:t>1~5 </a:t>
            </a:r>
            <a:r>
              <a:rPr lang="ko-KR" altLang="en-US" sz="1200" dirty="0"/>
              <a:t>반복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모든 </a:t>
            </a:r>
            <a:r>
              <a:rPr lang="en-US" altLang="ko-KR" sz="1200" dirty="0"/>
              <a:t>Cluster</a:t>
            </a:r>
            <a:r>
              <a:rPr lang="ko-KR" altLang="en-US" sz="1200" dirty="0"/>
              <a:t>의 중심 이미지를 </a:t>
            </a:r>
            <a:r>
              <a:rPr lang="en-US" altLang="ko-KR" sz="1200" dirty="0"/>
              <a:t>YOLO </a:t>
            </a:r>
            <a:r>
              <a:rPr lang="ko-KR" altLang="en-US" sz="1200" dirty="0"/>
              <a:t>를 사용</a:t>
            </a:r>
            <a:r>
              <a:rPr lang="en-US" altLang="ko-KR" sz="1200" dirty="0"/>
              <a:t>, object </a:t>
            </a:r>
            <a:r>
              <a:rPr lang="ko-KR" altLang="en-US" sz="1200" dirty="0"/>
              <a:t>추출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추출된 </a:t>
            </a:r>
            <a:r>
              <a:rPr lang="en-US" altLang="ko-KR" sz="1200" dirty="0"/>
              <a:t>object</a:t>
            </a:r>
            <a:r>
              <a:rPr lang="ko-KR" altLang="en-US" sz="1200" dirty="0"/>
              <a:t>로 가중치 계산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Cluster</a:t>
            </a:r>
            <a:r>
              <a:rPr lang="ko-KR" altLang="en-US" sz="1200" dirty="0"/>
              <a:t>내부의 이미지 수와 가중치의 합을 설정한 </a:t>
            </a:r>
            <a:r>
              <a:rPr lang="en-US" altLang="ko-KR" sz="1200" dirty="0"/>
              <a:t>seta2</a:t>
            </a:r>
            <a:r>
              <a:rPr lang="ko-KR" altLang="en-US" sz="1200" dirty="0"/>
              <a:t>와 비교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/>
              <a:t>이미지 수와 가중치 합이 </a:t>
            </a:r>
            <a:r>
              <a:rPr lang="en-US" altLang="ko-KR" sz="1200" dirty="0"/>
              <a:t>seta2</a:t>
            </a:r>
            <a:r>
              <a:rPr lang="ko-KR" altLang="en-US" sz="1200" dirty="0"/>
              <a:t>보다 높으면 </a:t>
            </a:r>
            <a:r>
              <a:rPr lang="en-US" altLang="ko-KR" sz="1200" dirty="0"/>
              <a:t>Key Frame</a:t>
            </a:r>
            <a:r>
              <a:rPr lang="ko-KR" altLang="en-US" sz="1200" dirty="0"/>
              <a:t>으로 채택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774E3-945B-4C77-A031-1B5105CAA1A6}"/>
              </a:ext>
            </a:extLst>
          </p:cNvPr>
          <p:cNvSpPr txBox="1"/>
          <p:nvPr/>
        </p:nvSpPr>
        <p:spPr>
          <a:xfrm>
            <a:off x="234302" y="1473901"/>
            <a:ext cx="8728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Frame Extraction Algorithm</a:t>
            </a:r>
          </a:p>
          <a:p>
            <a:endParaRPr lang="en-US" altLang="ko-KR" dirty="0"/>
          </a:p>
          <a:p>
            <a:r>
              <a:rPr lang="en-US" altLang="ko-KR" sz="1200" dirty="0"/>
              <a:t>Clustering</a:t>
            </a:r>
            <a:r>
              <a:rPr lang="ko-KR" altLang="en-US" sz="1200" dirty="0"/>
              <a:t> </a:t>
            </a:r>
            <a:r>
              <a:rPr lang="en-US" altLang="ko-KR" sz="1200" dirty="0"/>
              <a:t>Algorithm</a:t>
            </a:r>
            <a:r>
              <a:rPr lang="ko-KR" altLang="en-US" sz="1200" dirty="0"/>
              <a:t>과 </a:t>
            </a:r>
            <a:r>
              <a:rPr lang="en-US" altLang="ko-KR" sz="1200" dirty="0"/>
              <a:t>Object Detection</a:t>
            </a:r>
            <a:r>
              <a:rPr lang="ko-KR" altLang="en-US" sz="1200" dirty="0"/>
              <a:t>을 이용하여 동영상 안의 </a:t>
            </a:r>
            <a:r>
              <a:rPr lang="en-US" altLang="ko-KR" sz="1200" dirty="0"/>
              <a:t>Key Frame</a:t>
            </a:r>
            <a:r>
              <a:rPr lang="ko-KR" altLang="en-US" sz="1200" dirty="0"/>
              <a:t>을 추출한다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이미지의 </a:t>
            </a:r>
            <a:r>
              <a:rPr lang="en-US" altLang="ko-KR" sz="1200" dirty="0"/>
              <a:t>Histogram</a:t>
            </a:r>
            <a:r>
              <a:rPr lang="ko-KR" altLang="en-US" sz="1200" dirty="0"/>
              <a:t>과 </a:t>
            </a:r>
            <a:r>
              <a:rPr lang="en-US" altLang="ko-KR" sz="1200" dirty="0"/>
              <a:t>GLCM </a:t>
            </a:r>
            <a:r>
              <a:rPr lang="ko-KR" altLang="en-US" sz="1200" dirty="0"/>
              <a:t>정보를 이용 이미지 사이의 유사도를 계산한다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계산된 유사도를 이용해 </a:t>
            </a:r>
            <a:r>
              <a:rPr lang="en-US" altLang="ko-KR" sz="1200" dirty="0"/>
              <a:t>Clustering</a:t>
            </a:r>
            <a:r>
              <a:rPr lang="ko-KR" altLang="en-US" sz="1200" dirty="0"/>
              <a:t>을 진행하며 유사도가 특정 임계 값 보다 높으면 해당 </a:t>
            </a:r>
            <a:r>
              <a:rPr lang="en-US" altLang="ko-KR" sz="1200" dirty="0"/>
              <a:t>Cluster</a:t>
            </a:r>
            <a:r>
              <a:rPr lang="ko-KR" altLang="en-US" sz="1200" dirty="0"/>
              <a:t>에 이미지를 추가하며</a:t>
            </a:r>
            <a:endParaRPr lang="en-US" altLang="ko-KR" sz="1200" dirty="0"/>
          </a:p>
          <a:p>
            <a:r>
              <a:rPr lang="ko-KR" altLang="en-US" sz="1200" dirty="0"/>
              <a:t>임계 값 보다 낮으면 새로운 </a:t>
            </a:r>
            <a:r>
              <a:rPr lang="en-US" altLang="ko-KR" sz="1200" dirty="0"/>
              <a:t>Cluster</a:t>
            </a:r>
            <a:r>
              <a:rPr lang="ko-KR" altLang="en-US" sz="1200" dirty="0"/>
              <a:t>를 생성해 이미지를 분류한다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이후 유사도를 이용한 </a:t>
            </a:r>
            <a:r>
              <a:rPr lang="en-US" altLang="ko-KR" sz="1200" dirty="0"/>
              <a:t>Clustering</a:t>
            </a:r>
            <a:r>
              <a:rPr lang="ko-KR" altLang="en-US" sz="1200" dirty="0"/>
              <a:t>을 끝낸 뒤 미리 학습된 </a:t>
            </a:r>
            <a:r>
              <a:rPr lang="en-US" altLang="ko-KR" sz="1200" dirty="0"/>
              <a:t>Object Detection model(yolo)</a:t>
            </a:r>
            <a:r>
              <a:rPr lang="ko-KR" altLang="en-US" sz="1200" dirty="0"/>
              <a:t>를 이용하여 이미지 내부의</a:t>
            </a:r>
            <a:endParaRPr lang="en-US" altLang="ko-KR" sz="1200" dirty="0"/>
          </a:p>
          <a:p>
            <a:r>
              <a:rPr lang="en-US" altLang="ko-KR" sz="1200" dirty="0"/>
              <a:t>Object</a:t>
            </a:r>
            <a:r>
              <a:rPr lang="ko-KR" altLang="en-US" sz="1200" dirty="0"/>
              <a:t>를 추출한다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사전에 설정된 특정 </a:t>
            </a:r>
            <a:r>
              <a:rPr lang="en-US" altLang="ko-KR" sz="1200" dirty="0"/>
              <a:t>Object(ex </a:t>
            </a:r>
            <a:r>
              <a:rPr lang="ko-KR" altLang="en-US" sz="1200" dirty="0"/>
              <a:t>사람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)</a:t>
            </a:r>
            <a:r>
              <a:rPr lang="ko-KR" altLang="en-US" sz="1200" dirty="0"/>
              <a:t>가 이미지에 존재하면 가중치를 추가해 준다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이후 해당 </a:t>
            </a:r>
            <a:r>
              <a:rPr lang="en-US" altLang="ko-KR" sz="1200" dirty="0"/>
              <a:t>cluster </a:t>
            </a:r>
            <a:r>
              <a:rPr lang="ko-KR" altLang="en-US" sz="1200" dirty="0"/>
              <a:t>내부의 </a:t>
            </a:r>
            <a:r>
              <a:rPr lang="en-US" altLang="ko-KR" sz="1200" dirty="0"/>
              <a:t>Frame </a:t>
            </a:r>
            <a:r>
              <a:rPr lang="ko-KR" altLang="en-US" sz="1200" dirty="0"/>
              <a:t>수</a:t>
            </a:r>
            <a:r>
              <a:rPr lang="en-US" altLang="ko-KR" sz="1200" dirty="0"/>
              <a:t>, object </a:t>
            </a:r>
            <a:r>
              <a:rPr lang="ko-KR" altLang="en-US" sz="1200" dirty="0"/>
              <a:t>가중치를 합산하여 동영상의 전체 </a:t>
            </a:r>
            <a:r>
              <a:rPr lang="en-US" altLang="ko-KR" sz="1200" dirty="0"/>
              <a:t>Frame </a:t>
            </a:r>
            <a:r>
              <a:rPr lang="ko-KR" altLang="en-US" sz="1200" dirty="0"/>
              <a:t>수의 특정 </a:t>
            </a:r>
            <a:r>
              <a:rPr lang="en-US" altLang="ko-KR" sz="1200" dirty="0"/>
              <a:t>% </a:t>
            </a:r>
            <a:r>
              <a:rPr lang="ko-KR" altLang="en-US" sz="1200" dirty="0"/>
              <a:t>이상을 차지하게 되면</a:t>
            </a:r>
            <a:endParaRPr lang="en-US" altLang="ko-KR" sz="1200" dirty="0"/>
          </a:p>
          <a:p>
            <a:r>
              <a:rPr lang="en-US" altLang="ko-KR" sz="1200" dirty="0"/>
              <a:t>Key Frame</a:t>
            </a:r>
            <a:r>
              <a:rPr lang="ko-KR" altLang="en-US" sz="1200" dirty="0"/>
              <a:t>으로 선택한다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 descr="전자기기, 사진, 다른, 컴퓨터이(가) 표시된 사진&#10;&#10;자동 생성된 설명">
            <a:extLst>
              <a:ext uri="{FF2B5EF4-FFF2-40B4-BE49-F238E27FC236}">
                <a16:creationId xmlns:a16="http://schemas.microsoft.com/office/drawing/2014/main" id="{24D22163-30DE-46E1-8DB3-0B7788380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48" y="4134248"/>
            <a:ext cx="1981200" cy="228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904355-0EC2-4E82-AC31-A863CB11D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86" y="4203283"/>
            <a:ext cx="1244826" cy="21530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B337EE-C965-4577-A560-CC05BA5AB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188" y="4632553"/>
            <a:ext cx="1063209" cy="1100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2044C1-635A-4A84-9F48-DB19B8D68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139" y="4796795"/>
            <a:ext cx="1343532" cy="7722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6599CB-A3E7-4B53-82F1-7ADC318D7F27}"/>
              </a:ext>
            </a:extLst>
          </p:cNvPr>
          <p:cNvCxnSpPr/>
          <p:nvPr/>
        </p:nvCxnSpPr>
        <p:spPr>
          <a:xfrm>
            <a:off x="2195736" y="515719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ADEA04-B3AD-4A98-AD4A-36761E02D953}"/>
              </a:ext>
            </a:extLst>
          </p:cNvPr>
          <p:cNvCxnSpPr>
            <a:cxnSpLocks/>
          </p:cNvCxnSpPr>
          <p:nvPr/>
        </p:nvCxnSpPr>
        <p:spPr>
          <a:xfrm>
            <a:off x="5723148" y="5157192"/>
            <a:ext cx="721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4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493B46-0703-4709-86C6-65402845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0" y="1897415"/>
            <a:ext cx="1678700" cy="3816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BA0EF9-8015-4123-9600-7E996D7666A8}"/>
              </a:ext>
            </a:extLst>
          </p:cNvPr>
          <p:cNvSpPr txBox="1"/>
          <p:nvPr/>
        </p:nvSpPr>
        <p:spPr>
          <a:xfrm>
            <a:off x="424356" y="1473901"/>
            <a:ext cx="3715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ㅇ</a:t>
            </a:r>
            <a:r>
              <a:rPr lang="ko-KR" altLang="en-US" sz="1200" dirty="0"/>
              <a:t> </a:t>
            </a:r>
            <a:r>
              <a:rPr lang="en-US" altLang="ko-KR" sz="1200" dirty="0"/>
              <a:t>INSTA-GAN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이용한 이미지 변환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97BDF-D6E0-4972-866F-0B893E00B373}"/>
              </a:ext>
            </a:extLst>
          </p:cNvPr>
          <p:cNvSpPr txBox="1"/>
          <p:nvPr/>
        </p:nvSpPr>
        <p:spPr>
          <a:xfrm>
            <a:off x="4644008" y="1473901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ㅇ</a:t>
            </a:r>
            <a:r>
              <a:rPr lang="ko-KR" altLang="en-US" sz="1200" dirty="0"/>
              <a:t> 알고리즘 명세서 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Mask R-CNN</a:t>
            </a:r>
            <a:r>
              <a:rPr lang="ko-KR" altLang="en-US" sz="1200" dirty="0"/>
              <a:t>으로 원본 이미지에서 </a:t>
            </a:r>
            <a:r>
              <a:rPr lang="en-US" altLang="ko-KR" sz="1200" dirty="0"/>
              <a:t>instance mask</a:t>
            </a:r>
            <a:r>
              <a:rPr lang="ko-KR" altLang="en-US" sz="1200" dirty="0"/>
              <a:t>를 생성한다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원본 이미지와 </a:t>
            </a:r>
            <a:r>
              <a:rPr lang="en-US" altLang="ko-KR" sz="1200" dirty="0"/>
              <a:t>mask</a:t>
            </a:r>
            <a:r>
              <a:rPr lang="ko-KR" altLang="en-US" sz="1200" dirty="0"/>
              <a:t>를 모두 </a:t>
            </a:r>
            <a:r>
              <a:rPr lang="en-US" altLang="ko-KR" sz="1200" dirty="0"/>
              <a:t>INSTA-GAN</a:t>
            </a:r>
            <a:r>
              <a:rPr lang="ko-KR" altLang="en-US" sz="1200" dirty="0"/>
              <a:t> 모델에 입력으로 넣어 이미지 속 인스턴스를 변환한다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47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49E4D-EEBC-41E0-9243-5F0BBADBD6DD}"/>
              </a:ext>
            </a:extLst>
          </p:cNvPr>
          <p:cNvSpPr txBox="1"/>
          <p:nvPr/>
        </p:nvSpPr>
        <p:spPr>
          <a:xfrm>
            <a:off x="323528" y="1473901"/>
            <a:ext cx="85982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en-US" altLang="ko-KR" sz="1400" dirty="0"/>
              <a:t>Insta-GAN  </a:t>
            </a:r>
            <a:r>
              <a:rPr lang="ko-KR" altLang="en-US" sz="1400" dirty="0"/>
              <a:t>이미지 안의 인스턴스를 변환해주는 모델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en-US" altLang="ko-KR" sz="1200" dirty="0"/>
              <a:t>Insta-GAN</a:t>
            </a:r>
            <a:r>
              <a:rPr lang="ko-KR" altLang="en-US" sz="1200" dirty="0"/>
              <a:t>은 기존 </a:t>
            </a:r>
            <a:r>
              <a:rPr lang="en-US" altLang="ko-KR" sz="1200" dirty="0"/>
              <a:t>cycle GAN</a:t>
            </a:r>
            <a:r>
              <a:rPr lang="ko-KR" altLang="en-US" sz="1200" dirty="0"/>
              <a:t>을 이용하여</a:t>
            </a:r>
            <a:r>
              <a:rPr lang="en-US" altLang="ko-KR" sz="1200" dirty="0"/>
              <a:t> </a:t>
            </a:r>
            <a:r>
              <a:rPr lang="ko-KR" altLang="en-US" sz="1200" dirty="0"/>
              <a:t>이미지 변환을 할 때 인스턴스 모양 변경과 배경 유지의 어려움을 해결하기 위해 제안된 모델이다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이미지 변환 시 배경이 변환되지 않게 하기위해 </a:t>
            </a:r>
            <a:r>
              <a:rPr lang="en-US" altLang="ko-KR" sz="1200" dirty="0"/>
              <a:t>loss function</a:t>
            </a:r>
            <a:r>
              <a:rPr lang="ko-KR" altLang="en-US" sz="1200" dirty="0"/>
              <a:t>을 새롭게 정의하였고</a:t>
            </a:r>
            <a:r>
              <a:rPr lang="en-US" altLang="ko-KR" sz="1200" dirty="0"/>
              <a:t>, </a:t>
            </a:r>
            <a:r>
              <a:rPr lang="ko-KR" altLang="en-US" sz="1200" dirty="0"/>
              <a:t>모델 학습 시 미니 배치를 이용하고 중간 샘플을 생성하여 결과 이미지의 품질을 향상시켰다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106D1F7-251A-4B04-9119-EFEDF935FE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4356" y="2558723"/>
            <a:ext cx="5015230" cy="7473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2B0B56-6485-4B1C-BE20-F6725159176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7200" y="3271709"/>
            <a:ext cx="5731510" cy="755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09723E-766E-47D4-BBD4-5E39979A9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52" y="4358762"/>
            <a:ext cx="4827437" cy="18065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7CA5C4-56B6-4B63-922D-B44A2F952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5696" y="4704921"/>
            <a:ext cx="3000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4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1D3D8757-3E46-46E4-990E-7826EB2668F9}"/>
              </a:ext>
            </a:extLst>
          </p:cNvPr>
          <p:cNvSpPr/>
          <p:nvPr/>
        </p:nvSpPr>
        <p:spPr>
          <a:xfrm>
            <a:off x="1613380" y="1933150"/>
            <a:ext cx="1222228" cy="300444"/>
          </a:xfrm>
          <a:prstGeom prst="flowChartTerminator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준비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72703461-C188-4C38-9E4D-7FA7A50DDA68}"/>
              </a:ext>
            </a:extLst>
          </p:cNvPr>
          <p:cNvSpPr/>
          <p:nvPr/>
        </p:nvSpPr>
        <p:spPr>
          <a:xfrm>
            <a:off x="1245145" y="2529536"/>
            <a:ext cx="1958698" cy="300444"/>
          </a:xfrm>
          <a:prstGeom prst="flowChartProcess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Img_input = [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user_img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4668F8EF-0EF4-4292-B478-7F8BEA197B0E}"/>
              </a:ext>
            </a:extLst>
          </p:cNvPr>
          <p:cNvSpPr/>
          <p:nvPr/>
        </p:nvSpPr>
        <p:spPr>
          <a:xfrm>
            <a:off x="1030994" y="3125922"/>
            <a:ext cx="2387000" cy="377432"/>
          </a:xfrm>
          <a:prstGeom prst="flowChartProcess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데이터 생성 모델 통과</a:t>
            </a:r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DF8E6789-E1DC-49FC-8853-18ED778EA9EB}"/>
              </a:ext>
            </a:extLst>
          </p:cNvPr>
          <p:cNvSpPr/>
          <p:nvPr/>
        </p:nvSpPr>
        <p:spPr>
          <a:xfrm>
            <a:off x="1067556" y="3802494"/>
            <a:ext cx="2313876" cy="377432"/>
          </a:xfrm>
          <a:prstGeom prst="flowChartInputOutput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변환된 만화 이미지 출력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4DC2D29-AC87-4C34-90E7-0C83414B9B2B}"/>
              </a:ext>
            </a:extLst>
          </p:cNvPr>
          <p:cNvSpPr/>
          <p:nvPr/>
        </p:nvSpPr>
        <p:spPr>
          <a:xfrm>
            <a:off x="1182468" y="4475827"/>
            <a:ext cx="2084052" cy="377432"/>
          </a:xfrm>
          <a:prstGeom prst="flowChartProcess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변환된 만화 이미지 반환</a:t>
            </a:r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F301DEC6-A9E1-4887-B74D-608EF51E39BB}"/>
              </a:ext>
            </a:extLst>
          </p:cNvPr>
          <p:cNvSpPr/>
          <p:nvPr/>
        </p:nvSpPr>
        <p:spPr>
          <a:xfrm>
            <a:off x="1762242" y="5149160"/>
            <a:ext cx="924504" cy="323916"/>
          </a:xfrm>
          <a:prstGeom prst="flowChartTerminator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A0F51C1-3EF4-416F-835F-2F426E38771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224494" y="2233594"/>
            <a:ext cx="0" cy="295942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CD68532-43DA-40B1-82A4-F639726563BC}"/>
              </a:ext>
            </a:extLst>
          </p:cNvPr>
          <p:cNvCxnSpPr>
            <a:cxnSpLocks/>
          </p:cNvCxnSpPr>
          <p:nvPr/>
        </p:nvCxnSpPr>
        <p:spPr>
          <a:xfrm>
            <a:off x="2253466" y="2829980"/>
            <a:ext cx="0" cy="295942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A1466F-94F6-466A-AD57-ADEAD5C5627B}"/>
              </a:ext>
            </a:extLst>
          </p:cNvPr>
          <p:cNvCxnSpPr>
            <a:cxnSpLocks/>
          </p:cNvCxnSpPr>
          <p:nvPr/>
        </p:nvCxnSpPr>
        <p:spPr>
          <a:xfrm>
            <a:off x="2253466" y="3506552"/>
            <a:ext cx="0" cy="295942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16D006-6ACC-4558-871E-A6C9AC7F397B}"/>
              </a:ext>
            </a:extLst>
          </p:cNvPr>
          <p:cNvCxnSpPr>
            <a:cxnSpLocks/>
          </p:cNvCxnSpPr>
          <p:nvPr/>
        </p:nvCxnSpPr>
        <p:spPr>
          <a:xfrm>
            <a:off x="2253466" y="4179885"/>
            <a:ext cx="0" cy="295942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27C6100-E721-4C5F-9512-32E58BDB422D}"/>
              </a:ext>
            </a:extLst>
          </p:cNvPr>
          <p:cNvCxnSpPr>
            <a:cxnSpLocks/>
          </p:cNvCxnSpPr>
          <p:nvPr/>
        </p:nvCxnSpPr>
        <p:spPr>
          <a:xfrm>
            <a:off x="2235281" y="4853259"/>
            <a:ext cx="0" cy="295942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AEAE8B-37D1-460D-BC25-27233FCE0605}"/>
              </a:ext>
            </a:extLst>
          </p:cNvPr>
          <p:cNvSpPr/>
          <p:nvPr/>
        </p:nvSpPr>
        <p:spPr>
          <a:xfrm>
            <a:off x="638885" y="1384924"/>
            <a:ext cx="3085146" cy="4811854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3303A5-5AF8-4DB0-995E-40F7B616BCE5}"/>
              </a:ext>
            </a:extLst>
          </p:cNvPr>
          <p:cNvSpPr/>
          <p:nvPr/>
        </p:nvSpPr>
        <p:spPr>
          <a:xfrm>
            <a:off x="4109515" y="2829980"/>
            <a:ext cx="4395599" cy="1921742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DC71AC-B01E-4DC7-A9B6-217E32BFB7FD}"/>
              </a:ext>
            </a:extLst>
          </p:cNvPr>
          <p:cNvSpPr txBox="1"/>
          <p:nvPr/>
        </p:nvSpPr>
        <p:spPr>
          <a:xfrm>
            <a:off x="4318716" y="3090832"/>
            <a:ext cx="3977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사용자가 전송한 인풋 이미지를 배열 데이터로 저장한다</a:t>
            </a:r>
            <a:r>
              <a:rPr lang="en-US" altLang="ko-KR" sz="1200" dirty="0"/>
              <a:t>. (width, height, channel)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변환된 배열 데이터를 사전에 학습된 모델의 인풋으로 넣어 이미지를 원하는 화풍으로 변환한다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사용자가 원하는 화풍으로 변환된 이미지를 확인할 수 있도록 화면에 출력한다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변환된 이미지 데이터를 반환한다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73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C2B8C-65C5-4AA6-8913-349C602C7C25}"/>
              </a:ext>
            </a:extLst>
          </p:cNvPr>
          <p:cNvSpPr txBox="1"/>
          <p:nvPr/>
        </p:nvSpPr>
        <p:spPr>
          <a:xfrm>
            <a:off x="2396180" y="1380171"/>
            <a:ext cx="4351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0" dirty="0">
                <a:latin typeface="+mj-ea"/>
                <a:ea typeface="+mj-ea"/>
              </a:rPr>
              <a:t>○</a:t>
            </a:r>
            <a:r>
              <a:rPr lang="en-US" altLang="ko-KR" sz="1350" dirty="0">
                <a:latin typeface="+mj-ea"/>
                <a:ea typeface="+mj-ea"/>
              </a:rPr>
              <a:t> CartoonGan – </a:t>
            </a:r>
            <a:r>
              <a:rPr lang="ko-KR" altLang="en-US" sz="1350" dirty="0">
                <a:latin typeface="+mj-ea"/>
                <a:ea typeface="+mj-ea"/>
              </a:rPr>
              <a:t>이미지를 만화풍으로 변환하는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7FFD6-8035-400E-940C-8BAD904CEBA4}"/>
                  </a:ext>
                </a:extLst>
              </p:cNvPr>
              <p:cNvSpPr txBox="1"/>
              <p:nvPr/>
            </p:nvSpPr>
            <p:spPr>
              <a:xfrm>
                <a:off x="312821" y="1969621"/>
                <a:ext cx="8518358" cy="159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altLang="ko-KR" sz="975" dirty="0"/>
                  <a:t>CartoonGan </a:t>
                </a:r>
                <a:r>
                  <a:rPr lang="ko-KR" altLang="en-US" sz="975" dirty="0"/>
                  <a:t>모델은 만화의 이미지 특성인</a:t>
                </a:r>
                <a:r>
                  <a:rPr lang="en-US" altLang="ko-KR" sz="975" dirty="0"/>
                  <a:t> </a:t>
                </a:r>
                <a:r>
                  <a:rPr lang="ko-KR" altLang="en-US" sz="975" dirty="0"/>
                  <a:t>뚜렷한 외곽선을 학습하는데 사용하여 이미지를 만화풍으로 변환하는데 있어 기존의 </a:t>
                </a:r>
                <a:r>
                  <a:rPr lang="en-US" altLang="ko-KR" sz="975" dirty="0"/>
                  <a:t>GAN</a:t>
                </a:r>
                <a:r>
                  <a:rPr lang="ko-KR" altLang="en-US" sz="975" dirty="0"/>
                  <a:t>보다 높은 성능을 보이는 모델이다</a:t>
                </a:r>
                <a:r>
                  <a:rPr lang="en-US" altLang="ko-KR" sz="975" dirty="0"/>
                  <a:t>. </a:t>
                </a:r>
                <a:r>
                  <a:rPr lang="ko-KR" altLang="en-US" sz="975" dirty="0"/>
                  <a:t>이를 구현하기 위해 기존 </a:t>
                </a:r>
                <a:r>
                  <a:rPr lang="en-US" altLang="ko-KR" sz="975" dirty="0"/>
                  <a:t>GAN</a:t>
                </a:r>
                <a:r>
                  <a:rPr lang="ko-KR" altLang="en-US" sz="975" dirty="0"/>
                  <a:t>이 사용하는 손실함수에 기초하여 두가지 </a:t>
                </a:r>
                <a:r>
                  <a:rPr lang="en-US" altLang="ko-KR" sz="975" dirty="0"/>
                  <a:t>Loss</a:t>
                </a:r>
                <a:r>
                  <a:rPr lang="ko-KR" altLang="en-US" sz="975" dirty="0"/>
                  <a:t>를 추가한 </a:t>
                </a:r>
                <a:r>
                  <a:rPr lang="en-US" altLang="ko-KR" sz="975" dirty="0"/>
                  <a:t>Loss Function</a:t>
                </a:r>
                <a:r>
                  <a:rPr lang="ko-KR" altLang="en-US" sz="975" dirty="0"/>
                  <a:t>을 사용한다</a:t>
                </a:r>
                <a:r>
                  <a:rPr lang="en-US" altLang="ko-KR" sz="975" dirty="0"/>
                  <a:t>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9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97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97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975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d>
                        <m:dPr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ko-KR" sz="975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sz="975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975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975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975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975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975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975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975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975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975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975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75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975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975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975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975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975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975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975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975" dirty="0"/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d>
                        <m:dPr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97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975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9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97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9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975" i="1">
                                          <a:latin typeface="Cambria Math" panose="02040503050406030204" pitchFamily="18" charset="0"/>
                                        </a:rPr>
                                        <m:t>𝑉𝐺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975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975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975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975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975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975" i="1">
                                          <a:latin typeface="Cambria Math" panose="02040503050406030204" pitchFamily="18" charset="0"/>
                                        </a:rPr>
                                        <m:t>𝑉𝐺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97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975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975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975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97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975" dirty="0"/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97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975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975" dirty="0"/>
                  <a:t> </a:t>
                </a:r>
                <a:r>
                  <a:rPr lang="ko-KR" altLang="en-US" sz="975" dirty="0"/>
                  <a:t>외곽선이 제거된 만화 이미지로 판별자의 입력에 추가하여 외곽선이 뚜렷한 이미지를 생성하도록 학습시킨다</a:t>
                </a:r>
                <a:r>
                  <a:rPr lang="en-US" altLang="ko-KR" sz="975" dirty="0"/>
                  <a:t>. </a:t>
                </a:r>
                <a:r>
                  <a:rPr lang="ko-KR" altLang="en-US" sz="975" dirty="0"/>
                  <a:t>또한 사전에 학습된 모델인 </a:t>
                </a:r>
                <a:r>
                  <a:rPr lang="en-US" altLang="ko-KR" sz="975" dirty="0"/>
                  <a:t>VGG Net19</a:t>
                </a:r>
                <a:r>
                  <a:rPr lang="ko-KR" altLang="en-US" sz="975" dirty="0"/>
                  <a:t>의 특정 레이어를 사용하여 이미지 변환 시 이미지의 내용을 유지하도록 학습시킨다</a:t>
                </a:r>
                <a:r>
                  <a:rPr lang="en-US" altLang="ko-KR" sz="975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7FFD6-8035-400E-940C-8BAD904CE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1" y="1969621"/>
                <a:ext cx="8518358" cy="1592872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DD4AB04-C368-4A7B-93EB-DFF5A2376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96" y="4125235"/>
            <a:ext cx="3904604" cy="21362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C8FDA7-9157-4E1C-AE72-346FC8593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705" y="3810340"/>
            <a:ext cx="2625695" cy="27150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24EAF2-92CB-439B-A8F2-5A4AC536FCDA}"/>
              </a:ext>
            </a:extLst>
          </p:cNvPr>
          <p:cNvSpPr/>
          <p:nvPr/>
        </p:nvSpPr>
        <p:spPr>
          <a:xfrm>
            <a:off x="312821" y="1242890"/>
            <a:ext cx="8518358" cy="2395418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6AC0FA3-675C-4684-9931-513B817ED6E2}"/>
              </a:ext>
            </a:extLst>
          </p:cNvPr>
          <p:cNvSpPr/>
          <p:nvPr/>
        </p:nvSpPr>
        <p:spPr>
          <a:xfrm>
            <a:off x="809204" y="2962811"/>
            <a:ext cx="864096" cy="4661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시작</a:t>
            </a:r>
            <a:endParaRPr lang="ko-KR" altLang="en-US" sz="10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7EEF52-5847-4D1A-A9C7-15CDE7F46BA8}"/>
              </a:ext>
            </a:extLst>
          </p:cNvPr>
          <p:cNvSpPr/>
          <p:nvPr/>
        </p:nvSpPr>
        <p:spPr>
          <a:xfrm>
            <a:off x="1950924" y="2962811"/>
            <a:ext cx="864096" cy="4661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앱실행</a:t>
            </a:r>
            <a:endParaRPr lang="ko-KR" altLang="en-US" sz="10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CDE6858-A55D-462E-80C9-09DE1590E25F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673300" y="3195906"/>
            <a:ext cx="2776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064368-A490-4C2B-8AA3-23C145372E29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 flipV="1">
            <a:off x="2815020" y="2461733"/>
            <a:ext cx="306412" cy="734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EB6EB3-133B-48B5-9F0B-343707A4CD23}"/>
              </a:ext>
            </a:extLst>
          </p:cNvPr>
          <p:cNvCxnSpPr>
            <a:cxnSpLocks/>
            <a:stCxn id="15" idx="6"/>
            <a:endCxn id="28" idx="2"/>
          </p:cNvCxnSpPr>
          <p:nvPr/>
        </p:nvCxnSpPr>
        <p:spPr>
          <a:xfrm>
            <a:off x="2815020" y="3195906"/>
            <a:ext cx="306412" cy="556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613E19F2-189F-4E16-8B8F-40B4DD40D5CD}"/>
              </a:ext>
            </a:extLst>
          </p:cNvPr>
          <p:cNvSpPr/>
          <p:nvPr/>
        </p:nvSpPr>
        <p:spPr>
          <a:xfrm>
            <a:off x="3121432" y="2278019"/>
            <a:ext cx="1584176" cy="3674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사진으로 변환</a:t>
            </a:r>
            <a:endParaRPr lang="ko-KR" altLang="en-US" sz="10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1369E77-B3B2-463B-9792-2FBC634EDDA9}"/>
              </a:ext>
            </a:extLst>
          </p:cNvPr>
          <p:cNvSpPr/>
          <p:nvPr/>
        </p:nvSpPr>
        <p:spPr>
          <a:xfrm>
            <a:off x="3121432" y="3568792"/>
            <a:ext cx="1584176" cy="3674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동영상으로 변환</a:t>
            </a:r>
            <a:endParaRPr lang="ko-KR" altLang="en-US" sz="10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FB1815F-8AFC-49BE-A3AC-2C7CE3B74340}"/>
              </a:ext>
            </a:extLst>
          </p:cNvPr>
          <p:cNvSpPr/>
          <p:nvPr/>
        </p:nvSpPr>
        <p:spPr>
          <a:xfrm>
            <a:off x="5136027" y="2003876"/>
            <a:ext cx="516093" cy="45785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사진</a:t>
            </a:r>
            <a:endParaRPr lang="ko-KR" altLang="en-US" sz="10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E9950C3-0CE1-459D-82DC-822B9435DA2D}"/>
              </a:ext>
            </a:extLst>
          </p:cNvPr>
          <p:cNvSpPr/>
          <p:nvPr/>
        </p:nvSpPr>
        <p:spPr>
          <a:xfrm>
            <a:off x="3841512" y="4233102"/>
            <a:ext cx="864096" cy="4661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동영상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42FEAC-8AD3-433A-A0BC-7D8EFE7F0067}"/>
              </a:ext>
            </a:extLst>
          </p:cNvPr>
          <p:cNvSpPr txBox="1"/>
          <p:nvPr/>
        </p:nvSpPr>
        <p:spPr>
          <a:xfrm>
            <a:off x="6173544" y="1804716"/>
            <a:ext cx="2502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가로</a:t>
            </a:r>
            <a:r>
              <a:rPr lang="en-US" altLang="ko-KR" sz="1000" dirty="0"/>
              <a:t>,</a:t>
            </a:r>
            <a:r>
              <a:rPr lang="ko-KR" altLang="en-US" sz="1000" dirty="0"/>
              <a:t>세로</a:t>
            </a:r>
            <a:r>
              <a:rPr lang="en-US" altLang="ko-KR" sz="1000" dirty="0"/>
              <a:t>,</a:t>
            </a:r>
            <a:r>
              <a:rPr lang="ko-KR" altLang="en-US" sz="1000" dirty="0"/>
              <a:t>채널</a:t>
            </a:r>
            <a:r>
              <a:rPr lang="en-US" altLang="ko-KR" sz="1000" dirty="0"/>
              <a:t>,</a:t>
            </a:r>
            <a:r>
              <a:rPr lang="ko-KR" altLang="en-US" sz="1000" dirty="0"/>
              <a:t>개수</a:t>
            </a: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8FF3FFD-E34C-4F98-95F3-EA56CB0B3745}"/>
              </a:ext>
            </a:extLst>
          </p:cNvPr>
          <p:cNvCxnSpPr>
            <a:cxnSpLocks/>
            <a:stCxn id="35" idx="7"/>
            <a:endCxn id="31" idx="1"/>
          </p:cNvCxnSpPr>
          <p:nvPr/>
        </p:nvCxnSpPr>
        <p:spPr>
          <a:xfrm rot="5400000" flipH="1" flipV="1">
            <a:off x="5803492" y="1700876"/>
            <a:ext cx="143101" cy="597004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8BA2BA6-7495-4FB9-95DA-75902CABBEB6}"/>
              </a:ext>
            </a:extLst>
          </p:cNvPr>
          <p:cNvCxnSpPr>
            <a:cxnSpLocks/>
          </p:cNvCxnSpPr>
          <p:nvPr/>
        </p:nvCxnSpPr>
        <p:spPr>
          <a:xfrm flipV="1">
            <a:off x="4661138" y="2227436"/>
            <a:ext cx="440513" cy="234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282031-51E4-4943-903C-4FBAD69A22FF}"/>
              </a:ext>
            </a:extLst>
          </p:cNvPr>
          <p:cNvCxnSpPr>
            <a:cxnSpLocks/>
            <a:stCxn id="28" idx="4"/>
            <a:endCxn id="37" idx="1"/>
          </p:cNvCxnSpPr>
          <p:nvPr/>
        </p:nvCxnSpPr>
        <p:spPr>
          <a:xfrm>
            <a:off x="3913520" y="3936220"/>
            <a:ext cx="54536" cy="365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D223CFDD-C424-4798-82A4-8ABAB25DA8EE}"/>
              </a:ext>
            </a:extLst>
          </p:cNvPr>
          <p:cNvCxnSpPr>
            <a:cxnSpLocks/>
            <a:endCxn id="81" idx="1"/>
          </p:cNvCxnSpPr>
          <p:nvPr/>
        </p:nvCxnSpPr>
        <p:spPr>
          <a:xfrm rot="16200000" flipH="1">
            <a:off x="4557499" y="4669944"/>
            <a:ext cx="322880" cy="279750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B3C0E63-50D7-43D4-BC24-5A87D1C951D9}"/>
              </a:ext>
            </a:extLst>
          </p:cNvPr>
          <p:cNvSpPr txBox="1"/>
          <p:nvPr/>
        </p:nvSpPr>
        <p:spPr>
          <a:xfrm>
            <a:off x="4858814" y="4848148"/>
            <a:ext cx="2502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가로</a:t>
            </a:r>
            <a:r>
              <a:rPr lang="en-US" altLang="ko-KR" sz="1000" dirty="0"/>
              <a:t>,</a:t>
            </a:r>
            <a:r>
              <a:rPr lang="ko-KR" altLang="en-US" sz="1000" dirty="0"/>
              <a:t>세로</a:t>
            </a:r>
            <a:r>
              <a:rPr lang="en-US" altLang="ko-KR" sz="1000" dirty="0"/>
              <a:t>,</a:t>
            </a:r>
            <a:r>
              <a:rPr lang="ko-KR" altLang="en-US" sz="1000" dirty="0"/>
              <a:t>채널</a:t>
            </a:r>
            <a:r>
              <a:rPr lang="en-US" altLang="ko-KR" sz="1000" dirty="0"/>
              <a:t>,</a:t>
            </a:r>
            <a:r>
              <a:rPr lang="ko-KR" altLang="en-US" sz="1000" dirty="0"/>
              <a:t>크기</a:t>
            </a:r>
            <a:r>
              <a:rPr lang="en-US" altLang="ko-KR" sz="1000" dirty="0"/>
              <a:t>,</a:t>
            </a:r>
            <a:r>
              <a:rPr lang="ko-KR" altLang="en-US" sz="1000" dirty="0"/>
              <a:t>시간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2067B68-65BF-4135-AD7C-CE6C0B55B2DA}"/>
              </a:ext>
            </a:extLst>
          </p:cNvPr>
          <p:cNvCxnSpPr>
            <a:cxnSpLocks/>
            <a:stCxn id="28" idx="6"/>
            <a:endCxn id="83" idx="2"/>
          </p:cNvCxnSpPr>
          <p:nvPr/>
        </p:nvCxnSpPr>
        <p:spPr>
          <a:xfrm flipV="1">
            <a:off x="4705608" y="3633003"/>
            <a:ext cx="442456" cy="119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1783E0DC-D343-4000-8513-5AF4E8C77F6D}"/>
              </a:ext>
            </a:extLst>
          </p:cNvPr>
          <p:cNvSpPr/>
          <p:nvPr/>
        </p:nvSpPr>
        <p:spPr>
          <a:xfrm>
            <a:off x="5148064" y="3449289"/>
            <a:ext cx="1584176" cy="3674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프레임추출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8B018A9-999A-426B-9A92-376B4C07833B}"/>
              </a:ext>
            </a:extLst>
          </p:cNvPr>
          <p:cNvCxnSpPr>
            <a:cxnSpLocks/>
            <a:stCxn id="83" idx="6"/>
            <a:endCxn id="108" idx="2"/>
          </p:cNvCxnSpPr>
          <p:nvPr/>
        </p:nvCxnSpPr>
        <p:spPr>
          <a:xfrm flipV="1">
            <a:off x="6732240" y="3090809"/>
            <a:ext cx="286133" cy="542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F212237-D275-4351-B1BF-21815C683C04}"/>
              </a:ext>
            </a:extLst>
          </p:cNvPr>
          <p:cNvCxnSpPr>
            <a:cxnSpLocks/>
            <a:stCxn id="83" idx="0"/>
            <a:endCxn id="35" idx="5"/>
          </p:cNvCxnSpPr>
          <p:nvPr/>
        </p:nvCxnSpPr>
        <p:spPr>
          <a:xfrm flipH="1" flipV="1">
            <a:off x="5576540" y="2394681"/>
            <a:ext cx="363612" cy="1054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999522E-D7A9-4CA7-99B6-CF419D5FBBD9}"/>
              </a:ext>
            </a:extLst>
          </p:cNvPr>
          <p:cNvCxnSpPr>
            <a:cxnSpLocks/>
            <a:stCxn id="27" idx="6"/>
            <a:endCxn id="108" idx="2"/>
          </p:cNvCxnSpPr>
          <p:nvPr/>
        </p:nvCxnSpPr>
        <p:spPr>
          <a:xfrm>
            <a:off x="4705608" y="2461733"/>
            <a:ext cx="2312765" cy="629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728E6130-06C2-49BB-A55D-C101747D1A0B}"/>
              </a:ext>
            </a:extLst>
          </p:cNvPr>
          <p:cNvSpPr/>
          <p:nvPr/>
        </p:nvSpPr>
        <p:spPr>
          <a:xfrm>
            <a:off x="7018373" y="2907095"/>
            <a:ext cx="1584176" cy="3674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이미지변환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677F0B9-A0E5-45C8-8F97-71B3C1C8351C}"/>
              </a:ext>
            </a:extLst>
          </p:cNvPr>
          <p:cNvCxnSpPr>
            <a:cxnSpLocks/>
            <a:stCxn id="108" idx="6"/>
            <a:endCxn id="121" idx="6"/>
          </p:cNvCxnSpPr>
          <p:nvPr/>
        </p:nvCxnSpPr>
        <p:spPr>
          <a:xfrm>
            <a:off x="8602549" y="3090809"/>
            <a:ext cx="64843" cy="129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EFF593CB-D881-4072-B820-22B7EA240394}"/>
              </a:ext>
            </a:extLst>
          </p:cNvPr>
          <p:cNvSpPr/>
          <p:nvPr/>
        </p:nvSpPr>
        <p:spPr>
          <a:xfrm>
            <a:off x="7018373" y="4197121"/>
            <a:ext cx="1649019" cy="3674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만화 이미지 출력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0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3492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7731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8210" y="1216519"/>
          <a:ext cx="8547580" cy="5461134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86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Input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Input-01-01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사진 업로드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동영상 업로드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Ext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Ext-01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동영상에서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추출된 이미지 중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변환할 이미지 선택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86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Sel-01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화풍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Sel-02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레이아웃 선택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79016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5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386256" y="1360239"/>
            <a:ext cx="8578232" cy="5021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21B067BB-CE55-4E02-B7EE-486BB0CB3A3D}"/>
              </a:ext>
            </a:extLst>
          </p:cNvPr>
          <p:cNvGraphicFramePr>
            <a:graphicFrameLocks noGrp="1"/>
          </p:cNvGraphicFramePr>
          <p:nvPr/>
        </p:nvGraphicFramePr>
        <p:xfrm>
          <a:off x="3630176" y="3478436"/>
          <a:ext cx="1679847" cy="197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4">
                  <a:extLst>
                    <a:ext uri="{9D8B030D-6E8A-4147-A177-3AD203B41FA5}">
                      <a16:colId xmlns:a16="http://schemas.microsoft.com/office/drawing/2014/main" val="667322859"/>
                    </a:ext>
                  </a:extLst>
                </a:gridCol>
                <a:gridCol w="1138463">
                  <a:extLst>
                    <a:ext uri="{9D8B030D-6E8A-4147-A177-3AD203B41FA5}">
                      <a16:colId xmlns:a16="http://schemas.microsoft.com/office/drawing/2014/main" val="4170560219"/>
                    </a:ext>
                  </a:extLst>
                </a:gridCol>
              </a:tblGrid>
              <a:tr h="2485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28383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model_id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0344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model_name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63604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model_style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72004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model_loss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63786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model_acc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62524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model_size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98520"/>
                  </a:ext>
                </a:extLst>
              </a:tr>
              <a:tr h="23911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model_id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55446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DA542A38-786E-4AF2-8D18-5549C5E844B7}"/>
              </a:ext>
            </a:extLst>
          </p:cNvPr>
          <p:cNvGraphicFramePr>
            <a:graphicFrameLocks noGrp="1"/>
          </p:cNvGraphicFramePr>
          <p:nvPr/>
        </p:nvGraphicFramePr>
        <p:xfrm>
          <a:off x="6380376" y="2370413"/>
          <a:ext cx="1679847" cy="172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4">
                  <a:extLst>
                    <a:ext uri="{9D8B030D-6E8A-4147-A177-3AD203B41FA5}">
                      <a16:colId xmlns:a16="http://schemas.microsoft.com/office/drawing/2014/main" val="667322859"/>
                    </a:ext>
                  </a:extLst>
                </a:gridCol>
                <a:gridCol w="1138463">
                  <a:extLst>
                    <a:ext uri="{9D8B030D-6E8A-4147-A177-3AD203B41FA5}">
                      <a16:colId xmlns:a16="http://schemas.microsoft.com/office/drawing/2014/main" val="417056021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image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2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image_id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0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image_width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6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image_height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7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image_channel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63786"/>
                  </a:ext>
                </a:extLst>
              </a:tr>
              <a:tr h="2586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image_size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62524"/>
                  </a:ext>
                </a:extLst>
              </a:tr>
              <a:tr h="20032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image_id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98520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69FD2338-BD06-4D5F-9EEE-8A578405F4BE}"/>
              </a:ext>
            </a:extLst>
          </p:cNvPr>
          <p:cNvGraphicFramePr>
            <a:graphicFrameLocks noGrp="1"/>
          </p:cNvGraphicFramePr>
          <p:nvPr/>
        </p:nvGraphicFramePr>
        <p:xfrm>
          <a:off x="3635896" y="2370413"/>
          <a:ext cx="15023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667322859"/>
                    </a:ext>
                  </a:extLst>
                </a:gridCol>
                <a:gridCol w="1138463">
                  <a:extLst>
                    <a:ext uri="{9D8B030D-6E8A-4147-A177-3AD203B41FA5}">
                      <a16:colId xmlns:a16="http://schemas.microsoft.com/office/drawing/2014/main" val="417056021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Image_set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2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set_id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0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image_count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6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set_size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72004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1BC2BF2F-D8D7-45BE-8341-52F8BD632CE9}"/>
              </a:ext>
            </a:extLst>
          </p:cNvPr>
          <p:cNvGraphicFramePr>
            <a:graphicFrameLocks noGrp="1"/>
          </p:cNvGraphicFramePr>
          <p:nvPr/>
        </p:nvGraphicFramePr>
        <p:xfrm>
          <a:off x="918044" y="2406723"/>
          <a:ext cx="146382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60">
                  <a:extLst>
                    <a:ext uri="{9D8B030D-6E8A-4147-A177-3AD203B41FA5}">
                      <a16:colId xmlns:a16="http://schemas.microsoft.com/office/drawing/2014/main" val="667322859"/>
                    </a:ext>
                  </a:extLst>
                </a:gridCol>
                <a:gridCol w="1138463">
                  <a:extLst>
                    <a:ext uri="{9D8B030D-6E8A-4147-A177-3AD203B41FA5}">
                      <a16:colId xmlns:a16="http://schemas.microsoft.com/office/drawing/2014/main" val="417056021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Application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2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app_id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0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model_count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63604"/>
                  </a:ext>
                </a:extLst>
              </a:tr>
            </a:tbl>
          </a:graphicData>
        </a:graphic>
      </p:graphicFrame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65165AE-59DB-41B1-856A-2118683FD19D}"/>
              </a:ext>
            </a:extLst>
          </p:cNvPr>
          <p:cNvCxnSpPr>
            <a:cxnSpLocks/>
          </p:cNvCxnSpPr>
          <p:nvPr/>
        </p:nvCxnSpPr>
        <p:spPr>
          <a:xfrm flipH="1" flipV="1">
            <a:off x="2381868" y="2454410"/>
            <a:ext cx="1248308" cy="74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2B20CE4-C71D-4C4C-BF14-06915A7771AB}"/>
              </a:ext>
            </a:extLst>
          </p:cNvPr>
          <p:cNvCxnSpPr>
            <a:cxnSpLocks/>
          </p:cNvCxnSpPr>
          <p:nvPr/>
        </p:nvCxnSpPr>
        <p:spPr>
          <a:xfrm>
            <a:off x="2381867" y="2577489"/>
            <a:ext cx="1248309" cy="93166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C1153A7-81CC-4944-BA7F-BB14B4C004CB}"/>
              </a:ext>
            </a:extLst>
          </p:cNvPr>
          <p:cNvCxnSpPr>
            <a:cxnSpLocks/>
          </p:cNvCxnSpPr>
          <p:nvPr/>
        </p:nvCxnSpPr>
        <p:spPr>
          <a:xfrm flipH="1" flipV="1">
            <a:off x="5132068" y="2454410"/>
            <a:ext cx="1248308" cy="74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72DAEDB-658D-49F8-9C84-E532BE3329B2}"/>
              </a:ext>
            </a:extLst>
          </p:cNvPr>
          <p:cNvSpPr txBox="1"/>
          <p:nvPr/>
        </p:nvSpPr>
        <p:spPr>
          <a:xfrm>
            <a:off x="2381867" y="2217449"/>
            <a:ext cx="24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48C414-BC19-4718-AC20-13D8AF30D76D}"/>
              </a:ext>
            </a:extLst>
          </p:cNvPr>
          <p:cNvSpPr txBox="1"/>
          <p:nvPr/>
        </p:nvSpPr>
        <p:spPr>
          <a:xfrm>
            <a:off x="3395699" y="2217449"/>
            <a:ext cx="24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B26F8A-57AD-4492-AA3D-7479EFB0BE47}"/>
              </a:ext>
            </a:extLst>
          </p:cNvPr>
          <p:cNvSpPr txBox="1"/>
          <p:nvPr/>
        </p:nvSpPr>
        <p:spPr>
          <a:xfrm>
            <a:off x="5189924" y="2217449"/>
            <a:ext cx="24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3BE5A5-01BC-43B0-8363-E10CFEECA1A2}"/>
              </a:ext>
            </a:extLst>
          </p:cNvPr>
          <p:cNvSpPr txBox="1"/>
          <p:nvPr/>
        </p:nvSpPr>
        <p:spPr>
          <a:xfrm>
            <a:off x="6152046" y="2217449"/>
            <a:ext cx="24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B13915-E8C8-449F-8976-94F1B8FF6DCE}"/>
              </a:ext>
            </a:extLst>
          </p:cNvPr>
          <p:cNvSpPr txBox="1"/>
          <p:nvPr/>
        </p:nvSpPr>
        <p:spPr>
          <a:xfrm>
            <a:off x="3395699" y="3518707"/>
            <a:ext cx="24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105DE1-028E-417A-8446-F157DE48E067}"/>
              </a:ext>
            </a:extLst>
          </p:cNvPr>
          <p:cNvSpPr txBox="1"/>
          <p:nvPr/>
        </p:nvSpPr>
        <p:spPr>
          <a:xfrm>
            <a:off x="2381867" y="2589334"/>
            <a:ext cx="240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789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386256" y="1360239"/>
            <a:ext cx="8578232" cy="5021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2442CE2-FF6D-4E04-9BEB-2F96B3A84A57}"/>
              </a:ext>
            </a:extLst>
          </p:cNvPr>
          <p:cNvGraphicFramePr>
            <a:graphicFrameLocks noGrp="1"/>
          </p:cNvGraphicFramePr>
          <p:nvPr/>
        </p:nvGraphicFramePr>
        <p:xfrm>
          <a:off x="603350" y="1620520"/>
          <a:ext cx="4184676" cy="193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98">
                  <a:extLst>
                    <a:ext uri="{9D8B030D-6E8A-4147-A177-3AD203B41FA5}">
                      <a16:colId xmlns:a16="http://schemas.microsoft.com/office/drawing/2014/main" val="22647654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13027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959396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99527301"/>
                    </a:ext>
                  </a:extLst>
                </a:gridCol>
                <a:gridCol w="564697">
                  <a:extLst>
                    <a:ext uri="{9D8B030D-6E8A-4147-A177-3AD203B41FA5}">
                      <a16:colId xmlns:a16="http://schemas.microsoft.com/office/drawing/2014/main" val="2008151333"/>
                    </a:ext>
                  </a:extLst>
                </a:gridCol>
                <a:gridCol w="947473">
                  <a:extLst>
                    <a:ext uri="{9D8B030D-6E8A-4147-A177-3AD203B41FA5}">
                      <a16:colId xmlns:a16="http://schemas.microsoft.com/office/drawing/2014/main" val="3566647835"/>
                    </a:ext>
                  </a:extLst>
                </a:gridCol>
              </a:tblGrid>
              <a:tr h="21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값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활성여부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27804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model_id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〮</a:t>
                      </a:r>
                      <a:r>
                        <a:rPr lang="ko-KR" altLang="en-US" sz="700" dirty="0" err="1"/>
                        <a:t>기본키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69631"/>
                  </a:ext>
                </a:extLst>
              </a:tr>
              <a:tr h="263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model_name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VARCHAR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〮모델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0979"/>
                  </a:ext>
                </a:extLst>
              </a:tr>
              <a:tr h="263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model_style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VARCHAR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  <a:endParaRPr lang="en-US" altLang="ko-KR" sz="700" dirty="0"/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〮모델 화풍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63379"/>
                  </a:ext>
                </a:extLst>
              </a:tr>
              <a:tr h="263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model_loss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〮모델 오차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58250"/>
                  </a:ext>
                </a:extLst>
              </a:tr>
              <a:tr h="263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model_acc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〮모델 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41204"/>
                  </a:ext>
                </a:extLst>
              </a:tr>
              <a:tr h="263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model_size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〮모델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63609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F6834ACB-1049-49AD-BCE3-13240A4D74D0}"/>
              </a:ext>
            </a:extLst>
          </p:cNvPr>
          <p:cNvGraphicFramePr>
            <a:graphicFrameLocks noGrp="1"/>
          </p:cNvGraphicFramePr>
          <p:nvPr/>
        </p:nvGraphicFramePr>
        <p:xfrm>
          <a:off x="603350" y="3985522"/>
          <a:ext cx="4184675" cy="165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90">
                  <a:extLst>
                    <a:ext uri="{9D8B030D-6E8A-4147-A177-3AD203B41FA5}">
                      <a16:colId xmlns:a16="http://schemas.microsoft.com/office/drawing/2014/main" val="22647654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91130274"/>
                    </a:ext>
                  </a:extLst>
                </a:gridCol>
                <a:gridCol w="594631">
                  <a:extLst>
                    <a:ext uri="{9D8B030D-6E8A-4147-A177-3AD203B41FA5}">
                      <a16:colId xmlns:a16="http://schemas.microsoft.com/office/drawing/2014/main" val="3595939606"/>
                    </a:ext>
                  </a:extLst>
                </a:gridCol>
                <a:gridCol w="845529">
                  <a:extLst>
                    <a:ext uri="{9D8B030D-6E8A-4147-A177-3AD203B41FA5}">
                      <a16:colId xmlns:a16="http://schemas.microsoft.com/office/drawing/2014/main" val="2999527301"/>
                    </a:ext>
                  </a:extLst>
                </a:gridCol>
                <a:gridCol w="564696">
                  <a:extLst>
                    <a:ext uri="{9D8B030D-6E8A-4147-A177-3AD203B41FA5}">
                      <a16:colId xmlns:a16="http://schemas.microsoft.com/office/drawing/2014/main" val="2008151333"/>
                    </a:ext>
                  </a:extLst>
                </a:gridCol>
                <a:gridCol w="947473">
                  <a:extLst>
                    <a:ext uri="{9D8B030D-6E8A-4147-A177-3AD203B41FA5}">
                      <a16:colId xmlns:a16="http://schemas.microsoft.com/office/drawing/2014/main" val="3566647835"/>
                    </a:ext>
                  </a:extLst>
                </a:gridCol>
              </a:tblGrid>
              <a:tr h="23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값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활성여부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27804"/>
                  </a:ext>
                </a:extLst>
              </a:tr>
              <a:tr h="1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image_id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〮</a:t>
                      </a:r>
                      <a:r>
                        <a:rPr lang="ko-KR" altLang="en-US" sz="700" dirty="0" err="1"/>
                        <a:t>기본키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69631"/>
                  </a:ext>
                </a:extLst>
              </a:tr>
              <a:tr h="23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image_width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〮이미지 가로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0979"/>
                  </a:ext>
                </a:extLst>
              </a:tr>
              <a:tr h="23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image_height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  <a:endParaRPr lang="en-US" altLang="ko-KR" sz="700" dirty="0"/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〮이미지 세로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63379"/>
                  </a:ext>
                </a:extLst>
              </a:tr>
              <a:tr h="23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image_channel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〮이미지 </a:t>
                      </a:r>
                      <a:r>
                        <a:rPr lang="en-US" altLang="ko-KR" sz="700" dirty="0"/>
                        <a:t>RGB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58250"/>
                  </a:ext>
                </a:extLst>
              </a:tr>
              <a:tr h="23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image_size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〮이미지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412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8073D2-9175-4F65-AE77-D1EC50B97240}"/>
              </a:ext>
            </a:extLst>
          </p:cNvPr>
          <p:cNvSpPr txBox="1"/>
          <p:nvPr/>
        </p:nvSpPr>
        <p:spPr>
          <a:xfrm>
            <a:off x="603350" y="1360239"/>
            <a:ext cx="2816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model_Info</a:t>
            </a:r>
            <a:r>
              <a:rPr lang="en-US" altLang="ko-KR" sz="1300" dirty="0"/>
              <a:t> table&gt;</a:t>
            </a:r>
            <a:endParaRPr lang="ko-KR" altLang="en-US" sz="1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4C2E6-857B-4FF4-A59A-4B98D3D320B1}"/>
              </a:ext>
            </a:extLst>
          </p:cNvPr>
          <p:cNvSpPr txBox="1"/>
          <p:nvPr/>
        </p:nvSpPr>
        <p:spPr>
          <a:xfrm>
            <a:off x="603350" y="3631882"/>
            <a:ext cx="2816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Image_Info</a:t>
            </a:r>
            <a:r>
              <a:rPr lang="en-US" altLang="ko-KR" sz="1300" dirty="0"/>
              <a:t> table&gt;</a:t>
            </a:r>
            <a:endParaRPr lang="ko-KR" alt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2058BA-8547-495D-94E9-9F0A228C1D5D}"/>
              </a:ext>
            </a:extLst>
          </p:cNvPr>
          <p:cNvSpPr txBox="1"/>
          <p:nvPr/>
        </p:nvSpPr>
        <p:spPr>
          <a:xfrm>
            <a:off x="5005119" y="1376556"/>
            <a:ext cx="2816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set_Info</a:t>
            </a:r>
            <a:r>
              <a:rPr lang="en-US" altLang="ko-KR" sz="1300" dirty="0"/>
              <a:t> table&gt;</a:t>
            </a:r>
            <a:endParaRPr lang="ko-KR" altLang="en-US" sz="1300" dirty="0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2D297DDA-C6C7-4C9F-A8DA-F1E29F3DE507}"/>
              </a:ext>
            </a:extLst>
          </p:cNvPr>
          <p:cNvGraphicFramePr>
            <a:graphicFrameLocks noGrp="1"/>
          </p:cNvGraphicFramePr>
          <p:nvPr/>
        </p:nvGraphicFramePr>
        <p:xfrm>
          <a:off x="4959320" y="1660820"/>
          <a:ext cx="39331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03">
                  <a:extLst>
                    <a:ext uri="{9D8B030D-6E8A-4147-A177-3AD203B41FA5}">
                      <a16:colId xmlns:a16="http://schemas.microsoft.com/office/drawing/2014/main" val="22647654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113027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95939606"/>
                    </a:ext>
                  </a:extLst>
                </a:gridCol>
                <a:gridCol w="826655">
                  <a:extLst>
                    <a:ext uri="{9D8B030D-6E8A-4147-A177-3AD203B41FA5}">
                      <a16:colId xmlns:a16="http://schemas.microsoft.com/office/drawing/2014/main" val="2999527301"/>
                    </a:ext>
                  </a:extLst>
                </a:gridCol>
                <a:gridCol w="371053">
                  <a:extLst>
                    <a:ext uri="{9D8B030D-6E8A-4147-A177-3AD203B41FA5}">
                      <a16:colId xmlns:a16="http://schemas.microsoft.com/office/drawing/2014/main" val="2008151333"/>
                    </a:ext>
                  </a:extLst>
                </a:gridCol>
                <a:gridCol w="890525">
                  <a:extLst>
                    <a:ext uri="{9D8B030D-6E8A-4147-A177-3AD203B41FA5}">
                      <a16:colId xmlns:a16="http://schemas.microsoft.com/office/drawing/2014/main" val="3566647835"/>
                    </a:ext>
                  </a:extLst>
                </a:gridCol>
              </a:tblGrid>
              <a:tr h="205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값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활성여부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27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set_id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〮</a:t>
                      </a:r>
                      <a:r>
                        <a:rPr lang="ko-KR" altLang="en-US" sz="700" dirty="0" err="1"/>
                        <a:t>기본키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69631"/>
                  </a:ext>
                </a:extLst>
              </a:tr>
              <a:tr h="151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image_count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〮이미지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0979"/>
                  </a:ext>
                </a:extLst>
              </a:tr>
              <a:tr h="151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>
                          <a:latin typeface="+mn-ea"/>
                          <a:ea typeface="+mn-ea"/>
                        </a:rPr>
                        <a:t>set_size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필수</a:t>
                      </a:r>
                      <a:endParaRPr lang="en-US" altLang="ko-KR" sz="700" dirty="0"/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활성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〮이미지 </a:t>
                      </a:r>
                      <a:r>
                        <a:rPr lang="en-US" altLang="ko-KR" sz="700" dirty="0"/>
                        <a:t>set </a:t>
                      </a:r>
                      <a:r>
                        <a:rPr lang="ko-KR" altLang="en-US" sz="700" dirty="0"/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6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1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12050-0E41-4017-88EF-B1FBFE3C5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4" y="1521904"/>
            <a:ext cx="4421753" cy="47154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5784D7-E43D-4972-BE7B-266BCC0BB98F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02125A-FB13-4F91-85F3-29322E08F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560856"/>
            <a:ext cx="4349745" cy="46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B7C09-DF7C-4440-9015-6BBFEA21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527663"/>
            <a:ext cx="4475952" cy="46851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C5B8FB-367F-41B3-9421-D1239920D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516431"/>
            <a:ext cx="4349745" cy="4648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5DA1F-60B6-46EE-AA04-951071493F2F}"/>
              </a:ext>
            </a:extLst>
          </p:cNvPr>
          <p:cNvSpPr txBox="1"/>
          <p:nvPr/>
        </p:nvSpPr>
        <p:spPr>
          <a:xfrm>
            <a:off x="194184" y="1180184"/>
            <a:ext cx="5328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Yolo, GLCM </a:t>
            </a:r>
            <a:r>
              <a:rPr lang="ko-KR" altLang="en-US" sz="1000" dirty="0"/>
              <a:t>은 </a:t>
            </a:r>
            <a:r>
              <a:rPr lang="en-US" altLang="ko-KR" sz="1000" dirty="0"/>
              <a:t>Python </a:t>
            </a:r>
            <a:r>
              <a:rPr lang="ko-KR" altLang="en-US" sz="1000" dirty="0"/>
              <a:t>환경에서 구현 완료</a:t>
            </a:r>
            <a:r>
              <a:rPr lang="en-US" altLang="ko-KR" sz="1000" dirty="0"/>
              <a:t>, Application </a:t>
            </a:r>
            <a:r>
              <a:rPr lang="ko-KR" altLang="en-US" sz="1000" dirty="0"/>
              <a:t>환경에서는 구현 예정</a:t>
            </a:r>
          </a:p>
        </p:txBody>
      </p:sp>
    </p:spTree>
    <p:extLst>
      <p:ext uri="{BB962C8B-B14F-4D97-AF65-F5344CB8AC3E}">
        <p14:creationId xmlns:p14="http://schemas.microsoft.com/office/powerpoint/2010/main" val="2688455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0B4DB4-0E7E-470B-8A0F-3299CB3B3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1318307"/>
            <a:ext cx="3000794" cy="4846996"/>
          </a:xfrm>
          <a:prstGeom prst="rect">
            <a:avLst/>
          </a:prstGeom>
          <a:ln w="15875"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64F7C-627D-42FC-A664-BDA922FE13D1}"/>
              </a:ext>
            </a:extLst>
          </p:cNvPr>
          <p:cNvSpPr txBox="1"/>
          <p:nvPr/>
        </p:nvSpPr>
        <p:spPr>
          <a:xfrm>
            <a:off x="3851920" y="1438183"/>
            <a:ext cx="4536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사용자가 입력한 이미지를 화풍을 적용하여 만화 이미지로 변환하는 생성 모델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2</a:t>
            </a:r>
            <a:r>
              <a:rPr lang="ko-KR" altLang="en-US" sz="1300" dirty="0"/>
              <a:t>개의 </a:t>
            </a:r>
            <a:r>
              <a:rPr lang="en-US" altLang="ko-KR" sz="1300" dirty="0"/>
              <a:t>Down Convolutional Block,</a:t>
            </a:r>
            <a:r>
              <a:rPr lang="ko-KR" altLang="en-US" sz="1300" dirty="0"/>
              <a:t> </a:t>
            </a:r>
            <a:r>
              <a:rPr lang="en-US" altLang="ko-KR" sz="1300" dirty="0"/>
              <a:t>8</a:t>
            </a:r>
            <a:r>
              <a:rPr lang="ko-KR" altLang="en-US" sz="1300" dirty="0"/>
              <a:t>개의 </a:t>
            </a:r>
            <a:r>
              <a:rPr lang="en-US" altLang="ko-KR" sz="1300" dirty="0"/>
              <a:t>Residual Block(Resnet),</a:t>
            </a:r>
          </a:p>
          <a:p>
            <a:r>
              <a:rPr lang="en-US" altLang="ko-KR" sz="1300" dirty="0"/>
              <a:t>2</a:t>
            </a:r>
            <a:r>
              <a:rPr lang="ko-KR" altLang="en-US" sz="1300" dirty="0"/>
              <a:t>개의 </a:t>
            </a:r>
            <a:r>
              <a:rPr lang="en-US" altLang="ko-KR" sz="1300" dirty="0"/>
              <a:t>Up Convolutional Block</a:t>
            </a:r>
            <a:r>
              <a:rPr lang="ko-KR" altLang="en-US" sz="1300" dirty="0"/>
              <a:t>으로 구성됨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758024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7E6EC7-3378-4FB5-A0D5-25EF23994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13" y="1540901"/>
            <a:ext cx="8791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6A3C1B-04D6-4B55-971C-C9565E73F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1" y="1509415"/>
            <a:ext cx="8877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98D11-3B8D-4209-A68E-1E6FC48CECDE}"/>
              </a:ext>
            </a:extLst>
          </p:cNvPr>
          <p:cNvSpPr txBox="1"/>
          <p:nvPr/>
        </p:nvSpPr>
        <p:spPr>
          <a:xfrm>
            <a:off x="5880719" y="1494289"/>
            <a:ext cx="28480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Front-end</a:t>
            </a:r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사진 및 동영상 업로드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변환 할 프레임 및 이미지 선택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화풍 및 레이아웃 선택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최종 완성 이미지 출력 및 저장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Back-end</a:t>
            </a:r>
          </a:p>
          <a:p>
            <a:endParaRPr lang="en-US" altLang="ko-KR" sz="1200" dirty="0"/>
          </a:p>
          <a:p>
            <a:r>
              <a:rPr lang="en-US" altLang="ko-KR" sz="1200" dirty="0"/>
              <a:t>Mobile application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동영상 프레임 추출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클러스터링과 </a:t>
            </a:r>
            <a:r>
              <a:rPr lang="en-US" altLang="ko-KR" sz="1200" dirty="0"/>
              <a:t>Object detection</a:t>
            </a:r>
            <a:r>
              <a:rPr lang="ko-KR" altLang="en-US" sz="1200" dirty="0"/>
              <a:t>을 이용한 이미지 분석</a:t>
            </a:r>
            <a:r>
              <a:rPr lang="en-US" altLang="ko-KR" sz="1200" dirty="0"/>
              <a:t> </a:t>
            </a:r>
            <a:r>
              <a:rPr lang="ko-KR" altLang="en-US" sz="1200" dirty="0"/>
              <a:t>및 </a:t>
            </a:r>
            <a:r>
              <a:rPr lang="en-US" altLang="ko-KR" sz="1200" dirty="0"/>
              <a:t>Key Frame </a:t>
            </a:r>
            <a:r>
              <a:rPr lang="ko-KR" altLang="en-US" sz="1200" dirty="0"/>
              <a:t>추출 </a:t>
            </a:r>
            <a:r>
              <a:rPr lang="en-US" altLang="ko-KR" sz="1200" dirty="0"/>
              <a:t>(yolo)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서버에 </a:t>
            </a:r>
            <a:r>
              <a:rPr lang="en-US" altLang="ko-KR" sz="1200" dirty="0"/>
              <a:t>frame </a:t>
            </a:r>
            <a:r>
              <a:rPr lang="ko-KR" altLang="en-US" sz="1200" dirty="0"/>
              <a:t>전송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Server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GAN </a:t>
            </a:r>
            <a:r>
              <a:rPr lang="ko-KR" altLang="en-US" sz="1200" dirty="0"/>
              <a:t>을 이용한 이미지 변환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변환된 이미지를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으로  전송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589BA70-B70B-4227-A28B-86B5099CD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8" y="1528521"/>
            <a:ext cx="5754071" cy="427118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5796136" y="1340768"/>
            <a:ext cx="3067524" cy="4519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4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6902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3E0BD2-FF5A-4462-BF36-F68725D4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52" y="1718734"/>
            <a:ext cx="4096577" cy="3902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B8675-FCD4-431B-989B-745CC170AAFC}"/>
              </a:ext>
            </a:extLst>
          </p:cNvPr>
          <p:cNvSpPr txBox="1"/>
          <p:nvPr/>
        </p:nvSpPr>
        <p:spPr>
          <a:xfrm>
            <a:off x="4592712" y="1473901"/>
            <a:ext cx="42502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1-1. </a:t>
            </a:r>
            <a:r>
              <a:rPr lang="ko-KR" altLang="en-US" sz="1400" dirty="0"/>
              <a:t>이미지를 업로드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1-2. </a:t>
            </a:r>
            <a:r>
              <a:rPr lang="ko-KR" altLang="en-US" sz="1400" dirty="0"/>
              <a:t>동영상을 업로드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1-2-1. key</a:t>
            </a:r>
            <a:r>
              <a:rPr lang="ko-KR" altLang="en-US" sz="1400" dirty="0"/>
              <a:t> </a:t>
            </a:r>
            <a:r>
              <a:rPr lang="en-US" altLang="ko-KR" sz="1400" dirty="0"/>
              <a:t>frame </a:t>
            </a:r>
            <a:r>
              <a:rPr lang="en-US" altLang="ko-KR" sz="1400" dirty="0" err="1"/>
              <a:t>extractio</a:t>
            </a:r>
            <a:r>
              <a:rPr lang="ko-KR" altLang="en-US" sz="1400" dirty="0"/>
              <a:t>을 이용하여 뽑은 프레임을 보여준다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1-2-2. </a:t>
            </a:r>
            <a:r>
              <a:rPr lang="ko-KR" altLang="en-US" sz="1400" dirty="0"/>
              <a:t>만화에 넣을 하이라이트 이미지를 선택한다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사용자가 원하는 화풍을 선택한다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2-1. </a:t>
            </a:r>
            <a:r>
              <a:rPr lang="ko-KR" altLang="en-US" sz="1400" dirty="0"/>
              <a:t>서버로 이미지를 전송한다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2-1-2. GAN</a:t>
            </a:r>
            <a:r>
              <a:rPr lang="ko-KR" altLang="en-US" sz="1400" dirty="0"/>
              <a:t> 모델을 거쳐 변환된 이미지를 어플로 전송한다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사용자가 원하는 만화의 레이아웃 배치를 선택한다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선택한 컷에 이미지를 삽입한다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4-1. </a:t>
            </a:r>
            <a:r>
              <a:rPr lang="ko-KR" altLang="en-US" sz="1400" dirty="0"/>
              <a:t>결과 이미지를 표시한다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결과 이미지를 저장한다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5-1. </a:t>
            </a:r>
            <a:r>
              <a:rPr lang="ko-KR" altLang="en-US" sz="1400" dirty="0"/>
              <a:t>갤러리에 이미지를 저장한다</a:t>
            </a:r>
            <a:r>
              <a:rPr lang="en-US" altLang="ko-KR" sz="1400" dirty="0"/>
              <a:t>.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40CCB5F-F734-418F-9880-FB91583134D6}"/>
              </a:ext>
            </a:extLst>
          </p:cNvPr>
          <p:cNvSpPr/>
          <p:nvPr/>
        </p:nvSpPr>
        <p:spPr>
          <a:xfrm>
            <a:off x="1655676" y="1912987"/>
            <a:ext cx="783860" cy="468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  <a:endParaRPr lang="en-US" altLang="ko-KR" sz="1200" dirty="0"/>
          </a:p>
          <a:p>
            <a:pPr algn="ctr"/>
            <a:r>
              <a:rPr lang="ko-KR" altLang="en-US" sz="1200" dirty="0"/>
              <a:t>변환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2D7A827-9002-4BD7-8861-C368BC677794}"/>
              </a:ext>
            </a:extLst>
          </p:cNvPr>
          <p:cNvSpPr/>
          <p:nvPr/>
        </p:nvSpPr>
        <p:spPr>
          <a:xfrm>
            <a:off x="1696834" y="4691254"/>
            <a:ext cx="783860" cy="468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동영상변환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FBE7370-0E8E-4170-81D0-71B593A7A9B6}"/>
              </a:ext>
            </a:extLst>
          </p:cNvPr>
          <p:cNvSpPr/>
          <p:nvPr/>
        </p:nvSpPr>
        <p:spPr>
          <a:xfrm>
            <a:off x="424356" y="3266546"/>
            <a:ext cx="1126509" cy="422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  <a:r>
              <a:rPr lang="en-US" altLang="ko-KR" sz="1200" dirty="0"/>
              <a:t>-</a:t>
            </a:r>
            <a:r>
              <a:rPr lang="ko-KR" altLang="en-US" sz="1200" dirty="0"/>
              <a:t>만화 변환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E837F2F-5E6B-4332-B040-DFFBE2E4B7CF}"/>
              </a:ext>
            </a:extLst>
          </p:cNvPr>
          <p:cNvSpPr/>
          <p:nvPr/>
        </p:nvSpPr>
        <p:spPr>
          <a:xfrm>
            <a:off x="2673540" y="1372448"/>
            <a:ext cx="3692692" cy="645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76C3EF5-D7DC-4DA5-AA61-8822872598AB}"/>
              </a:ext>
            </a:extLst>
          </p:cNvPr>
          <p:cNvSpPr/>
          <p:nvPr/>
        </p:nvSpPr>
        <p:spPr>
          <a:xfrm>
            <a:off x="4671223" y="1534518"/>
            <a:ext cx="1060226" cy="321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 전송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51B962A-E708-4B24-86C6-E2B41740A1BF}"/>
              </a:ext>
            </a:extLst>
          </p:cNvPr>
          <p:cNvSpPr/>
          <p:nvPr/>
        </p:nvSpPr>
        <p:spPr>
          <a:xfrm>
            <a:off x="2570576" y="4112477"/>
            <a:ext cx="3904660" cy="65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81538CB-469B-45C6-A0D1-609C6E3C9A2A}"/>
              </a:ext>
            </a:extLst>
          </p:cNvPr>
          <p:cNvSpPr/>
          <p:nvPr/>
        </p:nvSpPr>
        <p:spPr>
          <a:xfrm>
            <a:off x="2695320" y="4210624"/>
            <a:ext cx="1357118" cy="4451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앨범에서 동영상 선택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CC11A92-C87D-422E-922E-21133EE32D0D}"/>
              </a:ext>
            </a:extLst>
          </p:cNvPr>
          <p:cNvSpPr/>
          <p:nvPr/>
        </p:nvSpPr>
        <p:spPr>
          <a:xfrm>
            <a:off x="2645515" y="5134820"/>
            <a:ext cx="3853347" cy="65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5BBDBF6-922F-474F-A21C-537FFBD7A16A}"/>
              </a:ext>
            </a:extLst>
          </p:cNvPr>
          <p:cNvSpPr/>
          <p:nvPr/>
        </p:nvSpPr>
        <p:spPr>
          <a:xfrm>
            <a:off x="2844344" y="5211730"/>
            <a:ext cx="783860" cy="441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영상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촬영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59676BC-37CA-41D0-91D4-10A1DD606CC0}"/>
              </a:ext>
            </a:extLst>
          </p:cNvPr>
          <p:cNvSpPr/>
          <p:nvPr/>
        </p:nvSpPr>
        <p:spPr>
          <a:xfrm>
            <a:off x="2668753" y="2340805"/>
            <a:ext cx="3692692" cy="512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7516440-4378-4C02-9F20-75AFAEC9CB61}"/>
              </a:ext>
            </a:extLst>
          </p:cNvPr>
          <p:cNvSpPr/>
          <p:nvPr/>
        </p:nvSpPr>
        <p:spPr>
          <a:xfrm>
            <a:off x="3096558" y="1486043"/>
            <a:ext cx="1308382" cy="426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앨범에서 사진 선택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5E2537-C04F-4695-8B54-CCCE959FFC84}"/>
              </a:ext>
            </a:extLst>
          </p:cNvPr>
          <p:cNvSpPr/>
          <p:nvPr/>
        </p:nvSpPr>
        <p:spPr>
          <a:xfrm>
            <a:off x="3203848" y="2418838"/>
            <a:ext cx="991011" cy="34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사진촬영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0F6F6C2-43F9-4069-B31B-DA86B26314DA}"/>
              </a:ext>
            </a:extLst>
          </p:cNvPr>
          <p:cNvSpPr/>
          <p:nvPr/>
        </p:nvSpPr>
        <p:spPr>
          <a:xfrm>
            <a:off x="4725167" y="2423102"/>
            <a:ext cx="912487" cy="338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 전송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AF4FDC9-EF30-4142-A82F-5B1195C1ADB6}"/>
              </a:ext>
            </a:extLst>
          </p:cNvPr>
          <p:cNvSpPr/>
          <p:nvPr/>
        </p:nvSpPr>
        <p:spPr>
          <a:xfrm>
            <a:off x="4162655" y="4167634"/>
            <a:ext cx="1155290" cy="531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전송할 이미지 선택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58F8DF4-F7E6-4725-BF06-9CE6720127BD}"/>
              </a:ext>
            </a:extLst>
          </p:cNvPr>
          <p:cNvSpPr/>
          <p:nvPr/>
        </p:nvSpPr>
        <p:spPr>
          <a:xfrm>
            <a:off x="5437768" y="4182681"/>
            <a:ext cx="783860" cy="490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DF97760-E1B0-4EB0-91F9-16F3A9B5BB17}"/>
              </a:ext>
            </a:extLst>
          </p:cNvPr>
          <p:cNvSpPr/>
          <p:nvPr/>
        </p:nvSpPr>
        <p:spPr>
          <a:xfrm>
            <a:off x="5326870" y="5250953"/>
            <a:ext cx="783860" cy="4189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9A1DCC7-1478-46B7-8BB6-6B35B28E57C6}"/>
              </a:ext>
            </a:extLst>
          </p:cNvPr>
          <p:cNvSpPr/>
          <p:nvPr/>
        </p:nvSpPr>
        <p:spPr>
          <a:xfrm>
            <a:off x="3852453" y="5160209"/>
            <a:ext cx="1086285" cy="553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전송할 이미지 선택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196B1FF9-1989-4E18-A702-7B7AD2F143C3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 flipV="1">
            <a:off x="1550865" y="2147465"/>
            <a:ext cx="104811" cy="1330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E7C1957-29C1-41F8-8BEB-F67D6C2A9474}"/>
              </a:ext>
            </a:extLst>
          </p:cNvPr>
          <p:cNvCxnSpPr>
            <a:cxnSpLocks/>
            <a:stCxn id="92" idx="3"/>
            <a:endCxn id="91" idx="1"/>
          </p:cNvCxnSpPr>
          <p:nvPr/>
        </p:nvCxnSpPr>
        <p:spPr>
          <a:xfrm>
            <a:off x="1550865" y="3477743"/>
            <a:ext cx="145969" cy="1447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7C8E417-8F08-4CBF-9807-49BE76D2FAD4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 flipV="1">
            <a:off x="2439536" y="1695234"/>
            <a:ext cx="234004" cy="452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EB7C38E-7B34-444D-B06F-DB0F5B007C4C}"/>
              </a:ext>
            </a:extLst>
          </p:cNvPr>
          <p:cNvCxnSpPr>
            <a:cxnSpLocks/>
            <a:stCxn id="90" idx="3"/>
            <a:endCxn id="99" idx="1"/>
          </p:cNvCxnSpPr>
          <p:nvPr/>
        </p:nvCxnSpPr>
        <p:spPr>
          <a:xfrm>
            <a:off x="2439536" y="2147465"/>
            <a:ext cx="229217" cy="449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9DBE211-03F8-45BE-AE41-44C20CA385F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2480694" y="4925732"/>
            <a:ext cx="197174" cy="44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E119E6A-3D26-4E3C-B050-2E8FD7525B70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2480694" y="4489687"/>
            <a:ext cx="79730" cy="43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18FF46FA-EF90-4A5D-98A8-2412147C0713}"/>
              </a:ext>
            </a:extLst>
          </p:cNvPr>
          <p:cNvSpPr/>
          <p:nvPr/>
        </p:nvSpPr>
        <p:spPr>
          <a:xfrm>
            <a:off x="6662432" y="2853428"/>
            <a:ext cx="1157291" cy="1314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BF9AA55-A3AE-4972-8B93-B2EFF7B8A1DC}"/>
              </a:ext>
            </a:extLst>
          </p:cNvPr>
          <p:cNvSpPr/>
          <p:nvPr/>
        </p:nvSpPr>
        <p:spPr>
          <a:xfrm>
            <a:off x="7895852" y="3140978"/>
            <a:ext cx="1068636" cy="54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 저장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9CAC102-BA36-4652-AE27-8DD54187521F}"/>
              </a:ext>
            </a:extLst>
          </p:cNvPr>
          <p:cNvCxnSpPr>
            <a:cxnSpLocks/>
            <a:stCxn id="99" idx="3"/>
            <a:endCxn id="113" idx="1"/>
          </p:cNvCxnSpPr>
          <p:nvPr/>
        </p:nvCxnSpPr>
        <p:spPr>
          <a:xfrm>
            <a:off x="6361445" y="2597117"/>
            <a:ext cx="300987" cy="9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A1EC659-B014-4147-920B-2A2BDA7DC8E6}"/>
              </a:ext>
            </a:extLst>
          </p:cNvPr>
          <p:cNvCxnSpPr>
            <a:cxnSpLocks/>
            <a:stCxn id="93" idx="3"/>
            <a:endCxn id="113" idx="1"/>
          </p:cNvCxnSpPr>
          <p:nvPr/>
        </p:nvCxnSpPr>
        <p:spPr>
          <a:xfrm>
            <a:off x="6366232" y="1695234"/>
            <a:ext cx="296200" cy="1815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C360B8E-675F-4681-9858-007A28435A96}"/>
              </a:ext>
            </a:extLst>
          </p:cNvPr>
          <p:cNvCxnSpPr>
            <a:cxnSpLocks/>
            <a:stCxn id="95" idx="3"/>
            <a:endCxn id="113" idx="1"/>
          </p:cNvCxnSpPr>
          <p:nvPr/>
        </p:nvCxnSpPr>
        <p:spPr>
          <a:xfrm flipV="1">
            <a:off x="6475236" y="3510531"/>
            <a:ext cx="187196" cy="927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2906C95-654C-4274-85BA-DA1E2EEFFF80}"/>
              </a:ext>
            </a:extLst>
          </p:cNvPr>
          <p:cNvCxnSpPr>
            <a:cxnSpLocks/>
            <a:stCxn id="97" idx="3"/>
            <a:endCxn id="113" idx="1"/>
          </p:cNvCxnSpPr>
          <p:nvPr/>
        </p:nvCxnSpPr>
        <p:spPr>
          <a:xfrm flipV="1">
            <a:off x="6498862" y="3510531"/>
            <a:ext cx="163570" cy="194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B464103-EA4F-4E5E-AC53-44EC4145DD8F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7819723" y="3414959"/>
            <a:ext cx="76129" cy="95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28DC62D-8C83-42E5-906B-6E0529EB0CF9}"/>
              </a:ext>
            </a:extLst>
          </p:cNvPr>
          <p:cNvSpPr/>
          <p:nvPr/>
        </p:nvSpPr>
        <p:spPr>
          <a:xfrm>
            <a:off x="6767549" y="3525754"/>
            <a:ext cx="967340" cy="5085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만화 프레임 선택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60DB5E9-D142-4FDC-A64C-FE7F677CC077}"/>
              </a:ext>
            </a:extLst>
          </p:cNvPr>
          <p:cNvSpPr/>
          <p:nvPr/>
        </p:nvSpPr>
        <p:spPr>
          <a:xfrm>
            <a:off x="6826002" y="2895179"/>
            <a:ext cx="783860" cy="50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화풍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84BAAD5-3EB4-433C-B80A-90AF0EDC5DE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140886" y="3386161"/>
            <a:ext cx="110333" cy="139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DD6A152-B2DE-4A73-AA69-C427123D52C0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>
            <a:off x="4052438" y="4433205"/>
            <a:ext cx="110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CD17649-E515-480A-8C62-7E07B1BFA7CB}"/>
              </a:ext>
            </a:extLst>
          </p:cNvPr>
          <p:cNvCxnSpPr>
            <a:cxnSpLocks/>
            <a:stCxn id="98" idx="3"/>
            <a:endCxn id="106" idx="1"/>
          </p:cNvCxnSpPr>
          <p:nvPr/>
        </p:nvCxnSpPr>
        <p:spPr>
          <a:xfrm>
            <a:off x="3628204" y="5432255"/>
            <a:ext cx="224249" cy="4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2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바닥글 개체 틀 11">
            <a:extLst>
              <a:ext uri="{FF2B5EF4-FFF2-40B4-BE49-F238E27FC236}">
                <a16:creationId xmlns:a16="http://schemas.microsoft.com/office/drawing/2014/main" id="{72E9FCB1-517F-4D74-AD5F-C4C85771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98F8E894-870B-4BD4-B34A-BEC8B004B4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92674"/>
            <a:ext cx="1632224" cy="325577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20353BD-26AD-4EAF-9E50-A0456814F904}"/>
              </a:ext>
            </a:extLst>
          </p:cNvPr>
          <p:cNvSpPr txBox="1"/>
          <p:nvPr/>
        </p:nvSpPr>
        <p:spPr>
          <a:xfrm>
            <a:off x="251520" y="5090904"/>
            <a:ext cx="265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프로젝트 시작화면</a:t>
            </a:r>
            <a:r>
              <a:rPr lang="en-US" altLang="ko-KR" sz="1000" dirty="0"/>
              <a:t>(1)]</a:t>
            </a:r>
            <a:endParaRPr lang="ko-KR" altLang="en-US" sz="1000" dirty="0"/>
          </a:p>
        </p:txBody>
      </p:sp>
      <p:pic>
        <p:nvPicPr>
          <p:cNvPr id="55" name="그림 54" descr="스크린샷이(가) 표시된 사진&#10;&#10;자동 생성된 설명">
            <a:extLst>
              <a:ext uri="{FF2B5EF4-FFF2-40B4-BE49-F238E27FC236}">
                <a16:creationId xmlns:a16="http://schemas.microsoft.com/office/drawing/2014/main" id="{3D19D8C5-B25D-4D94-B86A-BAAFF7D4E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25" y="1592674"/>
            <a:ext cx="1632224" cy="326215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000B2F4-8C88-41E2-B153-A4CF75F89188}"/>
              </a:ext>
            </a:extLst>
          </p:cNvPr>
          <p:cNvSpPr txBox="1"/>
          <p:nvPr/>
        </p:nvSpPr>
        <p:spPr>
          <a:xfrm>
            <a:off x="2024537" y="5090903"/>
            <a:ext cx="1632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프로젝트 시작화면</a:t>
            </a:r>
            <a:r>
              <a:rPr lang="en-US" altLang="ko-KR" sz="1000" dirty="0"/>
              <a:t>(2)]</a:t>
            </a:r>
            <a:endParaRPr lang="ko-KR" altLang="en-US" sz="1000" dirty="0"/>
          </a:p>
        </p:txBody>
      </p:sp>
      <p:pic>
        <p:nvPicPr>
          <p:cNvPr id="57" name="그림 56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D167BE36-8414-4097-93F3-19487E9DDF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06" y="1592674"/>
            <a:ext cx="1586282" cy="3255777"/>
          </a:xfrm>
          <a:prstGeom prst="rect">
            <a:avLst/>
          </a:prstGeom>
        </p:spPr>
      </p:pic>
      <p:pic>
        <p:nvPicPr>
          <p:cNvPr id="58" name="그림 57" descr="스크린샷이(가) 표시된 사진&#10;&#10;자동 생성된 설명">
            <a:extLst>
              <a:ext uri="{FF2B5EF4-FFF2-40B4-BE49-F238E27FC236}">
                <a16:creationId xmlns:a16="http://schemas.microsoft.com/office/drawing/2014/main" id="{6D191599-4CC5-4994-A0DB-8E8E6AF379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37" y="1592674"/>
            <a:ext cx="1495677" cy="3262158"/>
          </a:xfrm>
          <a:prstGeom prst="rect">
            <a:avLst/>
          </a:prstGeom>
        </p:spPr>
      </p:pic>
      <p:pic>
        <p:nvPicPr>
          <p:cNvPr id="59" name="그림 58" descr="스크린샷이(가) 표시된 사진&#10;&#10;자동 생성된 설명">
            <a:extLst>
              <a:ext uri="{FF2B5EF4-FFF2-40B4-BE49-F238E27FC236}">
                <a16:creationId xmlns:a16="http://schemas.microsoft.com/office/drawing/2014/main" id="{1878E8BB-06EB-4D33-BD3B-0B3891F0D0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83" y="1592674"/>
            <a:ext cx="1492755" cy="325577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0CEEF0A-CDEC-428D-821E-3956C69A8936}"/>
              </a:ext>
            </a:extLst>
          </p:cNvPr>
          <p:cNvSpPr txBox="1"/>
          <p:nvPr/>
        </p:nvSpPr>
        <p:spPr>
          <a:xfrm>
            <a:off x="3777806" y="5090902"/>
            <a:ext cx="1632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이미지 업로드 화면</a:t>
            </a:r>
            <a:r>
              <a:rPr lang="en-US" altLang="ko-KR" sz="1000" dirty="0"/>
              <a:t>(1)]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2DF8E6-97BE-42AC-9F92-A7636F30F138}"/>
              </a:ext>
            </a:extLst>
          </p:cNvPr>
          <p:cNvSpPr txBox="1"/>
          <p:nvPr/>
        </p:nvSpPr>
        <p:spPr>
          <a:xfrm>
            <a:off x="5531075" y="5090901"/>
            <a:ext cx="1731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이미지 업로드 화면</a:t>
            </a:r>
            <a:r>
              <a:rPr lang="en-US" altLang="ko-KR" sz="1000" dirty="0"/>
              <a:t>(2)]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A2EAA7-3834-4F28-BC95-751EDD23BA16}"/>
              </a:ext>
            </a:extLst>
          </p:cNvPr>
          <p:cNvSpPr txBox="1"/>
          <p:nvPr/>
        </p:nvSpPr>
        <p:spPr>
          <a:xfrm>
            <a:off x="7229637" y="5090900"/>
            <a:ext cx="169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이미지 업로드 화면</a:t>
            </a:r>
            <a:r>
              <a:rPr lang="en-US" altLang="ko-KR" sz="1000" dirty="0"/>
              <a:t>(3)]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064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id="{AF4EC789-3ECD-4328-821F-3C3C5923AC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2" y="1700745"/>
            <a:ext cx="1348087" cy="2712952"/>
          </a:xfrm>
          <a:prstGeom prst="rect">
            <a:avLst/>
          </a:prstGeom>
        </p:spPr>
      </p:pic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337AB8C9-E9AF-4B85-B864-B1E0C603C3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1700745"/>
            <a:ext cx="1348087" cy="2712952"/>
          </a:xfrm>
          <a:prstGeom prst="rect">
            <a:avLst/>
          </a:prstGeom>
        </p:spPr>
      </p:pic>
      <p:pic>
        <p:nvPicPr>
          <p:cNvPr id="43" name="그림 42" descr="스크린샷이(가) 표시된 사진&#10;&#10;자동 생성된 설명">
            <a:extLst>
              <a:ext uri="{FF2B5EF4-FFF2-40B4-BE49-F238E27FC236}">
                <a16:creationId xmlns:a16="http://schemas.microsoft.com/office/drawing/2014/main" id="{E2ED10B7-2AA4-4227-9460-D39A42C2F2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38" y="1700745"/>
            <a:ext cx="1449392" cy="2643302"/>
          </a:xfrm>
          <a:prstGeom prst="rect">
            <a:avLst/>
          </a:prstGeom>
        </p:spPr>
      </p:pic>
      <p:pic>
        <p:nvPicPr>
          <p:cNvPr id="44" name="그림 43" descr="스크린샷이(가) 표시된 사진&#10;&#10;자동 생성된 설명">
            <a:extLst>
              <a:ext uri="{FF2B5EF4-FFF2-40B4-BE49-F238E27FC236}">
                <a16:creationId xmlns:a16="http://schemas.microsoft.com/office/drawing/2014/main" id="{DB1C4452-9BA4-4869-9142-5B050A3F3D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222" y="1700745"/>
            <a:ext cx="1312460" cy="264125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3CF8895-2BDA-4F63-AD0E-68C816975B08}"/>
              </a:ext>
            </a:extLst>
          </p:cNvPr>
          <p:cNvSpPr txBox="1"/>
          <p:nvPr/>
        </p:nvSpPr>
        <p:spPr>
          <a:xfrm>
            <a:off x="287372" y="4531661"/>
            <a:ext cx="155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프로젝트 시작화면</a:t>
            </a:r>
            <a:r>
              <a:rPr lang="en-US" altLang="ko-KR" sz="1000" dirty="0"/>
              <a:t>(1)]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2CC530-30E7-4D8B-BF9F-494A90F912C5}"/>
              </a:ext>
            </a:extLst>
          </p:cNvPr>
          <p:cNvSpPr txBox="1"/>
          <p:nvPr/>
        </p:nvSpPr>
        <p:spPr>
          <a:xfrm>
            <a:off x="1908595" y="4531661"/>
            <a:ext cx="155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프로젝트 시작화면</a:t>
            </a:r>
            <a:r>
              <a:rPr lang="en-US" altLang="ko-KR" sz="1000" dirty="0"/>
              <a:t>(2)]</a:t>
            </a:r>
            <a:endParaRPr lang="ko-KR" altLang="en-US" sz="1000" dirty="0"/>
          </a:p>
        </p:txBody>
      </p:sp>
      <p:pic>
        <p:nvPicPr>
          <p:cNvPr id="47" name="그림 46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EC6B9328-BA26-45F1-9089-35794F516E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82" y="1772450"/>
            <a:ext cx="1222486" cy="264124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231F9B-0E4E-4BD9-899B-D8CDCC866868}"/>
              </a:ext>
            </a:extLst>
          </p:cNvPr>
          <p:cNvSpPr txBox="1"/>
          <p:nvPr/>
        </p:nvSpPr>
        <p:spPr>
          <a:xfrm>
            <a:off x="3529818" y="4532266"/>
            <a:ext cx="155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동영상 업로드 화면</a:t>
            </a:r>
            <a:r>
              <a:rPr lang="en-US" altLang="ko-KR" sz="1000" dirty="0"/>
              <a:t>(1)]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A6B092-1E3F-4E14-8E16-1D6016F1469D}"/>
              </a:ext>
            </a:extLst>
          </p:cNvPr>
          <p:cNvSpPr txBox="1"/>
          <p:nvPr/>
        </p:nvSpPr>
        <p:spPr>
          <a:xfrm>
            <a:off x="5114458" y="4531662"/>
            <a:ext cx="155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동영상 업로드 화면</a:t>
            </a:r>
            <a:r>
              <a:rPr lang="en-US" altLang="ko-KR" sz="1000" dirty="0"/>
              <a:t>(2)]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F0F1EB-2173-419E-A6E8-81D98FF65BE0}"/>
              </a:ext>
            </a:extLst>
          </p:cNvPr>
          <p:cNvSpPr txBox="1"/>
          <p:nvPr/>
        </p:nvSpPr>
        <p:spPr>
          <a:xfrm>
            <a:off x="7049882" y="4531660"/>
            <a:ext cx="155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동영상 추출화면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52" name="바닥글 개체 틀 11">
            <a:extLst>
              <a:ext uri="{FF2B5EF4-FFF2-40B4-BE49-F238E27FC236}">
                <a16:creationId xmlns:a16="http://schemas.microsoft.com/office/drawing/2014/main" id="{72E9FCB1-517F-4D74-AD5F-C4C85771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91572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1563</Words>
  <Application>Microsoft Office PowerPoint</Application>
  <PresentationFormat>화면 슬라이드 쇼(4:3)</PresentationFormat>
  <Paragraphs>442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Ujin</cp:lastModifiedBy>
  <cp:revision>264</cp:revision>
  <dcterms:created xsi:type="dcterms:W3CDTF">2014-04-16T00:55:54Z</dcterms:created>
  <dcterms:modified xsi:type="dcterms:W3CDTF">2020-09-13T07:17:02Z</dcterms:modified>
</cp:coreProperties>
</file>