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D90A-DCE9-41DC-98DC-DFA1372997AA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F8201-1510-4601-8161-2EC5C5FDD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Mask R-CNN</a:t>
            </a:r>
            <a:r>
              <a:rPr lang="ko-KR" altLang="en-US" dirty="0"/>
              <a:t>의 데모 결과 영상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 구현되어 있는 코드를 실제 이미지를 넣어서 테스트해본 결과물</a:t>
            </a:r>
            <a:r>
              <a:rPr lang="en-US" altLang="ko-KR" dirty="0"/>
              <a:t>. </a:t>
            </a:r>
            <a:r>
              <a:rPr lang="ko-KR" altLang="en-US" dirty="0"/>
              <a:t>좌측의 이미지</a:t>
            </a:r>
            <a:r>
              <a:rPr lang="en-US" altLang="ko-KR" dirty="0"/>
              <a:t>(</a:t>
            </a:r>
            <a:r>
              <a:rPr lang="ko-KR" altLang="en-US" dirty="0"/>
              <a:t>나</a:t>
            </a:r>
            <a:r>
              <a:rPr lang="en-US" altLang="ko-KR" dirty="0"/>
              <a:t>)</a:t>
            </a:r>
            <a:r>
              <a:rPr lang="ko-KR" altLang="en-US" dirty="0"/>
              <a:t>가 입고있는 옷 같은 경우 줄무늬가 있어서인지 제대로 인식이 안되고 손을 보면 마스크가 정확하지 않음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우측 상단의 이미지의 경우 괜찮은 결과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우측 하단의 경우 마스크 자체 결과는 좋으나 오브젝트가 냉장고가 아닌데 냉장고라고 </a:t>
            </a:r>
            <a:r>
              <a:rPr lang="ko-KR" altLang="en-US" dirty="0" err="1"/>
              <a:t>라벨링</a:t>
            </a:r>
            <a:r>
              <a:rPr lang="ko-KR" altLang="en-US" dirty="0"/>
              <a:t> 되어 있는 결과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 구현되어 있는 코드의 경우 라벨이 굉장히 많이 학습되어 있는데</a:t>
            </a:r>
            <a:r>
              <a:rPr lang="en-US" altLang="ko-KR" dirty="0"/>
              <a:t>, </a:t>
            </a:r>
            <a:r>
              <a:rPr lang="ko-KR" altLang="en-US" dirty="0"/>
              <a:t>우리는 따로 필요한 오브젝트만 </a:t>
            </a:r>
            <a:r>
              <a:rPr lang="ko-KR" altLang="en-US" dirty="0" err="1"/>
              <a:t>라벨링</a:t>
            </a:r>
            <a:r>
              <a:rPr lang="ko-KR" altLang="en-US" dirty="0"/>
              <a:t> 하도록 라벨 개수를 줄이고 학습 횟수를 높여서 최대한 마스크를 잘 뽑을 수 있도록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F8201-1510-4601-8161-2EC5C5FDD95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316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카툰간에서</a:t>
            </a:r>
            <a:r>
              <a:rPr lang="ko-KR" altLang="en-US" dirty="0"/>
              <a:t> 생성자 학습 계획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인풋은 실 이미지 아무거나 써도 상관없는데</a:t>
            </a:r>
            <a:r>
              <a:rPr lang="en-US" altLang="ko-KR" dirty="0"/>
              <a:t>, </a:t>
            </a:r>
            <a:r>
              <a:rPr lang="ko-KR" altLang="en-US" dirty="0"/>
              <a:t>우리 프로젝트에 적합하게 조금이나마 학습하도록 키프레임 추출한 이미지를 트레이닝 세트로 사용해보려고 함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아래 이미지의 경우 논문에 나와있는 레이어 구조인데</a:t>
            </a:r>
            <a:r>
              <a:rPr lang="en-US" altLang="ko-KR" dirty="0"/>
              <a:t>, </a:t>
            </a:r>
            <a:r>
              <a:rPr lang="ko-KR" altLang="en-US" dirty="0"/>
              <a:t>현재 이렇게 구조를 쌓아 학습해볼 예정이다</a:t>
            </a:r>
            <a:r>
              <a:rPr lang="en-US" altLang="ko-KR" dirty="0"/>
              <a:t>..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F8201-1510-4601-8161-2EC5C5FDD95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87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얘는 식별자 학습 계획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인풋으로 라벨링이 되어 있는 이미지 셋을 사용함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애니메이션 이미지 셋의 경우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모듈을 사용해 영화나 애니메이션에서 일정 프레임 단위로 추출해서 많은 데이터 셋을 확보하고</a:t>
            </a:r>
            <a:r>
              <a:rPr lang="en-US" altLang="ko-KR" dirty="0"/>
              <a:t>, </a:t>
            </a:r>
            <a:r>
              <a:rPr lang="ko-KR" altLang="en-US" dirty="0"/>
              <a:t>데이터 셋이 모자라다고 생각될 경우 좌우반전 이미지를 사용해서 모자란 데이터 셋을 충당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윤곽선이 제거된 이미지 셋의 경우 </a:t>
            </a:r>
            <a:r>
              <a:rPr lang="ko-KR" altLang="en-US" dirty="0" err="1"/>
              <a:t>그레이스케일의</a:t>
            </a:r>
            <a:r>
              <a:rPr lang="ko-KR" altLang="en-US" dirty="0"/>
              <a:t> 경우는 윤곽선을 따는 경우 </a:t>
            </a:r>
            <a:r>
              <a:rPr lang="en-US" altLang="ko-KR" dirty="0"/>
              <a:t>edge detection</a:t>
            </a:r>
            <a:r>
              <a:rPr lang="ko-KR" altLang="en-US" dirty="0"/>
              <a:t>으로 쉽게 추출할 수 있음</a:t>
            </a:r>
            <a:r>
              <a:rPr lang="en-US" altLang="ko-KR" dirty="0"/>
              <a:t>. </a:t>
            </a:r>
            <a:r>
              <a:rPr lang="ko-KR" altLang="en-US" dirty="0"/>
              <a:t>그러나 윤곽선을 </a:t>
            </a:r>
            <a:r>
              <a:rPr lang="ko-KR" altLang="en-US" dirty="0" err="1"/>
              <a:t>제거하는건</a:t>
            </a:r>
            <a:r>
              <a:rPr lang="ko-KR" altLang="en-US" dirty="0"/>
              <a:t> 제거하고나서 빈 픽셀을 주변 픽셀과 비슷하게 채워 넣는 보간 작업이 필요함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생성자에 의해 생성된 가짜 이미지 셋</a:t>
            </a:r>
            <a:r>
              <a:rPr lang="en-US" altLang="ko-KR" dirty="0"/>
              <a:t>. </a:t>
            </a:r>
            <a:r>
              <a:rPr lang="ko-KR" altLang="en-US" dirty="0"/>
              <a:t>학습 방향은 식별자 </a:t>
            </a:r>
            <a:r>
              <a:rPr lang="en-US" altLang="ko-KR" dirty="0"/>
              <a:t>D</a:t>
            </a:r>
            <a:r>
              <a:rPr lang="ko-KR" altLang="en-US" dirty="0"/>
              <a:t>가 생성자 </a:t>
            </a:r>
            <a:r>
              <a:rPr lang="en-US" altLang="ko-KR" dirty="0"/>
              <a:t>G</a:t>
            </a:r>
            <a:r>
              <a:rPr lang="ko-KR" altLang="en-US" dirty="0"/>
              <a:t>가 생성한 이미지와 진짜 애니메이션 이미지를 구별하지 못하도록 </a:t>
            </a:r>
            <a:r>
              <a:rPr lang="ko-KR" altLang="en-US" dirty="0" err="1"/>
              <a:t>학습해나가는</a:t>
            </a:r>
            <a:r>
              <a:rPr lang="ko-KR" altLang="en-US" dirty="0"/>
              <a:t> 것이 목적임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F8201-1510-4601-8161-2EC5C5FDD95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4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57DB8-E423-4033-8670-325F68846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770BAA-679D-45BC-9886-D15435085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02A13-EF0B-430A-8303-4B2DA39C2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D0F2-8383-4338-9F60-AC74C596A349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CA66E-6BBC-4D39-BC65-EC422DC1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7CB40-7375-43E9-9BEC-ECCBB979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839F-2C68-490D-9EB7-A4E931B59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21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57922-258B-4F46-819C-4BAE4A3F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88AC36-BFE3-478F-9EDC-E4890FDD1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7E9DB-F2DD-4F22-ADFD-5CE87A81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953B-68F7-4B47-A65E-A42F1528C3EC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2E28B-4622-4BED-B846-105E8FEA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20C66-3D1C-47E4-8D6A-17C11385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839F-2C68-490D-9EB7-A4E931B59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1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36FC82-70F5-4F82-B830-AECD07A69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F540C-F61B-4E63-956C-587BCD671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9C1F5-EF3B-4858-BDD5-35E4D818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B1E1-99A5-4AC6-89A5-681C363BC96E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ABA60-8186-4728-A601-45295B76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BCF0D-5E4B-471F-AAE8-355473A3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839F-2C68-490D-9EB7-A4E931B59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74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153A9-2C04-43E5-A99E-7087246A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3102C-4B94-4415-BA1A-7DA3CAC3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A3F31-7A6A-45FF-8B84-99F0F08B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4A8F-E006-4C72-A22E-C3B2811BE8E5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D582B-35D9-4008-B9AA-A3AD4AFE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E8954-21BA-434F-B36C-C0BF1556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839F-2C68-490D-9EB7-A4E931B59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0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B9A62-F34E-4FD8-9BC1-A2B7E8B6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F8CBD4-E5F9-48D7-93B1-06C3094BA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AED78-A458-4DBA-BC32-40BDAD30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F21D-9981-4353-9C55-107ED28C4D44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C8DCA-32A1-4EFB-A838-D4400728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640F-C255-4978-9524-300B6198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839F-2C68-490D-9EB7-A4E931B59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23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A6E8B-6735-440F-A725-84FF8EBD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8BFD7-E957-49A8-A091-3BE7AB05F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2537FC-73CB-4D57-9615-3DAA47140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C5E06-46BE-4610-8FCD-C53943A6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7835-E2A5-4BA9-945E-DFB40ADB42EA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15770F-08A6-4EA5-A0E8-F70B4721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332D1C-81AB-45F0-90E8-A0764393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839F-2C68-490D-9EB7-A4E931B59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1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2356A-F84A-4C6D-A91B-137134BD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F27EC-5B2E-4628-83D2-453A7946D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720CE0-1356-4095-A73F-0EC910921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9ACEBC-8E7D-402A-AE68-3BB6339A8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CBA2BB-4C06-464E-9596-D1E764D04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5FA2A8-43DE-431A-B9CE-3DBB63D7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63E-4C4F-421D-AC78-D9760BC7EC17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88AAE2-2C2B-40AC-8912-D3E38290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ACA2F7-0BE4-4E63-A2F7-5A4A576B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839F-2C68-490D-9EB7-A4E931B59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5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29C21-8B69-43FB-BD5A-217F2ACD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F911C4-1FBD-4D0C-B6E8-0DA7131E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5A17-EBF8-4236-89E8-C046243C73FF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408197-CF7B-4032-B4CA-EAEA6531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FF6BEA-7A33-48FE-B04F-652AC61A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839F-2C68-490D-9EB7-A4E931B59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91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0436CC-72C1-40B1-8F49-77A1B607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1480-EE00-48FB-BF5F-C7494320148E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3D6F8C-92D1-4321-BE77-BC39380E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106EC0-4DD9-4C90-B7EE-268BCE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839F-2C68-490D-9EB7-A4E931B59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2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5870E-2DF0-46D9-A58B-A426ECFF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4A0FF-E17E-4240-B777-E5B1962E4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80B3F8-B0F2-41AD-8C57-53F154B6E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109F31-7271-4311-8860-0339849E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C44E-822D-4A2F-9A33-6524A685CED8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8B4529-02A2-48BC-AAB7-2A25FDAE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80DD6-1530-4141-A0DC-0D4F946A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839F-2C68-490D-9EB7-A4E931B59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0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F9B13-7C9D-4DBF-B542-726F65E9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918C1-9BCB-4BC6-98CA-BF77B1738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A658CD-0FFE-4540-8E47-688D4B0DD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76164F-31E7-4066-A38F-E5C3B7EC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4090-D324-4934-848B-07542D6D0E60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D01AB7-8DEF-4072-B812-E8F3B25C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1E2A3E-CFED-4CC9-85A4-4D06B7DD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839F-2C68-490D-9EB7-A4E931B59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99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200DEB-3025-4063-A11F-A0F1BA3E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46975-0575-4FDF-B906-8B423647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00BEE-9633-4CB1-A738-9BE6199C5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075E-99D3-4E6E-B010-14FB415C3CE3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8AFA6-7FE1-4436-AD55-519921CB3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0EFA7-095B-4FF8-A62D-DE439531D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839F-2C68-490D-9EB7-A4E931B59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26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A5D285C-2F40-4324-86FC-D078EC334AAC}"/>
              </a:ext>
            </a:extLst>
          </p:cNvPr>
          <p:cNvSpPr/>
          <p:nvPr/>
        </p:nvSpPr>
        <p:spPr>
          <a:xfrm>
            <a:off x="4106323" y="1370418"/>
            <a:ext cx="3979352" cy="1057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961055-E28D-4192-8576-F2F6411D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839F-2C68-490D-9EB7-A4E931B59FE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973B2F-4FB4-419D-919F-D704841C918A}"/>
              </a:ext>
            </a:extLst>
          </p:cNvPr>
          <p:cNvSpPr/>
          <p:nvPr/>
        </p:nvSpPr>
        <p:spPr>
          <a:xfrm>
            <a:off x="3754045" y="1663460"/>
            <a:ext cx="4461163" cy="471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8877FA-9456-4943-A9C7-EA545A1DA7F9}"/>
              </a:ext>
            </a:extLst>
          </p:cNvPr>
          <p:cNvSpPr/>
          <p:nvPr/>
        </p:nvSpPr>
        <p:spPr>
          <a:xfrm>
            <a:off x="4540827" y="1245058"/>
            <a:ext cx="3110345" cy="1307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CB964-E116-4473-BAF4-60118539AED9}"/>
              </a:ext>
            </a:extLst>
          </p:cNvPr>
          <p:cNvSpPr txBox="1"/>
          <p:nvPr/>
        </p:nvSpPr>
        <p:spPr>
          <a:xfrm>
            <a:off x="4330131" y="1468099"/>
            <a:ext cx="35317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dirty="0">
                <a:latin typeface="Abadi" panose="020B0604020202020204" pitchFamily="34" charset="0"/>
              </a:rPr>
              <a:t>Your Face 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9B267-B7B9-4555-A28B-8D71994E719B}"/>
              </a:ext>
            </a:extLst>
          </p:cNvPr>
          <p:cNvSpPr txBox="1"/>
          <p:nvPr/>
        </p:nvSpPr>
        <p:spPr>
          <a:xfrm>
            <a:off x="9160500" y="4812145"/>
            <a:ext cx="1579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Malgun Gothic Semilight" panose="020B0503020000020004" pitchFamily="34" charset="-127"/>
              </a:rPr>
              <a:t>B000000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Malgun Gothic Semilight" panose="020B0503020000020004" pitchFamily="34" charset="-127"/>
              </a:rPr>
              <a:t>이유진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Malgun Gothic Semilight" panose="020B0503020000020004" pitchFamily="34" charset="-127"/>
            </a:endParaRPr>
          </a:p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Malgun Gothic Semilight" panose="020B0503020000020004" pitchFamily="34" charset="-127"/>
              </a:rPr>
              <a:t>B000000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Malgun Gothic Semilight" panose="020B0503020000020004" pitchFamily="34" charset="-127"/>
              </a:rPr>
              <a:t>박성춘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Malgun Gothic Semilight" panose="020B0503020000020004" pitchFamily="34" charset="-127"/>
            </a:endParaRPr>
          </a:p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Malgun Gothic Semilight" panose="020B0503020000020004" pitchFamily="34" charset="-127"/>
              </a:rPr>
              <a:t>B000000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Malgun Gothic Semilight" panose="020B0503020000020004" pitchFamily="34" charset="-127"/>
              </a:rPr>
              <a:t>이유진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Malgun Gothic Semilight" panose="020B0503020000020004" pitchFamily="34" charset="-127"/>
            </a:endParaRPr>
          </a:p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Malgun Gothic Semilight" panose="020B0503020000020004" pitchFamily="34" charset="-127"/>
              </a:rPr>
              <a:t>B511170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Malgun Gothic Semilight" panose="020B0503020000020004" pitchFamily="34" charset="-127"/>
              </a:rPr>
              <a:t>장형주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Malgun Gothic Semilight" panose="020B0503020000020004" pitchFamily="34" charset="-127"/>
              </a:rPr>
              <a:t> 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DF977-6CBA-4A6F-A9D8-08E44771FDAA}"/>
              </a:ext>
            </a:extLst>
          </p:cNvPr>
          <p:cNvSpPr txBox="1"/>
          <p:nvPr/>
        </p:nvSpPr>
        <p:spPr>
          <a:xfrm>
            <a:off x="5404143" y="267827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Final Report</a:t>
            </a:r>
            <a:endParaRPr lang="ko-KR" alt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1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0A262F-132B-4248-9ACA-AD9A554F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839F-2C68-490D-9EB7-A4E931B59FE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5445F-85D2-4609-8B0B-BAF6C903D9F2}"/>
              </a:ext>
            </a:extLst>
          </p:cNvPr>
          <p:cNvSpPr txBox="1"/>
          <p:nvPr/>
        </p:nvSpPr>
        <p:spPr>
          <a:xfrm>
            <a:off x="812800" y="498762"/>
            <a:ext cx="1056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Algorithm</a:t>
            </a:r>
            <a:endParaRPr lang="ko-KR" altLang="en-US" sz="30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FF3E7681-2A3D-4F3F-91EB-C60D47808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959" y="1192069"/>
            <a:ext cx="8136081" cy="5164281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788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E0326E-9CFE-48E0-AE5E-9EA21A13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839F-2C68-490D-9EB7-A4E931B59F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7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77B436B-E466-4035-8A74-C27924C04BA5}"/>
              </a:ext>
            </a:extLst>
          </p:cNvPr>
          <p:cNvSpPr/>
          <p:nvPr/>
        </p:nvSpPr>
        <p:spPr>
          <a:xfrm>
            <a:off x="2190750" y="1245225"/>
            <a:ext cx="7810500" cy="5415779"/>
          </a:xfrm>
          <a:prstGeom prst="roundRect">
            <a:avLst>
              <a:gd name="adj" fmla="val 5706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3FA23E-9BBF-41ED-984A-2B2C8698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839F-2C68-490D-9EB7-A4E931B59FE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11F8B-2C47-47F1-92CC-8B5655DA4469}"/>
              </a:ext>
            </a:extLst>
          </p:cNvPr>
          <p:cNvSpPr txBox="1"/>
          <p:nvPr/>
        </p:nvSpPr>
        <p:spPr>
          <a:xfrm>
            <a:off x="812800" y="498762"/>
            <a:ext cx="1056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Mask R-CNN</a:t>
            </a:r>
            <a:endParaRPr lang="ko-KR" altLang="en-US" sz="30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F2844-C417-4E63-9148-6330A0D9F9EF}"/>
              </a:ext>
            </a:extLst>
          </p:cNvPr>
          <p:cNvSpPr txBox="1"/>
          <p:nvPr/>
        </p:nvSpPr>
        <p:spPr>
          <a:xfrm>
            <a:off x="5067834" y="1052760"/>
            <a:ext cx="20563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Demo Test Result.</a:t>
            </a:r>
            <a:endParaRPr lang="ko-KR" altLang="en-US" dirty="0"/>
          </a:p>
        </p:txBody>
      </p:sp>
      <p:pic>
        <p:nvPicPr>
          <p:cNvPr id="8" name="그림 7" descr="사람, 실내, 여자, 남자이(가) 표시된 사진&#10;&#10;자동 생성된 설명">
            <a:extLst>
              <a:ext uri="{FF2B5EF4-FFF2-40B4-BE49-F238E27FC236}">
                <a16:creationId xmlns:a16="http://schemas.microsoft.com/office/drawing/2014/main" id="{7BC827B1-DAA7-47B2-BE42-5469ED4B7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08" y="1498161"/>
            <a:ext cx="2840574" cy="4907430"/>
          </a:xfrm>
          <a:prstGeom prst="rect">
            <a:avLst/>
          </a:prstGeom>
        </p:spPr>
      </p:pic>
      <p:pic>
        <p:nvPicPr>
          <p:cNvPr id="10" name="그림 9" descr="사람, 우산, 앉아있는, 테이블이(가) 표시된 사진&#10;&#10;자동 생성된 설명">
            <a:extLst>
              <a:ext uri="{FF2B5EF4-FFF2-40B4-BE49-F238E27FC236}">
                <a16:creationId xmlns:a16="http://schemas.microsoft.com/office/drawing/2014/main" id="{43432CEA-C1F8-4AC1-85CA-1407C3463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5" y="1498161"/>
            <a:ext cx="4147163" cy="2377646"/>
          </a:xfrm>
          <a:prstGeom prst="rect">
            <a:avLst/>
          </a:prstGeom>
        </p:spPr>
      </p:pic>
      <p:pic>
        <p:nvPicPr>
          <p:cNvPr id="12" name="그림 11" descr="사람, 쥐고있는, 표지판, 서있는이(가) 표시된 사진&#10;&#10;자동 생성된 설명">
            <a:extLst>
              <a:ext uri="{FF2B5EF4-FFF2-40B4-BE49-F238E27FC236}">
                <a16:creationId xmlns:a16="http://schemas.microsoft.com/office/drawing/2014/main" id="{B99B7B3D-DCDC-46D4-95F9-1F7CF9CDAF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6" y="4027945"/>
            <a:ext cx="4147163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2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E73337-8973-478F-91EA-063C24A1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839F-2C68-490D-9EB7-A4E931B59FE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B678C8-032E-4205-97AE-A82C81CB0262}"/>
              </a:ext>
            </a:extLst>
          </p:cNvPr>
          <p:cNvSpPr txBox="1"/>
          <p:nvPr/>
        </p:nvSpPr>
        <p:spPr>
          <a:xfrm>
            <a:off x="812800" y="498762"/>
            <a:ext cx="1056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b="1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CartoonGAN</a:t>
            </a:r>
            <a:endParaRPr lang="ko-KR" altLang="en-US" sz="30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7" name="그래픽 16" descr="이미지">
            <a:extLst>
              <a:ext uri="{FF2B5EF4-FFF2-40B4-BE49-F238E27FC236}">
                <a16:creationId xmlns:a16="http://schemas.microsoft.com/office/drawing/2014/main" id="{3D6F4981-7741-4B18-82E7-4D649D6F8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0082" y="2930188"/>
            <a:ext cx="914400" cy="914400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C0CB479-8E85-4D18-97A7-05A1D56F4CCB}"/>
              </a:ext>
            </a:extLst>
          </p:cNvPr>
          <p:cNvSpPr/>
          <p:nvPr/>
        </p:nvSpPr>
        <p:spPr>
          <a:xfrm>
            <a:off x="2765808" y="3280084"/>
            <a:ext cx="384048" cy="214604"/>
          </a:xfrm>
          <a:prstGeom prst="rightArrow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C5B2FC18-2E3A-467C-87C7-0D00B325AFF1}"/>
              </a:ext>
            </a:extLst>
          </p:cNvPr>
          <p:cNvSpPr/>
          <p:nvPr/>
        </p:nvSpPr>
        <p:spPr>
          <a:xfrm>
            <a:off x="8022183" y="3280084"/>
            <a:ext cx="384048" cy="214604"/>
          </a:xfrm>
          <a:prstGeom prst="rightArrow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13682A-57AB-4AA2-8A92-6527329568BE}"/>
              </a:ext>
            </a:extLst>
          </p:cNvPr>
          <p:cNvSpPr txBox="1"/>
          <p:nvPr/>
        </p:nvSpPr>
        <p:spPr>
          <a:xfrm rot="5400000">
            <a:off x="8963645" y="2371447"/>
            <a:ext cx="257369" cy="1041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norm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D034E5-AFAE-462E-ABD9-826F799EC453}"/>
              </a:ext>
            </a:extLst>
          </p:cNvPr>
          <p:cNvSpPr txBox="1"/>
          <p:nvPr/>
        </p:nvSpPr>
        <p:spPr>
          <a:xfrm rot="5400000">
            <a:off x="8963642" y="2689953"/>
            <a:ext cx="257369" cy="1041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relu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904C80-6A3B-4699-B4B0-9116F5BEC4C7}"/>
              </a:ext>
            </a:extLst>
          </p:cNvPr>
          <p:cNvSpPr txBox="1"/>
          <p:nvPr/>
        </p:nvSpPr>
        <p:spPr>
          <a:xfrm rot="5400000">
            <a:off x="8963646" y="2059002"/>
            <a:ext cx="257369" cy="1041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conv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8B12E9-EF82-42C2-BB4E-AB7B77DD1D94}"/>
              </a:ext>
            </a:extLst>
          </p:cNvPr>
          <p:cNvSpPr txBox="1"/>
          <p:nvPr/>
        </p:nvSpPr>
        <p:spPr>
          <a:xfrm rot="5400000">
            <a:off x="8963644" y="3304681"/>
            <a:ext cx="257369" cy="1041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norm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A317AB-E092-4CBE-B99F-37EBE01A2A74}"/>
              </a:ext>
            </a:extLst>
          </p:cNvPr>
          <p:cNvSpPr txBox="1"/>
          <p:nvPr/>
        </p:nvSpPr>
        <p:spPr>
          <a:xfrm rot="5400000">
            <a:off x="8963641" y="3609707"/>
            <a:ext cx="257369" cy="10412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D78240-AA3F-4BFE-9ADB-5BAB6B042745}"/>
              </a:ext>
            </a:extLst>
          </p:cNvPr>
          <p:cNvSpPr txBox="1"/>
          <p:nvPr/>
        </p:nvSpPr>
        <p:spPr>
          <a:xfrm rot="5400000">
            <a:off x="8963642" y="2994979"/>
            <a:ext cx="257369" cy="1041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conv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4DC9D8-3F47-42BE-931B-26418D822ADD}"/>
              </a:ext>
            </a:extLst>
          </p:cNvPr>
          <p:cNvSpPr txBox="1"/>
          <p:nvPr/>
        </p:nvSpPr>
        <p:spPr>
          <a:xfrm rot="5400000">
            <a:off x="3703148" y="2872558"/>
            <a:ext cx="257369" cy="1041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norm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2C6BAE-4271-483F-A61A-D1394E1DB2B5}"/>
              </a:ext>
            </a:extLst>
          </p:cNvPr>
          <p:cNvSpPr txBox="1"/>
          <p:nvPr/>
        </p:nvSpPr>
        <p:spPr>
          <a:xfrm rot="5400000">
            <a:off x="3703145" y="3191064"/>
            <a:ext cx="257369" cy="1041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relu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FEAD111-916F-4D3C-86BE-C3473F2ACF6F}"/>
              </a:ext>
            </a:extLst>
          </p:cNvPr>
          <p:cNvSpPr txBox="1"/>
          <p:nvPr/>
        </p:nvSpPr>
        <p:spPr>
          <a:xfrm rot="5400000">
            <a:off x="3703149" y="2560113"/>
            <a:ext cx="257369" cy="1041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8EA64E-0008-4F0E-9ABD-F10AEC1D4F65}"/>
              </a:ext>
            </a:extLst>
          </p:cNvPr>
          <p:cNvSpPr txBox="1"/>
          <p:nvPr/>
        </p:nvSpPr>
        <p:spPr>
          <a:xfrm rot="5400000">
            <a:off x="5451143" y="3037460"/>
            <a:ext cx="257369" cy="1041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norm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D31AE5-E8B4-450D-98C0-6C1F07DD125F}"/>
              </a:ext>
            </a:extLst>
          </p:cNvPr>
          <p:cNvSpPr txBox="1"/>
          <p:nvPr/>
        </p:nvSpPr>
        <p:spPr>
          <a:xfrm rot="5400000">
            <a:off x="5451140" y="3355966"/>
            <a:ext cx="257369" cy="1041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728FF8-1D9D-48E8-A993-F5CCD6F23CBC}"/>
              </a:ext>
            </a:extLst>
          </p:cNvPr>
          <p:cNvSpPr txBox="1"/>
          <p:nvPr/>
        </p:nvSpPr>
        <p:spPr>
          <a:xfrm rot="5400000">
            <a:off x="5451144" y="2725015"/>
            <a:ext cx="257369" cy="1041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conv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253AB1-B32E-4DF9-B285-037EAB539E44}"/>
              </a:ext>
            </a:extLst>
          </p:cNvPr>
          <p:cNvSpPr txBox="1"/>
          <p:nvPr/>
        </p:nvSpPr>
        <p:spPr>
          <a:xfrm rot="5400000">
            <a:off x="5451140" y="2409540"/>
            <a:ext cx="257369" cy="1041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conv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75221FF-D46D-46DA-8CEA-1AC10EE6BFE0}"/>
              </a:ext>
            </a:extLst>
          </p:cNvPr>
          <p:cNvSpPr txBox="1"/>
          <p:nvPr/>
        </p:nvSpPr>
        <p:spPr>
          <a:xfrm rot="5400000">
            <a:off x="7207398" y="3037460"/>
            <a:ext cx="257369" cy="1041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norm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8E6487-8EA3-49F9-B570-C992CCCC946C}"/>
              </a:ext>
            </a:extLst>
          </p:cNvPr>
          <p:cNvSpPr txBox="1"/>
          <p:nvPr/>
        </p:nvSpPr>
        <p:spPr>
          <a:xfrm rot="5400000">
            <a:off x="7207395" y="3355966"/>
            <a:ext cx="257369" cy="1041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relu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3053832-4F75-4A1B-B1A0-8FF3BF54D15A}"/>
              </a:ext>
            </a:extLst>
          </p:cNvPr>
          <p:cNvSpPr txBox="1"/>
          <p:nvPr/>
        </p:nvSpPr>
        <p:spPr>
          <a:xfrm rot="5400000">
            <a:off x="7207399" y="2725015"/>
            <a:ext cx="257369" cy="1041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conv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BECEAC-B0D6-4C55-8FD1-CC51991D4AC0}"/>
              </a:ext>
            </a:extLst>
          </p:cNvPr>
          <p:cNvSpPr txBox="1"/>
          <p:nvPr/>
        </p:nvSpPr>
        <p:spPr>
          <a:xfrm rot="5400000">
            <a:off x="7207395" y="2409540"/>
            <a:ext cx="257369" cy="1041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conv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45896BEB-D05C-4B19-B1A1-5E099BC8D749}"/>
              </a:ext>
            </a:extLst>
          </p:cNvPr>
          <p:cNvSpPr/>
          <p:nvPr/>
        </p:nvSpPr>
        <p:spPr>
          <a:xfrm>
            <a:off x="4509677" y="3280084"/>
            <a:ext cx="384048" cy="214604"/>
          </a:xfrm>
          <a:prstGeom prst="rightArrow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94408936-E8C9-4729-9D8D-7D809B6F93BA}"/>
              </a:ext>
            </a:extLst>
          </p:cNvPr>
          <p:cNvSpPr/>
          <p:nvPr/>
        </p:nvSpPr>
        <p:spPr>
          <a:xfrm>
            <a:off x="6265930" y="3280084"/>
            <a:ext cx="384048" cy="214604"/>
          </a:xfrm>
          <a:prstGeom prst="rightArrow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5" name="왼쪽 대괄호 74">
            <a:extLst>
              <a:ext uri="{FF2B5EF4-FFF2-40B4-BE49-F238E27FC236}">
                <a16:creationId xmlns:a16="http://schemas.microsoft.com/office/drawing/2014/main" id="{989E3DE6-A523-45FE-A83A-2D9C103CA46C}"/>
              </a:ext>
            </a:extLst>
          </p:cNvPr>
          <p:cNvSpPr/>
          <p:nvPr/>
        </p:nvSpPr>
        <p:spPr>
          <a:xfrm rot="5400000">
            <a:off x="6435092" y="1286699"/>
            <a:ext cx="45719" cy="2797551"/>
          </a:xfrm>
          <a:prstGeom prst="leftBracket">
            <a:avLst/>
          </a:prstGeom>
          <a:ln w="2413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왼쪽 대괄호 75">
            <a:extLst>
              <a:ext uri="{FF2B5EF4-FFF2-40B4-BE49-F238E27FC236}">
                <a16:creationId xmlns:a16="http://schemas.microsoft.com/office/drawing/2014/main" id="{6699B401-BE11-43B6-85F7-4E1455FC606E}"/>
              </a:ext>
            </a:extLst>
          </p:cNvPr>
          <p:cNvSpPr/>
          <p:nvPr/>
        </p:nvSpPr>
        <p:spPr>
          <a:xfrm rot="16200000">
            <a:off x="6435091" y="2723575"/>
            <a:ext cx="45719" cy="2797551"/>
          </a:xfrm>
          <a:prstGeom prst="leftBracket">
            <a:avLst/>
          </a:prstGeom>
          <a:ln w="2413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E2BBDC-20EE-4506-A71F-8183572FA089}"/>
              </a:ext>
            </a:extLst>
          </p:cNvPr>
          <p:cNvSpPr txBox="1"/>
          <p:nvPr/>
        </p:nvSpPr>
        <p:spPr>
          <a:xfrm>
            <a:off x="5683571" y="2391835"/>
            <a:ext cx="1548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Down Convolution</a:t>
            </a:r>
            <a:endParaRPr lang="ko-KR" altLang="en-US" sz="12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C7EB1B-2C79-4EAA-A778-A51B0CFD9EFF}"/>
              </a:ext>
            </a:extLst>
          </p:cNvPr>
          <p:cNvSpPr txBox="1"/>
          <p:nvPr/>
        </p:nvSpPr>
        <p:spPr>
          <a:xfrm>
            <a:off x="9612973" y="31336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x8</a:t>
            </a:r>
            <a:endParaRPr lang="ko-KR" alt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DB0EB03-7920-4DD5-8DB6-B17503F45FB7}"/>
              </a:ext>
            </a:extLst>
          </p:cNvPr>
          <p:cNvSpPr txBox="1"/>
          <p:nvPr/>
        </p:nvSpPr>
        <p:spPr>
          <a:xfrm rot="5400000">
            <a:off x="3703150" y="4974096"/>
            <a:ext cx="257369" cy="1041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norm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532757-F199-4D57-B526-93B28D759641}"/>
              </a:ext>
            </a:extLst>
          </p:cNvPr>
          <p:cNvSpPr txBox="1"/>
          <p:nvPr/>
        </p:nvSpPr>
        <p:spPr>
          <a:xfrm rot="5400000">
            <a:off x="3703147" y="5292602"/>
            <a:ext cx="257369" cy="1041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F4ECF7A-BB07-43A0-A04C-391DB992BA13}"/>
              </a:ext>
            </a:extLst>
          </p:cNvPr>
          <p:cNvSpPr txBox="1"/>
          <p:nvPr/>
        </p:nvSpPr>
        <p:spPr>
          <a:xfrm rot="5400000">
            <a:off x="3703151" y="4661651"/>
            <a:ext cx="257369" cy="1041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conv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14DFBF7-6C90-4002-9344-2CB45CB01686}"/>
              </a:ext>
            </a:extLst>
          </p:cNvPr>
          <p:cNvSpPr txBox="1"/>
          <p:nvPr/>
        </p:nvSpPr>
        <p:spPr>
          <a:xfrm rot="5400000">
            <a:off x="3703147" y="4346176"/>
            <a:ext cx="257369" cy="1041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conv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5F7117D-BDF0-4F3E-A8C6-38B048E2CA25}"/>
              </a:ext>
            </a:extLst>
          </p:cNvPr>
          <p:cNvSpPr txBox="1"/>
          <p:nvPr/>
        </p:nvSpPr>
        <p:spPr>
          <a:xfrm rot="5400000">
            <a:off x="5459405" y="4974096"/>
            <a:ext cx="257369" cy="1041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norm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CA82B2-F1B6-48E6-8A47-6CD1799DE2CB}"/>
              </a:ext>
            </a:extLst>
          </p:cNvPr>
          <p:cNvSpPr txBox="1"/>
          <p:nvPr/>
        </p:nvSpPr>
        <p:spPr>
          <a:xfrm rot="5400000">
            <a:off x="5459402" y="5292602"/>
            <a:ext cx="257369" cy="1041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relu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E84C1B-383F-41FE-ABE5-4C02CDBCAFB3}"/>
              </a:ext>
            </a:extLst>
          </p:cNvPr>
          <p:cNvSpPr txBox="1"/>
          <p:nvPr/>
        </p:nvSpPr>
        <p:spPr>
          <a:xfrm rot="5400000">
            <a:off x="5459406" y="4661651"/>
            <a:ext cx="257369" cy="1041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conv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FC73A18-3B3B-4273-9C75-E1C74BD4BDD3}"/>
              </a:ext>
            </a:extLst>
          </p:cNvPr>
          <p:cNvSpPr txBox="1"/>
          <p:nvPr/>
        </p:nvSpPr>
        <p:spPr>
          <a:xfrm rot="5400000">
            <a:off x="5459402" y="4346176"/>
            <a:ext cx="257369" cy="1041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conv</a:t>
            </a:r>
          </a:p>
        </p:txBody>
      </p:sp>
      <p:sp>
        <p:nvSpPr>
          <p:cNvPr id="98" name="화살표: 오른쪽 97">
            <a:extLst>
              <a:ext uri="{FF2B5EF4-FFF2-40B4-BE49-F238E27FC236}">
                <a16:creationId xmlns:a16="http://schemas.microsoft.com/office/drawing/2014/main" id="{7559AED7-BAD1-443D-B7E5-FC4D0316CA0B}"/>
              </a:ext>
            </a:extLst>
          </p:cNvPr>
          <p:cNvSpPr/>
          <p:nvPr/>
        </p:nvSpPr>
        <p:spPr>
          <a:xfrm>
            <a:off x="4517937" y="5216720"/>
            <a:ext cx="384048" cy="214604"/>
          </a:xfrm>
          <a:prstGeom prst="rightArrow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99" name="왼쪽 대괄호 98">
            <a:extLst>
              <a:ext uri="{FF2B5EF4-FFF2-40B4-BE49-F238E27FC236}">
                <a16:creationId xmlns:a16="http://schemas.microsoft.com/office/drawing/2014/main" id="{C4C00E76-0D01-422C-B34D-07B237E404E4}"/>
              </a:ext>
            </a:extLst>
          </p:cNvPr>
          <p:cNvSpPr/>
          <p:nvPr/>
        </p:nvSpPr>
        <p:spPr>
          <a:xfrm rot="5400000">
            <a:off x="4687099" y="3223335"/>
            <a:ext cx="45719" cy="2797551"/>
          </a:xfrm>
          <a:prstGeom prst="leftBracket">
            <a:avLst/>
          </a:prstGeom>
          <a:ln w="2413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왼쪽 대괄호 99">
            <a:extLst>
              <a:ext uri="{FF2B5EF4-FFF2-40B4-BE49-F238E27FC236}">
                <a16:creationId xmlns:a16="http://schemas.microsoft.com/office/drawing/2014/main" id="{4B029DA9-D5F3-4C36-B207-517F41448ED0}"/>
              </a:ext>
            </a:extLst>
          </p:cNvPr>
          <p:cNvSpPr/>
          <p:nvPr/>
        </p:nvSpPr>
        <p:spPr>
          <a:xfrm rot="16200000">
            <a:off x="4687098" y="4660211"/>
            <a:ext cx="45719" cy="2797551"/>
          </a:xfrm>
          <a:prstGeom prst="leftBracket">
            <a:avLst/>
          </a:prstGeom>
          <a:ln w="2413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09CE2D5-053B-441A-B28F-C356BE6CDE5B}"/>
              </a:ext>
            </a:extLst>
          </p:cNvPr>
          <p:cNvSpPr txBox="1"/>
          <p:nvPr/>
        </p:nvSpPr>
        <p:spPr>
          <a:xfrm>
            <a:off x="4043781" y="4325440"/>
            <a:ext cx="1332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Up Convolution</a:t>
            </a:r>
            <a:endParaRPr lang="ko-KR" altLang="en-US" sz="1200" b="1" dirty="0"/>
          </a:p>
        </p:txBody>
      </p: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01F0F2EB-472A-4140-901A-618BCACF8759}"/>
              </a:ext>
            </a:extLst>
          </p:cNvPr>
          <p:cNvSpPr/>
          <p:nvPr/>
        </p:nvSpPr>
        <p:spPr>
          <a:xfrm>
            <a:off x="10127649" y="3280084"/>
            <a:ext cx="384048" cy="214604"/>
          </a:xfrm>
          <a:prstGeom prst="rightArrow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6D0BFC89-6434-4D07-8603-B9C1D436500E}"/>
              </a:ext>
            </a:extLst>
          </p:cNvPr>
          <p:cNvSpPr/>
          <p:nvPr/>
        </p:nvSpPr>
        <p:spPr>
          <a:xfrm>
            <a:off x="2761683" y="5216720"/>
            <a:ext cx="384048" cy="214604"/>
          </a:xfrm>
          <a:prstGeom prst="rightArrow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04" name="화살표: 오른쪽 103">
            <a:extLst>
              <a:ext uri="{FF2B5EF4-FFF2-40B4-BE49-F238E27FC236}">
                <a16:creationId xmlns:a16="http://schemas.microsoft.com/office/drawing/2014/main" id="{426B8BD6-01AA-4840-A73B-DE469957D263}"/>
              </a:ext>
            </a:extLst>
          </p:cNvPr>
          <p:cNvSpPr/>
          <p:nvPr/>
        </p:nvSpPr>
        <p:spPr>
          <a:xfrm>
            <a:off x="6276508" y="5216720"/>
            <a:ext cx="384048" cy="214604"/>
          </a:xfrm>
          <a:prstGeom prst="rightArrow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C416EB-67BD-4CE9-9C17-79D31279FA76}"/>
              </a:ext>
            </a:extLst>
          </p:cNvPr>
          <p:cNvSpPr txBox="1"/>
          <p:nvPr/>
        </p:nvSpPr>
        <p:spPr>
          <a:xfrm rot="5400000">
            <a:off x="7215660" y="4803374"/>
            <a:ext cx="257369" cy="1041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conv</a:t>
            </a:r>
          </a:p>
        </p:txBody>
      </p: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B26341E0-EED3-4D0B-8EB9-A3D7C24B3AEA}"/>
              </a:ext>
            </a:extLst>
          </p:cNvPr>
          <p:cNvSpPr/>
          <p:nvPr/>
        </p:nvSpPr>
        <p:spPr>
          <a:xfrm>
            <a:off x="8035079" y="5216720"/>
            <a:ext cx="384048" cy="214604"/>
          </a:xfrm>
          <a:prstGeom prst="rightArrow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</a:t>
            </a:r>
            <a:endParaRPr lang="ko-KR" altLang="en-US" dirty="0"/>
          </a:p>
        </p:txBody>
      </p:sp>
      <p:pic>
        <p:nvPicPr>
          <p:cNvPr id="108" name="그래픽 107" descr="이미지">
            <a:extLst>
              <a:ext uri="{FF2B5EF4-FFF2-40B4-BE49-F238E27FC236}">
                <a16:creationId xmlns:a16="http://schemas.microsoft.com/office/drawing/2014/main" id="{CE6AC632-D911-421A-B64E-66FE37B66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89214" y="4853783"/>
            <a:ext cx="914400" cy="914400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E228DFA-BE0C-46FB-BF7D-0B86AF7A86B5}"/>
              </a:ext>
            </a:extLst>
          </p:cNvPr>
          <p:cNvSpPr/>
          <p:nvPr/>
        </p:nvSpPr>
        <p:spPr>
          <a:xfrm>
            <a:off x="1385886" y="2305050"/>
            <a:ext cx="9420225" cy="3943350"/>
          </a:xfrm>
          <a:prstGeom prst="rect">
            <a:avLst/>
          </a:prstGeom>
          <a:noFill/>
          <a:ln w="2032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7A26ADC-1823-4378-9702-F91AD0F79FE3}"/>
              </a:ext>
            </a:extLst>
          </p:cNvPr>
          <p:cNvSpPr txBox="1"/>
          <p:nvPr/>
        </p:nvSpPr>
        <p:spPr>
          <a:xfrm>
            <a:off x="5361023" y="1920878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Generator G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A88B4B3-0E36-415A-BAB0-0730932EDCB9}"/>
              </a:ext>
            </a:extLst>
          </p:cNvPr>
          <p:cNvSpPr txBox="1"/>
          <p:nvPr/>
        </p:nvSpPr>
        <p:spPr>
          <a:xfrm>
            <a:off x="1385886" y="1285576"/>
            <a:ext cx="693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: Highlight Image Set (extracted from Keyframe Extraction)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88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E73337-8973-478F-91EA-063C24A1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839F-2C68-490D-9EB7-A4E931B59FE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B678C8-032E-4205-97AE-A82C81CB0262}"/>
              </a:ext>
            </a:extLst>
          </p:cNvPr>
          <p:cNvSpPr txBox="1"/>
          <p:nvPr/>
        </p:nvSpPr>
        <p:spPr>
          <a:xfrm>
            <a:off x="812800" y="498762"/>
            <a:ext cx="1056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b="1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CartoonGAN</a:t>
            </a:r>
            <a:endParaRPr lang="ko-KR" altLang="en-US" sz="30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7" name="그래픽 16" descr="이미지">
            <a:extLst>
              <a:ext uri="{FF2B5EF4-FFF2-40B4-BE49-F238E27FC236}">
                <a16:creationId xmlns:a16="http://schemas.microsoft.com/office/drawing/2014/main" id="{3D6F4981-7741-4B18-82E7-4D649D6F8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807" y="3883848"/>
            <a:ext cx="914400" cy="914400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C0CB479-8E85-4D18-97A7-05A1D56F4CCB}"/>
              </a:ext>
            </a:extLst>
          </p:cNvPr>
          <p:cNvSpPr/>
          <p:nvPr/>
        </p:nvSpPr>
        <p:spPr>
          <a:xfrm>
            <a:off x="1979302" y="4233744"/>
            <a:ext cx="384048" cy="214604"/>
          </a:xfrm>
          <a:prstGeom prst="rightArrow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C5B2FC18-2E3A-467C-87C7-0D00B325AFF1}"/>
              </a:ext>
            </a:extLst>
          </p:cNvPr>
          <p:cNvSpPr/>
          <p:nvPr/>
        </p:nvSpPr>
        <p:spPr>
          <a:xfrm>
            <a:off x="6590554" y="4233744"/>
            <a:ext cx="384048" cy="214604"/>
          </a:xfrm>
          <a:prstGeom prst="rightArrow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2C6BAE-4271-483F-A61A-D1394E1DB2B5}"/>
              </a:ext>
            </a:extLst>
          </p:cNvPr>
          <p:cNvSpPr txBox="1"/>
          <p:nvPr/>
        </p:nvSpPr>
        <p:spPr>
          <a:xfrm rot="5400000">
            <a:off x="2806408" y="3981104"/>
            <a:ext cx="257369" cy="1041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LRelu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FEAD111-916F-4D3C-86BE-C3473F2ACF6F}"/>
              </a:ext>
            </a:extLst>
          </p:cNvPr>
          <p:cNvSpPr txBox="1"/>
          <p:nvPr/>
        </p:nvSpPr>
        <p:spPr>
          <a:xfrm rot="5400000">
            <a:off x="2806408" y="3656334"/>
            <a:ext cx="257369" cy="1041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8EA64E-0008-4F0E-9ABD-F10AEC1D4F65}"/>
              </a:ext>
            </a:extLst>
          </p:cNvPr>
          <p:cNvSpPr txBox="1"/>
          <p:nvPr/>
        </p:nvSpPr>
        <p:spPr>
          <a:xfrm rot="5400000">
            <a:off x="4333944" y="4115688"/>
            <a:ext cx="257369" cy="1041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Norm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D31AE5-E8B4-450D-98C0-6C1F07DD125F}"/>
              </a:ext>
            </a:extLst>
          </p:cNvPr>
          <p:cNvSpPr txBox="1"/>
          <p:nvPr/>
        </p:nvSpPr>
        <p:spPr>
          <a:xfrm rot="5400000">
            <a:off x="4333941" y="4434194"/>
            <a:ext cx="257369" cy="1041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LRelu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728FF8-1D9D-48E8-A993-F5CCD6F23CBC}"/>
              </a:ext>
            </a:extLst>
          </p:cNvPr>
          <p:cNvSpPr txBox="1"/>
          <p:nvPr/>
        </p:nvSpPr>
        <p:spPr>
          <a:xfrm rot="5400000">
            <a:off x="4333949" y="3487689"/>
            <a:ext cx="257369" cy="1041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LRelu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253AB1-B32E-4DF9-B285-037EAB539E44}"/>
              </a:ext>
            </a:extLst>
          </p:cNvPr>
          <p:cNvSpPr txBox="1"/>
          <p:nvPr/>
        </p:nvSpPr>
        <p:spPr>
          <a:xfrm rot="5400000">
            <a:off x="4333945" y="3172214"/>
            <a:ext cx="257369" cy="1041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Conv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45896BEB-D05C-4B19-B1A1-5E099BC8D749}"/>
              </a:ext>
            </a:extLst>
          </p:cNvPr>
          <p:cNvSpPr/>
          <p:nvPr/>
        </p:nvSpPr>
        <p:spPr>
          <a:xfrm>
            <a:off x="3506835" y="4233744"/>
            <a:ext cx="384048" cy="214604"/>
          </a:xfrm>
          <a:prstGeom prst="rightArrow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94408936-E8C9-4729-9D8D-7D809B6F93BA}"/>
              </a:ext>
            </a:extLst>
          </p:cNvPr>
          <p:cNvSpPr/>
          <p:nvPr/>
        </p:nvSpPr>
        <p:spPr>
          <a:xfrm>
            <a:off x="5043919" y="4233883"/>
            <a:ext cx="384048" cy="214604"/>
          </a:xfrm>
          <a:prstGeom prst="rightArrow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7A26ADC-1823-4378-9702-F91AD0F79FE3}"/>
              </a:ext>
            </a:extLst>
          </p:cNvPr>
          <p:cNvSpPr txBox="1"/>
          <p:nvPr/>
        </p:nvSpPr>
        <p:spPr>
          <a:xfrm>
            <a:off x="5173365" y="3055163"/>
            <a:ext cx="180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Discriminator D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794248-1384-4DCA-A1B9-54C8AD2655BB}"/>
              </a:ext>
            </a:extLst>
          </p:cNvPr>
          <p:cNvSpPr txBox="1"/>
          <p:nvPr/>
        </p:nvSpPr>
        <p:spPr>
          <a:xfrm rot="5400000">
            <a:off x="4333944" y="3800645"/>
            <a:ext cx="257369" cy="1041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Conv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7C9A98-8360-41B8-A5FD-3D329E5CE6BF}"/>
              </a:ext>
            </a:extLst>
          </p:cNvPr>
          <p:cNvSpPr txBox="1"/>
          <p:nvPr/>
        </p:nvSpPr>
        <p:spPr>
          <a:xfrm rot="5400000">
            <a:off x="5880576" y="4115688"/>
            <a:ext cx="257369" cy="1041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Norm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E57FB3-5ACE-4BD6-8D30-CAAEC12E4781}"/>
              </a:ext>
            </a:extLst>
          </p:cNvPr>
          <p:cNvSpPr txBox="1"/>
          <p:nvPr/>
        </p:nvSpPr>
        <p:spPr>
          <a:xfrm rot="5400000">
            <a:off x="5880573" y="4434194"/>
            <a:ext cx="257369" cy="1041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LRelu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4CA013-0299-4480-8D5D-789D1F167492}"/>
              </a:ext>
            </a:extLst>
          </p:cNvPr>
          <p:cNvSpPr txBox="1"/>
          <p:nvPr/>
        </p:nvSpPr>
        <p:spPr>
          <a:xfrm rot="5400000">
            <a:off x="5880581" y="3487689"/>
            <a:ext cx="257369" cy="1041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LRelu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66A6F5-EA0F-46A4-B0E7-2D886179D738}"/>
              </a:ext>
            </a:extLst>
          </p:cNvPr>
          <p:cNvSpPr txBox="1"/>
          <p:nvPr/>
        </p:nvSpPr>
        <p:spPr>
          <a:xfrm rot="5400000">
            <a:off x="5880577" y="3172214"/>
            <a:ext cx="257369" cy="1041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Conv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B0A772-8D1C-4994-846A-559D2135F750}"/>
              </a:ext>
            </a:extLst>
          </p:cNvPr>
          <p:cNvSpPr txBox="1"/>
          <p:nvPr/>
        </p:nvSpPr>
        <p:spPr>
          <a:xfrm rot="5400000">
            <a:off x="5880576" y="3800645"/>
            <a:ext cx="257369" cy="1041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Conv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D16A5E-DEAD-439F-BED3-FCA7AC005941}"/>
              </a:ext>
            </a:extLst>
          </p:cNvPr>
          <p:cNvSpPr txBox="1"/>
          <p:nvPr/>
        </p:nvSpPr>
        <p:spPr>
          <a:xfrm rot="5400000">
            <a:off x="7427211" y="3800134"/>
            <a:ext cx="257369" cy="1041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norm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ACE504-045D-4D05-AB32-C5FEB4D78B29}"/>
              </a:ext>
            </a:extLst>
          </p:cNvPr>
          <p:cNvSpPr txBox="1"/>
          <p:nvPr/>
        </p:nvSpPr>
        <p:spPr>
          <a:xfrm rot="5400000">
            <a:off x="7427208" y="4118640"/>
            <a:ext cx="257369" cy="1041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relu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10DDF96-D6BA-475F-9A85-6328C7E3501A}"/>
              </a:ext>
            </a:extLst>
          </p:cNvPr>
          <p:cNvSpPr txBox="1"/>
          <p:nvPr/>
        </p:nvSpPr>
        <p:spPr>
          <a:xfrm rot="5400000">
            <a:off x="7427212" y="3487689"/>
            <a:ext cx="257369" cy="1041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conv</a:t>
            </a: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06C78F0D-56AC-47AA-96BC-23C7D89C15AC}"/>
              </a:ext>
            </a:extLst>
          </p:cNvPr>
          <p:cNvSpPr/>
          <p:nvPr/>
        </p:nvSpPr>
        <p:spPr>
          <a:xfrm>
            <a:off x="8137189" y="4233744"/>
            <a:ext cx="384048" cy="214604"/>
          </a:xfrm>
          <a:prstGeom prst="rightArrow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72CF8D1-6BEF-469C-B518-4015B91F0863}"/>
              </a:ext>
            </a:extLst>
          </p:cNvPr>
          <p:cNvSpPr txBox="1"/>
          <p:nvPr/>
        </p:nvSpPr>
        <p:spPr>
          <a:xfrm rot="5400000">
            <a:off x="8967690" y="3799016"/>
            <a:ext cx="257369" cy="1041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240">
            <a:solidFill>
              <a:schemeClr val="tx1"/>
            </a:solidFill>
          </a:ln>
        </p:spPr>
        <p:txBody>
          <a:bodyPr vert="vert270"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1" dirty="0"/>
              <a:t>conv</a:t>
            </a: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8DE9F6BA-17DA-4D03-8928-07E54523B475}"/>
              </a:ext>
            </a:extLst>
          </p:cNvPr>
          <p:cNvSpPr/>
          <p:nvPr/>
        </p:nvSpPr>
        <p:spPr>
          <a:xfrm>
            <a:off x="9671512" y="4233744"/>
            <a:ext cx="384048" cy="214604"/>
          </a:xfrm>
          <a:prstGeom prst="rightArrow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</a:t>
            </a:r>
            <a:endParaRPr lang="ko-KR" altLang="en-US" dirty="0"/>
          </a:p>
        </p:txBody>
      </p:sp>
      <p:pic>
        <p:nvPicPr>
          <p:cNvPr id="3" name="그래픽 2" descr="이미지">
            <a:extLst>
              <a:ext uri="{FF2B5EF4-FFF2-40B4-BE49-F238E27FC236}">
                <a16:creationId xmlns:a16="http://schemas.microsoft.com/office/drawing/2014/main" id="{12CFCDE9-FD2F-4F89-BCCB-D109E5C1D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2359" y="3883848"/>
            <a:ext cx="914400" cy="91440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C798810A-7887-4B8D-BEB1-2679A6D34361}"/>
              </a:ext>
            </a:extLst>
          </p:cNvPr>
          <p:cNvSpPr/>
          <p:nvPr/>
        </p:nvSpPr>
        <p:spPr>
          <a:xfrm>
            <a:off x="914400" y="3424495"/>
            <a:ext cx="10263793" cy="1852356"/>
          </a:xfrm>
          <a:prstGeom prst="rect">
            <a:avLst/>
          </a:prstGeom>
          <a:noFill/>
          <a:ln w="2032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51B0476-724C-415C-A087-DABF40026F78}"/>
              </a:ext>
            </a:extLst>
          </p:cNvPr>
          <p:cNvSpPr txBox="1"/>
          <p:nvPr/>
        </p:nvSpPr>
        <p:spPr>
          <a:xfrm>
            <a:off x="1385886" y="1285576"/>
            <a:ext cx="46923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: </a:t>
            </a:r>
          </a:p>
          <a:p>
            <a:r>
              <a:rPr lang="en-US" altLang="ko-KR" dirty="0"/>
              <a:t>   Animation Image Set -&gt; e</a:t>
            </a:r>
          </a:p>
          <a:p>
            <a:r>
              <a:rPr lang="en-US" altLang="ko-KR" dirty="0"/>
              <a:t>   Edge removed Animation Image Set -&gt;c</a:t>
            </a:r>
          </a:p>
          <a:p>
            <a:r>
              <a:rPr lang="en-US" altLang="ko-KR" dirty="0"/>
              <a:t>   Generated Image Set -&gt; p</a:t>
            </a:r>
          </a:p>
          <a:p>
            <a:endParaRPr lang="en-US" altLang="ko-KR" dirty="0"/>
          </a:p>
          <a:p>
            <a:r>
              <a:rPr lang="en-US" altLang="ko-KR" dirty="0"/>
              <a:t>All Image Set is labeled.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07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371</Words>
  <Application>Microsoft Office PowerPoint</Application>
  <PresentationFormat>와이드스크린</PresentationFormat>
  <Paragraphs>102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Malgun Gothic Semilight</vt:lpstr>
      <vt:lpstr>굴림</vt:lpstr>
      <vt:lpstr>맑은 고딕</vt:lpstr>
      <vt:lpstr>Abadi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장형주</dc:creator>
  <cp:lastModifiedBy>장형주</cp:lastModifiedBy>
  <cp:revision>10</cp:revision>
  <dcterms:created xsi:type="dcterms:W3CDTF">2020-05-31T14:00:53Z</dcterms:created>
  <dcterms:modified xsi:type="dcterms:W3CDTF">2020-05-31T15:30:52Z</dcterms:modified>
</cp:coreProperties>
</file>