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20E56-6EED-47D2-AB3C-23A47645D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3C1F8-4A3C-4204-90CF-897E85B56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CCF93-AC51-4DA3-A49B-E9E9291F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181-7937-4316-B9BD-E8D2BFA63EAF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DD950-AA98-48A9-B6C4-E121CDB7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AF71D-84B5-4A84-BE74-137F289D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0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C5568-F0FD-4579-810D-9FB2532D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14A9CA-2E57-400A-8A99-D550F73A8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33EA9-E52D-47C2-B207-E70790B9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181-7937-4316-B9BD-E8D2BFA63EAF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85C0D-1B92-4EB3-AF8C-27F068F4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DC7D-B0C4-4250-8CD9-04CBD7EF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6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17FE2F-C03F-44A3-ABB1-C1FF09823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7B61C0-07E4-44B2-8A59-68F4E1ABE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203CB-AE39-4BC8-8D8E-0189F62B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181-7937-4316-B9BD-E8D2BFA63EAF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C8A4A-A9E5-46C2-8E1A-D64668CF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2463D-F5F0-4615-8D26-7B47CC10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9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9DE57-60BD-4158-99B0-579ACFAD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CB8E8-A80F-496E-91F8-14EDE1B6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1D4F2-B642-4C8B-8561-00957F2A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181-7937-4316-B9BD-E8D2BFA63EAF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02C1B-D018-4FB9-9E15-3B8B57CC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B3B70-19E9-43BA-BF48-FAC4874B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8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28CEA-B60B-4C75-B688-895DA06E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3E857-3830-46B5-AC7A-667275D51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BC821-CC2F-4DAB-867C-2F44351B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181-7937-4316-B9BD-E8D2BFA63EAF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C6997-8FB3-4D09-B94B-ECC246E2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93F13-F513-4440-AC41-316CE125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8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96F8C-0C8F-4B95-A39A-11FD58EF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4374F-21EB-4974-B50C-C933C771C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BD99D6-4E76-4D7D-8D11-9797C2EBF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3C773-6DBD-4063-B10E-9DFE3EFC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181-7937-4316-B9BD-E8D2BFA63EAF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17EB4-8DAA-49F3-BB24-9F489414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134AE-A669-4749-AF9B-48450E20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2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ACC80-213A-42DE-BC4C-138B53B3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8EFF7-45E7-416E-98A8-1ED3F9EE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8D7C6-62C8-490F-B63F-D29E79AF9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0C45AD-AD73-4222-896E-80870DE26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6721DB-9FB0-49D3-B33D-50FD1E545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74C92C-A3BC-46E5-9BAA-31FE4ED7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181-7937-4316-B9BD-E8D2BFA63EAF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08DDA7-ED4D-46E3-A28D-EBDB67D9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8C1AE3-6C51-42FA-B55E-7FEF58E3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8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2DB05-2D39-4EBC-AC8D-9B6B2BAE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F933D8-935A-4575-AE79-00C3503F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181-7937-4316-B9BD-E8D2BFA63EAF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629F1E-6F31-4C4F-9D78-477128C2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40AB2B-2929-493D-ACB0-B5A84D35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9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7359C-1A8C-4DF0-BE9E-807E5597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181-7937-4316-B9BD-E8D2BFA63EAF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A4E6E5-B62F-4E06-B196-66F431DF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1C2C8-BB8C-4525-B420-8A232B15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6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B8D28-5D79-4293-AE33-7395A2E1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3C28D-B053-4508-BFE2-EDD62FE9D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B9C0CD-50E9-4F31-BB41-77A6BF141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F4139-6A36-428A-ADDF-5F6AAC4A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181-7937-4316-B9BD-E8D2BFA63EAF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AEBFE-3B5A-4E38-90DA-D8CB999D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8957C-8A6B-4E5E-94E7-3F7925D3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5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ABD0E-63A7-49A0-9B47-AD89177E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D805CC-E7A9-47D4-A810-E90D78449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81C4C6-2098-493A-86E5-E0FC6A747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F46D9-43AF-4A95-B0EB-7178CB48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E181-7937-4316-B9BD-E8D2BFA63EAF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D4087-A663-473D-8F28-84BFAB38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9A92F-32EE-4D19-BE47-91FD480B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0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67711-F51C-4352-8F65-F77E4063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0A1B6-E713-4655-BDC1-D3AE706CD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D4724-EAF3-4E81-8BAB-B362E651D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E181-7937-4316-B9BD-E8D2BFA63EAF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B9DD8-89F4-465C-96D2-364435365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4162A-4B67-44E8-8731-BEA265DE5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715A-C634-4DD6-8A2C-C5889D29A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9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10B844-2CFC-4C50-B418-7216B51A8E93}"/>
              </a:ext>
            </a:extLst>
          </p:cNvPr>
          <p:cNvSpPr/>
          <p:nvPr/>
        </p:nvSpPr>
        <p:spPr>
          <a:xfrm>
            <a:off x="1" y="1"/>
            <a:ext cx="8752113" cy="6858000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2A5A0-DE14-4E94-AEE3-CB8E767B201D}"/>
              </a:ext>
            </a:extLst>
          </p:cNvPr>
          <p:cNvSpPr txBox="1"/>
          <p:nvPr/>
        </p:nvSpPr>
        <p:spPr>
          <a:xfrm>
            <a:off x="1146838" y="935438"/>
            <a:ext cx="989832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500" dirty="0">
                <a:latin typeface="+mn-ea"/>
                <a:cs typeface="Angsana New" panose="020B0502040204020203" pitchFamily="18" charset="-34"/>
              </a:rPr>
              <a:t>Your</a:t>
            </a:r>
          </a:p>
          <a:p>
            <a:r>
              <a:rPr lang="en-US" altLang="ko-KR" sz="6500" dirty="0">
                <a:solidFill>
                  <a:schemeClr val="accent2"/>
                </a:solidFill>
                <a:latin typeface="Arial Black" panose="020B0A04020102020204" pitchFamily="34" charset="0"/>
              </a:rPr>
              <a:t>CARTOON</a:t>
            </a:r>
          </a:p>
          <a:p>
            <a:r>
              <a:rPr lang="en-US" altLang="ko-KR" sz="6500" dirty="0">
                <a:latin typeface="Avenir Next LT Pro" panose="020B0504020202020204" pitchFamily="34" charset="0"/>
              </a:rPr>
              <a:t>Is</a:t>
            </a:r>
            <a:endParaRPr lang="ko-KR" altLang="en-US" sz="6500" dirty="0">
              <a:latin typeface="Avenir Next LT Pro" panose="020B05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21EE10-F7AB-4B26-AA78-05917AA24E97}"/>
              </a:ext>
            </a:extLst>
          </p:cNvPr>
          <p:cNvSpPr/>
          <p:nvPr/>
        </p:nvSpPr>
        <p:spPr>
          <a:xfrm>
            <a:off x="8752114" y="-1"/>
            <a:ext cx="3439885" cy="6857999"/>
          </a:xfrm>
          <a:prstGeom prst="rect">
            <a:avLst/>
          </a:prstGeom>
          <a:pattFill prst="pct5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D1BA7D-2A41-4AFD-975F-0F7AC0024266}"/>
              </a:ext>
            </a:extLst>
          </p:cNvPr>
          <p:cNvSpPr>
            <a:spLocks noChangeAspect="1"/>
          </p:cNvSpPr>
          <p:nvPr/>
        </p:nvSpPr>
        <p:spPr>
          <a:xfrm>
            <a:off x="218803" y="171448"/>
            <a:ext cx="8314510" cy="6515100"/>
          </a:xfrm>
          <a:prstGeom prst="rect">
            <a:avLst/>
          </a:prstGeom>
          <a:noFill/>
          <a:ln w="635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BABD9-494D-47E8-B099-BA64549E6E93}"/>
              </a:ext>
            </a:extLst>
          </p:cNvPr>
          <p:cNvSpPr txBox="1"/>
          <p:nvPr/>
        </p:nvSpPr>
        <p:spPr>
          <a:xfrm>
            <a:off x="564035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37C94-302E-4C4F-B9E4-433E692C0A14}"/>
              </a:ext>
            </a:extLst>
          </p:cNvPr>
          <p:cNvSpPr txBox="1"/>
          <p:nvPr/>
        </p:nvSpPr>
        <p:spPr>
          <a:xfrm>
            <a:off x="9759820" y="4677572"/>
            <a:ext cx="1994575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andara Light" panose="020E0502030303020204" pitchFamily="34" charset="0"/>
              </a:rPr>
              <a:t>Lee You Jin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andara Light" panose="020E0502030303020204" pitchFamily="34" charset="0"/>
              </a:rPr>
              <a:t>Park Sung Chun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andara Light" panose="020E0502030303020204" pitchFamily="34" charset="0"/>
              </a:rPr>
              <a:t>Lee Hyun Soo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andara Light" panose="020E0502030303020204" pitchFamily="34" charset="0"/>
              </a:rPr>
              <a:t>Jang Hyung Joo</a:t>
            </a:r>
            <a:endParaRPr lang="ko-KR" altLang="en-US" sz="16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6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Insta GAN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그림 6" descr="스크린샷, 앉아있는, 화면이(가) 표시된 사진&#10;&#10;자동 생성된 설명">
            <a:extLst>
              <a:ext uri="{FF2B5EF4-FFF2-40B4-BE49-F238E27FC236}">
                <a16:creationId xmlns:a16="http://schemas.microsoft.com/office/drawing/2014/main" id="{2A2491DA-525A-4517-A5F3-B6A04265C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401817"/>
            <a:ext cx="9519027" cy="39974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DD72B6-0A1D-4787-BF31-2F3450216FD5}"/>
                  </a:ext>
                </a:extLst>
              </p:cNvPr>
              <p:cNvSpPr txBox="1"/>
              <p:nvPr/>
            </p:nvSpPr>
            <p:spPr>
              <a:xfrm>
                <a:off x="949513" y="1739071"/>
                <a:ext cx="990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Define a </a:t>
                </a:r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context preserving Loss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𝑳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for keep the background context as it is. 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DD72B6-0A1D-4787-BF31-2F345021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13" y="1739071"/>
                <a:ext cx="9906000" cy="369332"/>
              </a:xfrm>
              <a:prstGeom prst="rect">
                <a:avLst/>
              </a:prstGeom>
              <a:blipFill>
                <a:blip r:embed="rId3"/>
                <a:stretch>
                  <a:fillRect l="-55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ABB2EA1-8919-4D83-99F9-63FCFE82BB8F}"/>
              </a:ext>
            </a:extLst>
          </p:cNvPr>
          <p:cNvSpPr txBox="1"/>
          <p:nvPr/>
        </p:nvSpPr>
        <p:spPr>
          <a:xfrm>
            <a:off x="949513" y="1276007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Focus on each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Instance.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F140E82-C81E-47F2-9B5A-BC68B157D3A9}"/>
              </a:ext>
            </a:extLst>
          </p:cNvPr>
          <p:cNvSpPr/>
          <p:nvPr/>
        </p:nvSpPr>
        <p:spPr>
          <a:xfrm>
            <a:off x="825688" y="1398760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B5F971-94E1-42A9-981F-9C1AC2C4333D}"/>
              </a:ext>
            </a:extLst>
          </p:cNvPr>
          <p:cNvSpPr/>
          <p:nvPr/>
        </p:nvSpPr>
        <p:spPr>
          <a:xfrm>
            <a:off x="825688" y="1861824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A89C74B7-0E69-44E0-B487-8F01B28F8F12}"/>
              </a:ext>
            </a:extLst>
          </p:cNvPr>
          <p:cNvSpPr/>
          <p:nvPr/>
        </p:nvSpPr>
        <p:spPr>
          <a:xfrm>
            <a:off x="1143000" y="2448683"/>
            <a:ext cx="9519026" cy="3950598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4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Insta GAN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036458-4723-43DE-897F-EE265BC8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95" y="2988315"/>
            <a:ext cx="5349550" cy="6932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3A748F-45F6-4E3F-BA74-96D50A62A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94" y="4130921"/>
            <a:ext cx="7095675" cy="359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A9CA2C-88DB-4689-A57D-C2392922C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294" y="5015253"/>
            <a:ext cx="5859654" cy="653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980AEC-9670-441A-8511-714276B7C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294" y="5698441"/>
            <a:ext cx="4952999" cy="4054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D22A43-2502-442D-8A57-3C9DC1F75B94}"/>
              </a:ext>
            </a:extLst>
          </p:cNvPr>
          <p:cNvSpPr txBox="1"/>
          <p:nvPr/>
        </p:nvSpPr>
        <p:spPr>
          <a:xfrm>
            <a:off x="949513" y="1276007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Context Preserving Loss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98FB87-F1B1-4555-AD8D-0AA95E923EA2}"/>
              </a:ext>
            </a:extLst>
          </p:cNvPr>
          <p:cNvSpPr/>
          <p:nvPr/>
        </p:nvSpPr>
        <p:spPr>
          <a:xfrm>
            <a:off x="825688" y="1398760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0FBEA56-1EE5-4C40-9C08-EEC9AAB9548F}"/>
              </a:ext>
            </a:extLst>
          </p:cNvPr>
          <p:cNvSpPr/>
          <p:nvPr/>
        </p:nvSpPr>
        <p:spPr>
          <a:xfrm>
            <a:off x="2151156" y="2672178"/>
            <a:ext cx="7889687" cy="3600793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AA4A9B-1348-468E-A1B1-58064CC07CAB}"/>
              </a:ext>
            </a:extLst>
          </p:cNvPr>
          <p:cNvSpPr txBox="1"/>
          <p:nvPr/>
        </p:nvSpPr>
        <p:spPr>
          <a:xfrm>
            <a:off x="1284126" y="1645339"/>
            <a:ext cx="796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It's used to convert only target instances and keep backgrounds original.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D5862E-4EE4-4680-941F-5872505D52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133475" y="1814616"/>
            <a:ext cx="15065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90DBCC-2F5B-4EA0-810F-49A862746FC0}"/>
              </a:ext>
            </a:extLst>
          </p:cNvPr>
          <p:cNvSpPr txBox="1"/>
          <p:nvPr/>
        </p:nvSpPr>
        <p:spPr>
          <a:xfrm>
            <a:off x="949513" y="2057306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Total Loss of Insta GAN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183758F-5BD7-4C3B-BA86-B360DC879B05}"/>
              </a:ext>
            </a:extLst>
          </p:cNvPr>
          <p:cNvSpPr/>
          <p:nvPr/>
        </p:nvSpPr>
        <p:spPr>
          <a:xfrm>
            <a:off x="825688" y="2180059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18FF4C-9DA6-4867-83F9-38BF3773D4EC}"/>
              </a:ext>
            </a:extLst>
          </p:cNvPr>
          <p:cNvCxnSpPr>
            <a:cxnSpLocks/>
          </p:cNvCxnSpPr>
          <p:nvPr/>
        </p:nvCxnSpPr>
        <p:spPr>
          <a:xfrm>
            <a:off x="864394" y="3219449"/>
            <a:ext cx="161210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24E4E4-1339-4641-B3BD-6DE740CAEBF8}"/>
              </a:ext>
            </a:extLst>
          </p:cNvPr>
          <p:cNvCxnSpPr>
            <a:cxnSpLocks/>
          </p:cNvCxnSpPr>
          <p:nvPr/>
        </p:nvCxnSpPr>
        <p:spPr>
          <a:xfrm flipV="1">
            <a:off x="887600" y="2426638"/>
            <a:ext cx="0" cy="80948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E28C07D-1560-44B6-8D41-844CC53DA814}"/>
              </a:ext>
            </a:extLst>
          </p:cNvPr>
          <p:cNvCxnSpPr>
            <a:cxnSpLocks/>
          </p:cNvCxnSpPr>
          <p:nvPr/>
        </p:nvCxnSpPr>
        <p:spPr>
          <a:xfrm>
            <a:off x="454554" y="5886450"/>
            <a:ext cx="202194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9E7F0E7-327C-43B8-97E9-BD496BAD9A4E}"/>
              </a:ext>
            </a:extLst>
          </p:cNvPr>
          <p:cNvCxnSpPr>
            <a:cxnSpLocks/>
          </p:cNvCxnSpPr>
          <p:nvPr/>
        </p:nvCxnSpPr>
        <p:spPr>
          <a:xfrm flipV="1">
            <a:off x="478996" y="1435894"/>
            <a:ext cx="0" cy="446960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935622D-02A3-4C82-9AE4-855A2B088F29}"/>
              </a:ext>
            </a:extLst>
          </p:cNvPr>
          <p:cNvCxnSpPr>
            <a:cxnSpLocks/>
          </p:cNvCxnSpPr>
          <p:nvPr/>
        </p:nvCxnSpPr>
        <p:spPr>
          <a:xfrm>
            <a:off x="455082" y="1460672"/>
            <a:ext cx="264433" cy="2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29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964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Cartoon 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763EA-AF5B-4840-A5BA-F62632DB06B2}"/>
              </a:ext>
            </a:extLst>
          </p:cNvPr>
          <p:cNvSpPr txBox="1"/>
          <p:nvPr/>
        </p:nvSpPr>
        <p:spPr>
          <a:xfrm>
            <a:off x="917048" y="1581150"/>
            <a:ext cx="922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sharp outline is an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important feature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Cartoon.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1D0BB-AC42-4636-9DED-A0F8C4E214B9}"/>
              </a:ext>
            </a:extLst>
          </p:cNvPr>
          <p:cNvSpPr txBox="1"/>
          <p:nvPr/>
        </p:nvSpPr>
        <p:spPr>
          <a:xfrm>
            <a:off x="917048" y="2021443"/>
            <a:ext cx="922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But this feature occupies a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low proportion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overall image.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0C86D-2B24-43CF-AB53-C80A890AA4AB}"/>
              </a:ext>
            </a:extLst>
          </p:cNvPr>
          <p:cNvSpPr txBox="1"/>
          <p:nvPr/>
        </p:nvSpPr>
        <p:spPr>
          <a:xfrm>
            <a:off x="917048" y="1140857"/>
            <a:ext cx="94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Compared to the real photo, Cartoon has a soft color and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sharp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E9E35-5C3F-4CBE-894F-0B7838741D74}"/>
              </a:ext>
            </a:extLst>
          </p:cNvPr>
          <p:cNvSpPr txBox="1"/>
          <p:nvPr/>
        </p:nvSpPr>
        <p:spPr>
          <a:xfrm>
            <a:off x="917048" y="2461736"/>
            <a:ext cx="922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So, Cartoon GAN define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Edge-Promoting Loss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that increases the weight of outline.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A2EDF2-0E7D-4603-AB44-C8841D20F419}"/>
              </a:ext>
            </a:extLst>
          </p:cNvPr>
          <p:cNvCxnSpPr>
            <a:cxnSpLocks/>
          </p:cNvCxnSpPr>
          <p:nvPr/>
        </p:nvCxnSpPr>
        <p:spPr>
          <a:xfrm>
            <a:off x="802749" y="1307306"/>
            <a:ext cx="0" cy="1366044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9C23FA9-2B7E-461B-BB54-94E8581D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31" y="4055943"/>
            <a:ext cx="6636277" cy="157147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0AEEFA-03CE-41D1-8FBD-8290C212EE7B}"/>
              </a:ext>
            </a:extLst>
          </p:cNvPr>
          <p:cNvCxnSpPr>
            <a:cxnSpLocks/>
          </p:cNvCxnSpPr>
          <p:nvPr/>
        </p:nvCxnSpPr>
        <p:spPr>
          <a:xfrm flipH="1">
            <a:off x="778669" y="1327905"/>
            <a:ext cx="138379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D274A6D-52C9-4D71-8100-3929D085776A}"/>
              </a:ext>
            </a:extLst>
          </p:cNvPr>
          <p:cNvCxnSpPr>
            <a:cxnSpLocks/>
          </p:cNvCxnSpPr>
          <p:nvPr/>
        </p:nvCxnSpPr>
        <p:spPr>
          <a:xfrm flipH="1">
            <a:off x="778668" y="2651482"/>
            <a:ext cx="138379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대각선 방향 모서리 23">
            <a:extLst>
              <a:ext uri="{FF2B5EF4-FFF2-40B4-BE49-F238E27FC236}">
                <a16:creationId xmlns:a16="http://schemas.microsoft.com/office/drawing/2014/main" id="{AC862E5B-DF95-4FA9-AB44-BB8E9C875DE8}"/>
              </a:ext>
            </a:extLst>
          </p:cNvPr>
          <p:cNvSpPr>
            <a:spLocks noChangeAspect="1"/>
          </p:cNvSpPr>
          <p:nvPr/>
        </p:nvSpPr>
        <p:spPr>
          <a:xfrm>
            <a:off x="917047" y="3972361"/>
            <a:ext cx="6964445" cy="1773792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F3A06C-A055-4BC4-A242-DB5F765F324F}"/>
              </a:ext>
            </a:extLst>
          </p:cNvPr>
          <p:cNvCxnSpPr>
            <a:cxnSpLocks/>
          </p:cNvCxnSpPr>
          <p:nvPr/>
        </p:nvCxnSpPr>
        <p:spPr>
          <a:xfrm flipV="1">
            <a:off x="3543300" y="2827106"/>
            <a:ext cx="2324100" cy="1455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3BB580-00AD-4610-A6F1-85D756A0A3A9}"/>
              </a:ext>
            </a:extLst>
          </p:cNvPr>
          <p:cNvCxnSpPr>
            <a:cxnSpLocks/>
          </p:cNvCxnSpPr>
          <p:nvPr/>
        </p:nvCxnSpPr>
        <p:spPr>
          <a:xfrm rot="10800000">
            <a:off x="7109151" y="4829576"/>
            <a:ext cx="1355198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6D9E42F-4954-490C-8FD8-B598110627DF}"/>
              </a:ext>
            </a:extLst>
          </p:cNvPr>
          <p:cNvCxnSpPr>
            <a:cxnSpLocks/>
          </p:cNvCxnSpPr>
          <p:nvPr/>
        </p:nvCxnSpPr>
        <p:spPr>
          <a:xfrm flipV="1">
            <a:off x="8448476" y="3243585"/>
            <a:ext cx="0" cy="160004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93672AD-61AD-4AA3-8327-584BCD812B53}"/>
              </a:ext>
            </a:extLst>
          </p:cNvPr>
          <p:cNvCxnSpPr>
            <a:cxnSpLocks/>
          </p:cNvCxnSpPr>
          <p:nvPr/>
        </p:nvCxnSpPr>
        <p:spPr>
          <a:xfrm>
            <a:off x="4681538" y="3267399"/>
            <a:ext cx="3790749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AFF901-80EF-4B28-94ED-FF2FF5A155A7}"/>
              </a:ext>
            </a:extLst>
          </p:cNvPr>
          <p:cNvCxnSpPr>
            <a:cxnSpLocks/>
          </p:cNvCxnSpPr>
          <p:nvPr/>
        </p:nvCxnSpPr>
        <p:spPr>
          <a:xfrm flipV="1">
            <a:off x="4705617" y="2831068"/>
            <a:ext cx="0" cy="459659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71E71F-3C03-4532-AC97-FE67E5FDFF9D}"/>
                  </a:ext>
                </a:extLst>
              </p:cNvPr>
              <p:cNvSpPr txBox="1"/>
              <p:nvPr/>
            </p:nvSpPr>
            <p:spPr>
              <a:xfrm>
                <a:off x="8424666" y="3701587"/>
                <a:ext cx="2557659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2"/>
                    </a:solidFill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the outline removed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71E71F-3C03-4532-AC97-FE67E5FDF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666" y="3701587"/>
                <a:ext cx="2557659" cy="668645"/>
              </a:xfrm>
              <a:prstGeom prst="rect">
                <a:avLst/>
              </a:prstGeom>
              <a:blipFill>
                <a:blip r:embed="rId3"/>
                <a:stretch>
                  <a:fillRect t="-5455" r="-1429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F4D083F-C341-4B49-B635-C72ED3864D45}"/>
              </a:ext>
            </a:extLst>
          </p:cNvPr>
          <p:cNvCxnSpPr>
            <a:cxnSpLocks/>
          </p:cNvCxnSpPr>
          <p:nvPr/>
        </p:nvCxnSpPr>
        <p:spPr>
          <a:xfrm flipH="1">
            <a:off x="809499" y="2206109"/>
            <a:ext cx="138379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3FCE62E-8E8B-4531-A1E9-B03664D19C53}"/>
              </a:ext>
            </a:extLst>
          </p:cNvPr>
          <p:cNvCxnSpPr>
            <a:cxnSpLocks/>
          </p:cNvCxnSpPr>
          <p:nvPr/>
        </p:nvCxnSpPr>
        <p:spPr>
          <a:xfrm flipH="1">
            <a:off x="802749" y="1765816"/>
            <a:ext cx="138379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1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964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Large Scale GAN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4A48A-7C22-4F84-8AF7-09BCF536E367}"/>
              </a:ext>
            </a:extLst>
          </p:cNvPr>
          <p:cNvSpPr txBox="1"/>
          <p:nvPr/>
        </p:nvSpPr>
        <p:spPr>
          <a:xfrm>
            <a:off x="797452" y="1986602"/>
            <a:ext cx="942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Large Scale GAN uses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Scaling 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TRUCATION TRICK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 increase the resolution of image.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9D99A-7894-4732-8550-3450DCA3D365}"/>
              </a:ext>
            </a:extLst>
          </p:cNvPr>
          <p:cNvSpPr txBox="1"/>
          <p:nvPr/>
        </p:nvSpPr>
        <p:spPr>
          <a:xfrm>
            <a:off x="797452" y="1304463"/>
            <a:ext cx="94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After Image Translation, the resolution of image drops.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EBD306-3D8C-41E3-A624-4FCFFC82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43" y="3429000"/>
            <a:ext cx="8443913" cy="23711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043565-7D8B-41EC-BB3A-E317B473F5A1}"/>
              </a:ext>
            </a:extLst>
          </p:cNvPr>
          <p:cNvSpPr/>
          <p:nvPr/>
        </p:nvSpPr>
        <p:spPr>
          <a:xfrm>
            <a:off x="1971675" y="3752850"/>
            <a:ext cx="120967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11D8A-3ACB-412E-A1F8-253252C01E8E}"/>
              </a:ext>
            </a:extLst>
          </p:cNvPr>
          <p:cNvSpPr/>
          <p:nvPr/>
        </p:nvSpPr>
        <p:spPr>
          <a:xfrm>
            <a:off x="1971675" y="4624119"/>
            <a:ext cx="120967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2443AE-AF5D-403E-ACAB-64FB8C2F38F6}"/>
              </a:ext>
            </a:extLst>
          </p:cNvPr>
          <p:cNvSpPr/>
          <p:nvPr/>
        </p:nvSpPr>
        <p:spPr>
          <a:xfrm>
            <a:off x="7562850" y="3752850"/>
            <a:ext cx="265747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1F7504-A16B-48B4-9815-FBD80FD72B3A}"/>
              </a:ext>
            </a:extLst>
          </p:cNvPr>
          <p:cNvSpPr/>
          <p:nvPr/>
        </p:nvSpPr>
        <p:spPr>
          <a:xfrm>
            <a:off x="7562850" y="4624119"/>
            <a:ext cx="265747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B5535-19A3-436E-9170-08A558680D38}"/>
              </a:ext>
            </a:extLst>
          </p:cNvPr>
          <p:cNvSpPr/>
          <p:nvPr/>
        </p:nvSpPr>
        <p:spPr>
          <a:xfrm>
            <a:off x="7553325" y="5281344"/>
            <a:ext cx="265747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5BE7FD-FD1D-4AE9-9D8D-5D97D0DCBFBE}"/>
              </a:ext>
            </a:extLst>
          </p:cNvPr>
          <p:cNvSpPr/>
          <p:nvPr/>
        </p:nvSpPr>
        <p:spPr>
          <a:xfrm>
            <a:off x="5781675" y="5281344"/>
            <a:ext cx="73342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FB3AC71-C7B6-4E51-A0BA-5705D2353E26}"/>
              </a:ext>
            </a:extLst>
          </p:cNvPr>
          <p:cNvSpPr/>
          <p:nvPr/>
        </p:nvSpPr>
        <p:spPr>
          <a:xfrm>
            <a:off x="673627" y="1427216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BFEE7CE-7D0F-4BAC-8D34-B3CED755D80A}"/>
              </a:ext>
            </a:extLst>
          </p:cNvPr>
          <p:cNvSpPr/>
          <p:nvPr/>
        </p:nvSpPr>
        <p:spPr>
          <a:xfrm>
            <a:off x="673626" y="2109355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11740AC6-65F6-4545-B99B-332A1B594DDA}"/>
              </a:ext>
            </a:extLst>
          </p:cNvPr>
          <p:cNvSpPr/>
          <p:nvPr/>
        </p:nvSpPr>
        <p:spPr>
          <a:xfrm>
            <a:off x="1524000" y="3190874"/>
            <a:ext cx="9191625" cy="2924175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5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964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Large Scale GAN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BF656-29BB-4A42-A074-B2292EAA6025}"/>
              </a:ext>
            </a:extLst>
          </p:cNvPr>
          <p:cNvSpPr txBox="1"/>
          <p:nvPr/>
        </p:nvSpPr>
        <p:spPr>
          <a:xfrm>
            <a:off x="974609" y="1288508"/>
            <a:ext cx="268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Limits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EDE41-1255-4983-96CD-2BEA924C648F}"/>
              </a:ext>
            </a:extLst>
          </p:cNvPr>
          <p:cNvSpPr txBox="1"/>
          <p:nvPr/>
        </p:nvSpPr>
        <p:spPr>
          <a:xfrm>
            <a:off x="1066797" y="1887319"/>
            <a:ext cx="1034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Large Scale GAN trains models by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increasing batch 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the number of Parameter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 increase the resolution of image.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B64CA-AE60-4D5F-8374-3B7648BB63B4}"/>
              </a:ext>
            </a:extLst>
          </p:cNvPr>
          <p:cNvSpPr txBox="1"/>
          <p:nvPr/>
        </p:nvSpPr>
        <p:spPr>
          <a:xfrm>
            <a:off x="1066796" y="2758863"/>
            <a:ext cx="1034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So, it uses a great deal of 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GPU Memory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namely its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is too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C05D4-20C5-40B7-BAB9-D897F1BC407E}"/>
              </a:ext>
            </a:extLst>
          </p:cNvPr>
          <p:cNvSpPr txBox="1"/>
          <p:nvPr/>
        </p:nvSpPr>
        <p:spPr>
          <a:xfrm>
            <a:off x="1066796" y="3353408"/>
            <a:ext cx="1034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And GAN has a problem that models become unstable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as they grow in size and then eventually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collapse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2A4668-49C8-4F17-80FA-B3B8D9140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33" y="4324351"/>
            <a:ext cx="5932751" cy="20360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C27705-FED2-4986-8B52-E77B01F05102}"/>
              </a:ext>
            </a:extLst>
          </p:cNvPr>
          <p:cNvSpPr/>
          <p:nvPr/>
        </p:nvSpPr>
        <p:spPr>
          <a:xfrm rot="2700000">
            <a:off x="681769" y="1428821"/>
            <a:ext cx="242596" cy="242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2806C0-3EDA-4D06-9719-3D958D2621D3}"/>
              </a:ext>
            </a:extLst>
          </p:cNvPr>
          <p:cNvSpPr>
            <a:spLocks noChangeAspect="1"/>
          </p:cNvSpPr>
          <p:nvPr/>
        </p:nvSpPr>
        <p:spPr>
          <a:xfrm rot="2700000">
            <a:off x="730288" y="1476454"/>
            <a:ext cx="145558" cy="14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00AC69-B4B4-493B-A4D7-26709ADB1B7B}"/>
              </a:ext>
            </a:extLst>
          </p:cNvPr>
          <p:cNvCxnSpPr/>
          <p:nvPr/>
        </p:nvCxnSpPr>
        <p:spPr>
          <a:xfrm>
            <a:off x="998462" y="1934259"/>
            <a:ext cx="0" cy="55245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AC8BE1F-7283-409A-8253-E6350FEA0223}"/>
              </a:ext>
            </a:extLst>
          </p:cNvPr>
          <p:cNvCxnSpPr>
            <a:cxnSpLocks/>
          </p:cNvCxnSpPr>
          <p:nvPr/>
        </p:nvCxnSpPr>
        <p:spPr>
          <a:xfrm>
            <a:off x="998462" y="2782595"/>
            <a:ext cx="0" cy="3456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7C609F1-620A-46C3-BDDE-A23FE5C1DCD4}"/>
              </a:ext>
            </a:extLst>
          </p:cNvPr>
          <p:cNvCxnSpPr/>
          <p:nvPr/>
        </p:nvCxnSpPr>
        <p:spPr>
          <a:xfrm>
            <a:off x="998462" y="3400348"/>
            <a:ext cx="0" cy="55245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대각선 방향 모서리 16">
            <a:extLst>
              <a:ext uri="{FF2B5EF4-FFF2-40B4-BE49-F238E27FC236}">
                <a16:creationId xmlns:a16="http://schemas.microsoft.com/office/drawing/2014/main" id="{1F9233A9-7B94-4499-848E-8E44B4B437CE}"/>
              </a:ext>
            </a:extLst>
          </p:cNvPr>
          <p:cNvSpPr/>
          <p:nvPr/>
        </p:nvSpPr>
        <p:spPr>
          <a:xfrm>
            <a:off x="4895850" y="4224951"/>
            <a:ext cx="6515099" cy="2358341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7ED0F8C-3522-4293-9027-3E22DE08D9A9}"/>
              </a:ext>
            </a:extLst>
          </p:cNvPr>
          <p:cNvCxnSpPr>
            <a:cxnSpLocks/>
          </p:cNvCxnSpPr>
          <p:nvPr/>
        </p:nvCxnSpPr>
        <p:spPr>
          <a:xfrm>
            <a:off x="676275" y="3695700"/>
            <a:ext cx="298334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42D6E17-D756-4FE0-A885-99A5D61F97B8}"/>
              </a:ext>
            </a:extLst>
          </p:cNvPr>
          <p:cNvCxnSpPr>
            <a:cxnSpLocks/>
          </p:cNvCxnSpPr>
          <p:nvPr/>
        </p:nvCxnSpPr>
        <p:spPr>
          <a:xfrm flipH="1">
            <a:off x="701690" y="3676573"/>
            <a:ext cx="1" cy="175982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597D9B4-9ACD-47F1-A076-BB061E5E4551}"/>
              </a:ext>
            </a:extLst>
          </p:cNvPr>
          <p:cNvCxnSpPr>
            <a:cxnSpLocks/>
          </p:cNvCxnSpPr>
          <p:nvPr/>
        </p:nvCxnSpPr>
        <p:spPr>
          <a:xfrm flipV="1">
            <a:off x="693165" y="5404122"/>
            <a:ext cx="4196335" cy="731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4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964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F12EA0-290E-4F27-9D96-114357A2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41" y="1262390"/>
            <a:ext cx="5710917" cy="4997053"/>
          </a:xfrm>
          <a:prstGeom prst="rect">
            <a:avLst/>
          </a:prstGeom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DE11500D-8B8A-4BCD-995A-A03B58D1BFC2}"/>
              </a:ext>
            </a:extLst>
          </p:cNvPr>
          <p:cNvSpPr/>
          <p:nvPr/>
        </p:nvSpPr>
        <p:spPr>
          <a:xfrm>
            <a:off x="1924050" y="1262390"/>
            <a:ext cx="8260823" cy="5338435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8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3B0CD41-74F0-4319-8524-36914A7F0456}"/>
              </a:ext>
            </a:extLst>
          </p:cNvPr>
          <p:cNvSpPr/>
          <p:nvPr/>
        </p:nvSpPr>
        <p:spPr>
          <a:xfrm>
            <a:off x="5105068" y="3050634"/>
            <a:ext cx="1981862" cy="1015663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A1313D-72B8-4239-B9FF-AA5521F422C1}"/>
              </a:ext>
            </a:extLst>
          </p:cNvPr>
          <p:cNvSpPr/>
          <p:nvPr/>
        </p:nvSpPr>
        <p:spPr>
          <a:xfrm>
            <a:off x="4743117" y="3241133"/>
            <a:ext cx="2705763" cy="634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98B7D0-409E-46D8-A9E7-D8AAEC1C5524}"/>
              </a:ext>
            </a:extLst>
          </p:cNvPr>
          <p:cNvSpPr/>
          <p:nvPr/>
        </p:nvSpPr>
        <p:spPr>
          <a:xfrm>
            <a:off x="5514974" y="2857500"/>
            <a:ext cx="1162050" cy="1390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105069" y="3050634"/>
            <a:ext cx="1981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QnA</a:t>
            </a:r>
            <a:endParaRPr lang="en-US" altLang="ko-KR" sz="6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5A4C6E-295C-44A1-BF10-AD3F14324F22}"/>
              </a:ext>
            </a:extLst>
          </p:cNvPr>
          <p:cNvSpPr txBox="1"/>
          <p:nvPr/>
        </p:nvSpPr>
        <p:spPr>
          <a:xfrm>
            <a:off x="560070" y="2969969"/>
            <a:ext cx="30765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Contents</a:t>
            </a:r>
            <a:endParaRPr lang="ko-KR" altLang="en-US" sz="35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1A8D8B8-9DC0-4997-A99E-1442049EFF0E}"/>
              </a:ext>
            </a:extLst>
          </p:cNvPr>
          <p:cNvCxnSpPr/>
          <p:nvPr/>
        </p:nvCxnSpPr>
        <p:spPr>
          <a:xfrm>
            <a:off x="979169" y="2969969"/>
            <a:ext cx="22383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37B4C7-B3CB-47D5-9569-4C7550C3FB44}"/>
              </a:ext>
            </a:extLst>
          </p:cNvPr>
          <p:cNvCxnSpPr/>
          <p:nvPr/>
        </p:nvCxnSpPr>
        <p:spPr>
          <a:xfrm>
            <a:off x="979168" y="3600911"/>
            <a:ext cx="22383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537DA4-C412-4F01-85DB-FE9D20B02A72}"/>
              </a:ext>
            </a:extLst>
          </p:cNvPr>
          <p:cNvSpPr txBox="1"/>
          <p:nvPr/>
        </p:nvSpPr>
        <p:spPr>
          <a:xfrm>
            <a:off x="5077014" y="903445"/>
            <a:ext cx="5657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Subject</a:t>
            </a:r>
            <a:endParaRPr lang="ko-KR" altLang="en-US" sz="21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3939DD-AD12-4B87-92B7-CDC281A6B640}"/>
              </a:ext>
            </a:extLst>
          </p:cNvPr>
          <p:cNvSpPr txBox="1"/>
          <p:nvPr/>
        </p:nvSpPr>
        <p:spPr>
          <a:xfrm>
            <a:off x="5077014" y="1960125"/>
            <a:ext cx="5657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About GAN</a:t>
            </a:r>
            <a:endParaRPr lang="ko-KR" altLang="en-US" sz="21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68BE20-FA28-47DE-93B3-12E38847F574}"/>
              </a:ext>
            </a:extLst>
          </p:cNvPr>
          <p:cNvSpPr txBox="1"/>
          <p:nvPr/>
        </p:nvSpPr>
        <p:spPr>
          <a:xfrm>
            <a:off x="5077014" y="4195360"/>
            <a:ext cx="5657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Paper Analysis</a:t>
            </a:r>
            <a:endParaRPr lang="ko-KR" altLang="en-US" sz="21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FE60D9-20AE-4379-843D-EC186F382D42}"/>
              </a:ext>
            </a:extLst>
          </p:cNvPr>
          <p:cNvSpPr txBox="1"/>
          <p:nvPr/>
        </p:nvSpPr>
        <p:spPr>
          <a:xfrm>
            <a:off x="5077014" y="3095389"/>
            <a:ext cx="5657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GAN’s Limit</a:t>
            </a:r>
            <a:endParaRPr lang="ko-KR" altLang="en-US" sz="21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4379C0-FB11-4D94-8B0F-A15CF8BD8C49}"/>
              </a:ext>
            </a:extLst>
          </p:cNvPr>
          <p:cNvSpPr txBox="1"/>
          <p:nvPr/>
        </p:nvSpPr>
        <p:spPr>
          <a:xfrm>
            <a:off x="5077014" y="5293010"/>
            <a:ext cx="5657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Q&amp;A</a:t>
            </a:r>
            <a:endParaRPr lang="ko-KR" altLang="en-US" sz="21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B2725F1-4677-45BA-8EC9-1BAA54B92071}"/>
              </a:ext>
            </a:extLst>
          </p:cNvPr>
          <p:cNvCxnSpPr>
            <a:cxnSpLocks/>
          </p:cNvCxnSpPr>
          <p:nvPr/>
        </p:nvCxnSpPr>
        <p:spPr>
          <a:xfrm>
            <a:off x="4991289" y="885110"/>
            <a:ext cx="0" cy="446276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D6C8A9C-8765-4E18-9AFB-CF9D99FF6B71}"/>
              </a:ext>
            </a:extLst>
          </p:cNvPr>
          <p:cNvCxnSpPr>
            <a:cxnSpLocks/>
          </p:cNvCxnSpPr>
          <p:nvPr/>
        </p:nvCxnSpPr>
        <p:spPr>
          <a:xfrm>
            <a:off x="4991289" y="1940986"/>
            <a:ext cx="0" cy="446276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BEE8507-9DE5-4C42-98B9-409AF7C13744}"/>
              </a:ext>
            </a:extLst>
          </p:cNvPr>
          <p:cNvCxnSpPr>
            <a:cxnSpLocks/>
          </p:cNvCxnSpPr>
          <p:nvPr/>
        </p:nvCxnSpPr>
        <p:spPr>
          <a:xfrm>
            <a:off x="4991289" y="3080000"/>
            <a:ext cx="0" cy="446276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C06AEB7-776F-4361-BDAB-6A3D568C8DEF}"/>
              </a:ext>
            </a:extLst>
          </p:cNvPr>
          <p:cNvCxnSpPr>
            <a:cxnSpLocks/>
          </p:cNvCxnSpPr>
          <p:nvPr/>
        </p:nvCxnSpPr>
        <p:spPr>
          <a:xfrm>
            <a:off x="5020053" y="4179971"/>
            <a:ext cx="0" cy="446276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D489FA9-C9C9-4AE0-AB12-00F4BF7919BF}"/>
              </a:ext>
            </a:extLst>
          </p:cNvPr>
          <p:cNvCxnSpPr>
            <a:cxnSpLocks/>
          </p:cNvCxnSpPr>
          <p:nvPr/>
        </p:nvCxnSpPr>
        <p:spPr>
          <a:xfrm>
            <a:off x="5029767" y="5277621"/>
            <a:ext cx="0" cy="446276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5876AD1-C842-4D24-86E3-F120AE3BFBFC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A98DA-53E9-497F-B3B8-AF28829C18E4}"/>
              </a:ext>
            </a:extLst>
          </p:cNvPr>
          <p:cNvSpPr txBox="1"/>
          <p:nvPr/>
        </p:nvSpPr>
        <p:spPr>
          <a:xfrm>
            <a:off x="549803" y="323850"/>
            <a:ext cx="321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Subject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94E3E621-2DFA-4BCE-AD1A-F3D6222523A8}"/>
              </a:ext>
            </a:extLst>
          </p:cNvPr>
          <p:cNvSpPr/>
          <p:nvPr/>
        </p:nvSpPr>
        <p:spPr>
          <a:xfrm rot="-900000">
            <a:off x="1312531" y="1906175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A205ECD7-BD15-4188-8401-7BF872C160F3}"/>
              </a:ext>
            </a:extLst>
          </p:cNvPr>
          <p:cNvSpPr/>
          <p:nvPr/>
        </p:nvSpPr>
        <p:spPr>
          <a:xfrm rot="-900000">
            <a:off x="1509714" y="1906176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AA2B4702-F5CA-4E0C-86F4-3F287A7BE841}"/>
              </a:ext>
            </a:extLst>
          </p:cNvPr>
          <p:cNvSpPr/>
          <p:nvPr/>
        </p:nvSpPr>
        <p:spPr>
          <a:xfrm rot="-900000">
            <a:off x="1706897" y="1906173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D77C45AB-09F3-4225-9029-BA6763792EDA}"/>
              </a:ext>
            </a:extLst>
          </p:cNvPr>
          <p:cNvSpPr/>
          <p:nvPr/>
        </p:nvSpPr>
        <p:spPr>
          <a:xfrm rot="-900000">
            <a:off x="1904081" y="1906169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445490D2-198C-4B95-8B1D-A37AA0F03B2D}"/>
              </a:ext>
            </a:extLst>
          </p:cNvPr>
          <p:cNvSpPr/>
          <p:nvPr/>
        </p:nvSpPr>
        <p:spPr>
          <a:xfrm rot="-900000">
            <a:off x="2101264" y="1906164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34B52C1C-70EF-46D7-996F-F6AC4F5178F2}"/>
              </a:ext>
            </a:extLst>
          </p:cNvPr>
          <p:cNvSpPr/>
          <p:nvPr/>
        </p:nvSpPr>
        <p:spPr>
          <a:xfrm rot="-900000">
            <a:off x="2298448" y="1906158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326FED63-B409-4B01-A061-642EDAF04E50}"/>
              </a:ext>
            </a:extLst>
          </p:cNvPr>
          <p:cNvSpPr/>
          <p:nvPr/>
        </p:nvSpPr>
        <p:spPr>
          <a:xfrm rot="-900000">
            <a:off x="2495630" y="1906159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437C3BF5-D409-4F85-8713-574199F1AA9D}"/>
              </a:ext>
            </a:extLst>
          </p:cNvPr>
          <p:cNvSpPr/>
          <p:nvPr/>
        </p:nvSpPr>
        <p:spPr>
          <a:xfrm rot="-900000">
            <a:off x="2692813" y="1906159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E3F57479-FC4F-421A-A8AA-51D2F9FB46A1}"/>
              </a:ext>
            </a:extLst>
          </p:cNvPr>
          <p:cNvSpPr/>
          <p:nvPr/>
        </p:nvSpPr>
        <p:spPr>
          <a:xfrm rot="-900000">
            <a:off x="2908814" y="1906157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9CA12F3A-6A56-4010-B41D-1BFAB3680D6B}"/>
              </a:ext>
            </a:extLst>
          </p:cNvPr>
          <p:cNvSpPr/>
          <p:nvPr/>
        </p:nvSpPr>
        <p:spPr>
          <a:xfrm rot="-900000">
            <a:off x="3105997" y="1906158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F932462D-4058-4BD7-B330-9B702A888BE6}"/>
              </a:ext>
            </a:extLst>
          </p:cNvPr>
          <p:cNvSpPr/>
          <p:nvPr/>
        </p:nvSpPr>
        <p:spPr>
          <a:xfrm rot="-900000">
            <a:off x="3303180" y="1906155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C0EBA57D-8CD7-4EEA-8AF9-8EA7FE30E321}"/>
              </a:ext>
            </a:extLst>
          </p:cNvPr>
          <p:cNvSpPr/>
          <p:nvPr/>
        </p:nvSpPr>
        <p:spPr>
          <a:xfrm rot="-900000">
            <a:off x="3500364" y="1906151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C6A58E16-7CC0-45AB-829C-ECAD32931AE4}"/>
              </a:ext>
            </a:extLst>
          </p:cNvPr>
          <p:cNvSpPr/>
          <p:nvPr/>
        </p:nvSpPr>
        <p:spPr>
          <a:xfrm rot="-900000">
            <a:off x="3697547" y="1906146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011C5EA0-505E-4D91-A362-27B3B8A0518D}"/>
              </a:ext>
            </a:extLst>
          </p:cNvPr>
          <p:cNvSpPr/>
          <p:nvPr/>
        </p:nvSpPr>
        <p:spPr>
          <a:xfrm rot="-900000">
            <a:off x="3894731" y="1906140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A15BC5BA-B231-4F10-A377-63424CC7770E}"/>
              </a:ext>
            </a:extLst>
          </p:cNvPr>
          <p:cNvSpPr/>
          <p:nvPr/>
        </p:nvSpPr>
        <p:spPr>
          <a:xfrm rot="-900000">
            <a:off x="4091913" y="1906141"/>
            <a:ext cx="1279384" cy="70788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30E82780-BB1C-45FA-82CF-2797C27C8C34}"/>
              </a:ext>
            </a:extLst>
          </p:cNvPr>
          <p:cNvSpPr/>
          <p:nvPr/>
        </p:nvSpPr>
        <p:spPr>
          <a:xfrm rot="-900000">
            <a:off x="4289096" y="1906141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1A0E8F65-9CD8-4FF9-8A09-9E4EF093F3A9}"/>
              </a:ext>
            </a:extLst>
          </p:cNvPr>
          <p:cNvSpPr/>
          <p:nvPr/>
        </p:nvSpPr>
        <p:spPr>
          <a:xfrm rot="-900000">
            <a:off x="8000917" y="1906140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4A290626-E282-4939-BC7C-DA51CB883728}"/>
              </a:ext>
            </a:extLst>
          </p:cNvPr>
          <p:cNvSpPr/>
          <p:nvPr/>
        </p:nvSpPr>
        <p:spPr>
          <a:xfrm rot="-900000">
            <a:off x="8198100" y="1906141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17C012CA-76CF-4511-8AA3-7B4D79415DEC}"/>
              </a:ext>
            </a:extLst>
          </p:cNvPr>
          <p:cNvSpPr/>
          <p:nvPr/>
        </p:nvSpPr>
        <p:spPr>
          <a:xfrm rot="-900000">
            <a:off x="8395283" y="1906138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4BDF82A7-853A-4AE1-8F18-3D432BFA74D8}"/>
              </a:ext>
            </a:extLst>
          </p:cNvPr>
          <p:cNvSpPr/>
          <p:nvPr/>
        </p:nvSpPr>
        <p:spPr>
          <a:xfrm rot="-900000">
            <a:off x="8592467" y="1906134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3757667B-F950-4FEF-8697-6026BD7ED2CC}"/>
              </a:ext>
            </a:extLst>
          </p:cNvPr>
          <p:cNvSpPr/>
          <p:nvPr/>
        </p:nvSpPr>
        <p:spPr>
          <a:xfrm rot="-900000">
            <a:off x="8789650" y="1906129"/>
            <a:ext cx="1279384" cy="707886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1E852387-A8B6-4BC0-8ECD-C2E1677186C3}"/>
              </a:ext>
            </a:extLst>
          </p:cNvPr>
          <p:cNvSpPr/>
          <p:nvPr/>
        </p:nvSpPr>
        <p:spPr>
          <a:xfrm rot="-900000">
            <a:off x="8000918" y="4776748"/>
            <a:ext cx="1279384" cy="707886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id="{BE62038D-5736-4E38-9FBA-98D62367D488}"/>
              </a:ext>
            </a:extLst>
          </p:cNvPr>
          <p:cNvSpPr/>
          <p:nvPr/>
        </p:nvSpPr>
        <p:spPr>
          <a:xfrm rot="-900000">
            <a:off x="8198101" y="4776749"/>
            <a:ext cx="1279384" cy="707886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평행 사변형 39">
            <a:extLst>
              <a:ext uri="{FF2B5EF4-FFF2-40B4-BE49-F238E27FC236}">
                <a16:creationId xmlns:a16="http://schemas.microsoft.com/office/drawing/2014/main" id="{55155839-9CD2-406D-9DCA-6A5C7E8F9EB3}"/>
              </a:ext>
            </a:extLst>
          </p:cNvPr>
          <p:cNvSpPr/>
          <p:nvPr/>
        </p:nvSpPr>
        <p:spPr>
          <a:xfrm rot="-900000">
            <a:off x="8395284" y="4776746"/>
            <a:ext cx="1279384" cy="707886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CE27862E-8D3A-4083-8483-7C6509AE8CA3}"/>
              </a:ext>
            </a:extLst>
          </p:cNvPr>
          <p:cNvSpPr/>
          <p:nvPr/>
        </p:nvSpPr>
        <p:spPr>
          <a:xfrm rot="-900000">
            <a:off x="8592468" y="4776742"/>
            <a:ext cx="1279384" cy="707886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id="{C113DE59-6141-4BC4-BF4E-75EEAB466554}"/>
              </a:ext>
            </a:extLst>
          </p:cNvPr>
          <p:cNvSpPr/>
          <p:nvPr/>
        </p:nvSpPr>
        <p:spPr>
          <a:xfrm rot="-900000">
            <a:off x="8789651" y="4776737"/>
            <a:ext cx="1279384" cy="707886"/>
          </a:xfrm>
          <a:prstGeom prst="parallelogram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CFB61A7B-40DE-4E69-8C99-05DDEC59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33" y="4109644"/>
            <a:ext cx="1722440" cy="2214566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0D3745-1818-4C85-B144-E1D6F2A9E3B2}"/>
              </a:ext>
            </a:extLst>
          </p:cNvPr>
          <p:cNvSpPr/>
          <p:nvPr/>
        </p:nvSpPr>
        <p:spPr>
          <a:xfrm>
            <a:off x="2569332" y="4109644"/>
            <a:ext cx="1722441" cy="2214566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65912AD-8403-42DD-88B0-E0BFB38B124E}"/>
              </a:ext>
            </a:extLst>
          </p:cNvPr>
          <p:cNvCxnSpPr/>
          <p:nvPr/>
        </p:nvCxnSpPr>
        <p:spPr>
          <a:xfrm>
            <a:off x="5915608" y="2295331"/>
            <a:ext cx="1520890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BF436C0-6C30-4AD2-B7EF-F3C932D203B8}"/>
              </a:ext>
            </a:extLst>
          </p:cNvPr>
          <p:cNvCxnSpPr>
            <a:cxnSpLocks/>
          </p:cNvCxnSpPr>
          <p:nvPr/>
        </p:nvCxnSpPr>
        <p:spPr>
          <a:xfrm rot="10800000">
            <a:off x="5350912" y="5296679"/>
            <a:ext cx="1520890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BF8CE3B-FB2A-4DAC-927F-5E3E02995F9D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8982484" y="3107094"/>
            <a:ext cx="12120" cy="983387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대각선 방향 모서리 59">
            <a:extLst>
              <a:ext uri="{FF2B5EF4-FFF2-40B4-BE49-F238E27FC236}">
                <a16:creationId xmlns:a16="http://schemas.microsoft.com/office/drawing/2014/main" id="{55201BF5-E37E-49A3-80DF-3616C909C188}"/>
              </a:ext>
            </a:extLst>
          </p:cNvPr>
          <p:cNvSpPr/>
          <p:nvPr/>
        </p:nvSpPr>
        <p:spPr>
          <a:xfrm>
            <a:off x="1242720" y="1548881"/>
            <a:ext cx="4395571" cy="1455547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대각선 방향 모서리 60">
            <a:extLst>
              <a:ext uri="{FF2B5EF4-FFF2-40B4-BE49-F238E27FC236}">
                <a16:creationId xmlns:a16="http://schemas.microsoft.com/office/drawing/2014/main" id="{3BBB03DA-7071-4788-AFE5-10A3B843487A}"/>
              </a:ext>
            </a:extLst>
          </p:cNvPr>
          <p:cNvSpPr/>
          <p:nvPr/>
        </p:nvSpPr>
        <p:spPr>
          <a:xfrm>
            <a:off x="7826123" y="1548881"/>
            <a:ext cx="2312722" cy="1455534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대각선 방향 모서리 61">
            <a:extLst>
              <a:ext uri="{FF2B5EF4-FFF2-40B4-BE49-F238E27FC236}">
                <a16:creationId xmlns:a16="http://schemas.microsoft.com/office/drawing/2014/main" id="{0143471F-8A79-479E-A70B-43FC3D1F7414}"/>
              </a:ext>
            </a:extLst>
          </p:cNvPr>
          <p:cNvSpPr/>
          <p:nvPr/>
        </p:nvSpPr>
        <p:spPr>
          <a:xfrm>
            <a:off x="7878614" y="4489097"/>
            <a:ext cx="2312722" cy="1455534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C5A880-59D0-47F1-B3A1-541D062926AD}"/>
              </a:ext>
            </a:extLst>
          </p:cNvPr>
          <p:cNvSpPr txBox="1"/>
          <p:nvPr/>
        </p:nvSpPr>
        <p:spPr>
          <a:xfrm>
            <a:off x="2104899" y="1108144"/>
            <a:ext cx="28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Arial Black" panose="020B0A04020102020204" pitchFamily="34" charset="0"/>
              </a:rPr>
              <a:t>All video Frames</a:t>
            </a:r>
            <a:endParaRPr lang="ko-KR" alt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8B920A-2184-41D3-AF4D-9DBFC600D8B0}"/>
              </a:ext>
            </a:extLst>
          </p:cNvPr>
          <p:cNvSpPr txBox="1"/>
          <p:nvPr/>
        </p:nvSpPr>
        <p:spPr>
          <a:xfrm>
            <a:off x="7538877" y="869398"/>
            <a:ext cx="288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Arial Black" panose="020B0A04020102020204" pitchFamily="34" charset="0"/>
              </a:rPr>
              <a:t>Extract highlight Frames</a:t>
            </a:r>
            <a:endParaRPr lang="ko-KR" alt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892EDB-7A9F-45F1-931E-BA7052E93D2D}"/>
              </a:ext>
            </a:extLst>
          </p:cNvPr>
          <p:cNvSpPr txBox="1"/>
          <p:nvPr/>
        </p:nvSpPr>
        <p:spPr>
          <a:xfrm>
            <a:off x="7550997" y="4090481"/>
            <a:ext cx="28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Arial Black" panose="020B0A04020102020204" pitchFamily="34" charset="0"/>
              </a:rPr>
              <a:t>Cartoonization</a:t>
            </a:r>
            <a:endParaRPr lang="ko-KR" alt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54E7E0-BC8A-4870-A70B-572E401B6DEA}"/>
              </a:ext>
            </a:extLst>
          </p:cNvPr>
          <p:cNvSpPr txBox="1"/>
          <p:nvPr/>
        </p:nvSpPr>
        <p:spPr>
          <a:xfrm>
            <a:off x="1980823" y="3668907"/>
            <a:ext cx="288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Arial Black" panose="020B0A04020102020204" pitchFamily="34" charset="0"/>
              </a:rPr>
              <a:t>Make a cartoon</a:t>
            </a:r>
            <a:endParaRPr lang="ko-KR" alt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10B151-5CAE-40E4-9192-5708F001EED5}"/>
              </a:ext>
            </a:extLst>
          </p:cNvPr>
          <p:cNvSpPr txBox="1"/>
          <p:nvPr/>
        </p:nvSpPr>
        <p:spPr>
          <a:xfrm>
            <a:off x="8341036" y="3439094"/>
            <a:ext cx="1307135" cy="292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07135"/>
                      <a:gd name="connsiteY0" fmla="*/ 0 h 292388"/>
                      <a:gd name="connsiteX1" fmla="*/ 1307135 w 1307135"/>
                      <a:gd name="connsiteY1" fmla="*/ 0 h 292388"/>
                      <a:gd name="connsiteX2" fmla="*/ 1307135 w 1307135"/>
                      <a:gd name="connsiteY2" fmla="*/ 292388 h 292388"/>
                      <a:gd name="connsiteX3" fmla="*/ 0 w 1307135"/>
                      <a:gd name="connsiteY3" fmla="*/ 292388 h 292388"/>
                      <a:gd name="connsiteX4" fmla="*/ 0 w 1307135"/>
                      <a:gd name="connsiteY4" fmla="*/ 0 h 292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7135" h="292388" fill="none" extrusionOk="0">
                        <a:moveTo>
                          <a:pt x="0" y="0"/>
                        </a:moveTo>
                        <a:cubicBezTo>
                          <a:pt x="518567" y="77987"/>
                          <a:pt x="775796" y="30288"/>
                          <a:pt x="1307135" y="0"/>
                        </a:cubicBezTo>
                        <a:cubicBezTo>
                          <a:pt x="1301738" y="98426"/>
                          <a:pt x="1307911" y="224467"/>
                          <a:pt x="1307135" y="292388"/>
                        </a:cubicBezTo>
                        <a:cubicBezTo>
                          <a:pt x="674953" y="306719"/>
                          <a:pt x="423643" y="339006"/>
                          <a:pt x="0" y="292388"/>
                        </a:cubicBezTo>
                        <a:cubicBezTo>
                          <a:pt x="-2589" y="199628"/>
                          <a:pt x="4490" y="83172"/>
                          <a:pt x="0" y="0"/>
                        </a:cubicBezTo>
                        <a:close/>
                      </a:path>
                      <a:path w="1307135" h="292388" stroke="0" extrusionOk="0">
                        <a:moveTo>
                          <a:pt x="0" y="0"/>
                        </a:moveTo>
                        <a:cubicBezTo>
                          <a:pt x="471957" y="-81640"/>
                          <a:pt x="888815" y="-57046"/>
                          <a:pt x="1307135" y="0"/>
                        </a:cubicBezTo>
                        <a:cubicBezTo>
                          <a:pt x="1301038" y="67473"/>
                          <a:pt x="1330276" y="152455"/>
                          <a:pt x="1307135" y="292388"/>
                        </a:cubicBezTo>
                        <a:cubicBezTo>
                          <a:pt x="1060713" y="219002"/>
                          <a:pt x="590662" y="340306"/>
                          <a:pt x="0" y="292388"/>
                        </a:cubicBezTo>
                        <a:cubicBezTo>
                          <a:pt x="-20359" y="217503"/>
                          <a:pt x="16530" y="4781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solidFill>
                  <a:schemeClr val="accent2"/>
                </a:solidFill>
                <a:latin typeface="Arial Black" panose="020B0A04020102020204" pitchFamily="34" charset="0"/>
              </a:rPr>
              <a:t>GAN</a:t>
            </a:r>
            <a:endParaRPr lang="ko-KR" altLang="en-US" sz="13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398DABE-6E9A-49C5-A114-6C8554064EC1}"/>
              </a:ext>
            </a:extLst>
          </p:cNvPr>
          <p:cNvCxnSpPr/>
          <p:nvPr/>
        </p:nvCxnSpPr>
        <p:spPr>
          <a:xfrm>
            <a:off x="8901512" y="3429000"/>
            <a:ext cx="16795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102AC0-23DB-47E0-94BE-362F263C550D}"/>
              </a:ext>
            </a:extLst>
          </p:cNvPr>
          <p:cNvCxnSpPr/>
          <p:nvPr/>
        </p:nvCxnSpPr>
        <p:spPr>
          <a:xfrm>
            <a:off x="8901512" y="3736244"/>
            <a:ext cx="16795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55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B8433E-2460-4A77-B397-55711F9B68E5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96988-D0D0-493B-9A1E-C552F6B58302}"/>
              </a:ext>
            </a:extLst>
          </p:cNvPr>
          <p:cNvSpPr txBox="1"/>
          <p:nvPr/>
        </p:nvSpPr>
        <p:spPr>
          <a:xfrm>
            <a:off x="542926" y="273189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About GAN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92C2B-96E7-4CCF-9E9A-4272B64E2824}"/>
              </a:ext>
            </a:extLst>
          </p:cNvPr>
          <p:cNvSpPr txBox="1"/>
          <p:nvPr/>
        </p:nvSpPr>
        <p:spPr>
          <a:xfrm>
            <a:off x="1170693" y="1412807"/>
            <a:ext cx="2355322" cy="403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5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enerative</a:t>
            </a:r>
          </a:p>
          <a:p>
            <a:pPr>
              <a:lnSpc>
                <a:spcPct val="200000"/>
              </a:lnSpc>
            </a:pPr>
            <a:r>
              <a:rPr lang="en-US" altLang="ko-KR" sz="45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dversarial</a:t>
            </a:r>
          </a:p>
          <a:p>
            <a:pPr>
              <a:lnSpc>
                <a:spcPct val="200000"/>
              </a:lnSpc>
            </a:pPr>
            <a:r>
              <a:rPr lang="en-US" altLang="ko-KR" sz="45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etwork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EF5DF-82C7-43D6-B76D-5A3F01A9AC81}"/>
              </a:ext>
            </a:extLst>
          </p:cNvPr>
          <p:cNvSpPr txBox="1"/>
          <p:nvPr/>
        </p:nvSpPr>
        <p:spPr>
          <a:xfrm>
            <a:off x="5628393" y="2066925"/>
            <a:ext cx="64129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GAN is a Generation Model.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 descr="오른쪽 화살표">
            <a:extLst>
              <a:ext uri="{FF2B5EF4-FFF2-40B4-BE49-F238E27FC236}">
                <a16:creationId xmlns:a16="http://schemas.microsoft.com/office/drawing/2014/main" id="{BD7CB083-747B-4654-B4E3-D9376C335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0004" y="1886724"/>
            <a:ext cx="914400" cy="914400"/>
          </a:xfrm>
          <a:prstGeom prst="rect">
            <a:avLst/>
          </a:prstGeom>
        </p:spPr>
      </p:pic>
      <p:pic>
        <p:nvPicPr>
          <p:cNvPr id="8" name="그래픽 7" descr="오른쪽 화살표">
            <a:extLst>
              <a:ext uri="{FF2B5EF4-FFF2-40B4-BE49-F238E27FC236}">
                <a16:creationId xmlns:a16="http://schemas.microsoft.com/office/drawing/2014/main" id="{C098F853-44C4-4773-B20A-A2A3E2A6B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0004" y="4665763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95001F-6277-49B4-B10C-F64BC767A2E8}"/>
              </a:ext>
            </a:extLst>
          </p:cNvPr>
          <p:cNvSpPr txBox="1"/>
          <p:nvPr/>
        </p:nvSpPr>
        <p:spPr>
          <a:xfrm>
            <a:off x="5628393" y="3456444"/>
            <a:ext cx="6412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GAN competes and develops </a:t>
            </a:r>
          </a:p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two adversarial models.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래픽 10" descr="오른쪽 화살표">
            <a:extLst>
              <a:ext uri="{FF2B5EF4-FFF2-40B4-BE49-F238E27FC236}">
                <a16:creationId xmlns:a16="http://schemas.microsoft.com/office/drawing/2014/main" id="{057D0C79-13B3-4C7E-AE6A-5F1C2F53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0004" y="327624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C5FA9D-9BDA-4A08-BC0C-EB1896BEEBED}"/>
              </a:ext>
            </a:extLst>
          </p:cNvPr>
          <p:cNvSpPr txBox="1"/>
          <p:nvPr/>
        </p:nvSpPr>
        <p:spPr>
          <a:xfrm>
            <a:off x="5628393" y="4845963"/>
            <a:ext cx="6412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GAN is made of </a:t>
            </a:r>
          </a:p>
          <a:p>
            <a:r>
              <a:rPr lang="en-US" altLang="ko-KR" sz="3000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Network.</a:t>
            </a:r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FD113C-9CD8-4B11-9162-DF9F0B654A36}"/>
              </a:ext>
            </a:extLst>
          </p:cNvPr>
          <p:cNvSpPr/>
          <p:nvPr/>
        </p:nvSpPr>
        <p:spPr>
          <a:xfrm>
            <a:off x="454554" y="1412807"/>
            <a:ext cx="11293210" cy="487680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8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B8433E-2460-4A77-B397-55711F9B68E5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96988-D0D0-493B-9A1E-C552F6B58302}"/>
              </a:ext>
            </a:extLst>
          </p:cNvPr>
          <p:cNvSpPr txBox="1"/>
          <p:nvPr/>
        </p:nvSpPr>
        <p:spPr>
          <a:xfrm>
            <a:off x="542926" y="274707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About GAN - Example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225E0-CC43-49A2-95CA-7922F1CB6EC2}"/>
              </a:ext>
            </a:extLst>
          </p:cNvPr>
          <p:cNvSpPr txBox="1"/>
          <p:nvPr/>
        </p:nvSpPr>
        <p:spPr>
          <a:xfrm>
            <a:off x="6556213" y="1293167"/>
            <a:ext cx="5035712" cy="93871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enerator : </a:t>
            </a:r>
          </a:p>
          <a:p>
            <a:pPr algn="ctr"/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How do I fool the Discriminator?</a:t>
            </a:r>
            <a:endParaRPr lang="ko-KR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93265-2113-43E8-8FDE-45A5361743E3}"/>
              </a:ext>
            </a:extLst>
          </p:cNvPr>
          <p:cNvSpPr txBox="1"/>
          <p:nvPr/>
        </p:nvSpPr>
        <p:spPr>
          <a:xfrm>
            <a:off x="6574876" y="4626114"/>
            <a:ext cx="5035712" cy="132343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iscriminator : </a:t>
            </a:r>
          </a:p>
          <a:p>
            <a:pPr algn="ctr"/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How do I determine </a:t>
            </a:r>
          </a:p>
          <a:p>
            <a:pPr algn="ctr"/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the real data and the fake data?</a:t>
            </a:r>
            <a:endParaRPr lang="ko-KR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B3925D-45CD-44D5-B78C-9875A030FE4D}"/>
              </a:ext>
            </a:extLst>
          </p:cNvPr>
          <p:cNvSpPr txBox="1"/>
          <p:nvPr/>
        </p:nvSpPr>
        <p:spPr>
          <a:xfrm>
            <a:off x="7326231" y="3164354"/>
            <a:ext cx="3495675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Adversarial Training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94B91A-657B-4A1A-8485-E861F4706B58}"/>
              </a:ext>
            </a:extLst>
          </p:cNvPr>
          <p:cNvSpPr/>
          <p:nvPr/>
        </p:nvSpPr>
        <p:spPr>
          <a:xfrm>
            <a:off x="7190875" y="3073539"/>
            <a:ext cx="3766385" cy="70485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2F9034-2E47-4502-8164-B50F830EEB64}"/>
              </a:ext>
            </a:extLst>
          </p:cNvPr>
          <p:cNvCxnSpPr/>
          <p:nvPr/>
        </p:nvCxnSpPr>
        <p:spPr>
          <a:xfrm>
            <a:off x="9052054" y="2458032"/>
            <a:ext cx="0" cy="45720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EC63BA-6561-439E-9438-378286C5D1AE}"/>
              </a:ext>
            </a:extLst>
          </p:cNvPr>
          <p:cNvCxnSpPr>
            <a:cxnSpLocks/>
          </p:cNvCxnSpPr>
          <p:nvPr/>
        </p:nvCxnSpPr>
        <p:spPr>
          <a:xfrm rot="10800000">
            <a:off x="9052054" y="3952486"/>
            <a:ext cx="0" cy="45720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A5D30669-5D16-4BB1-8CA6-8F6C0FC2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4" y="2049601"/>
            <a:ext cx="5482121" cy="2752725"/>
          </a:xfrm>
          <a:prstGeom prst="rect">
            <a:avLst/>
          </a:prstGeom>
        </p:spPr>
      </p:pic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F6AF64AA-FB8A-4B51-92E0-736933A2046F}"/>
              </a:ext>
            </a:extLst>
          </p:cNvPr>
          <p:cNvSpPr/>
          <p:nvPr/>
        </p:nvSpPr>
        <p:spPr>
          <a:xfrm>
            <a:off x="6556213" y="1293167"/>
            <a:ext cx="5035712" cy="957769"/>
          </a:xfrm>
          <a:prstGeom prst="round2Same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B451526E-9F18-4237-883C-A3BA2302EFEB}"/>
              </a:ext>
            </a:extLst>
          </p:cNvPr>
          <p:cNvSpPr/>
          <p:nvPr/>
        </p:nvSpPr>
        <p:spPr>
          <a:xfrm rot="10800000">
            <a:off x="6556211" y="4607062"/>
            <a:ext cx="5035712" cy="1411182"/>
          </a:xfrm>
          <a:prstGeom prst="round2Same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D0D87AA-7C1B-4B0B-8EDE-D81EB8E06F56}"/>
              </a:ext>
            </a:extLst>
          </p:cNvPr>
          <p:cNvCxnSpPr>
            <a:cxnSpLocks/>
          </p:cNvCxnSpPr>
          <p:nvPr/>
        </p:nvCxnSpPr>
        <p:spPr>
          <a:xfrm flipV="1">
            <a:off x="1073020" y="1772051"/>
            <a:ext cx="5402425" cy="150056"/>
          </a:xfrm>
          <a:prstGeom prst="bentConnector3">
            <a:avLst>
              <a:gd name="adj1" fmla="val 432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851E57-2907-459B-A775-411E57A8CDF9}"/>
              </a:ext>
            </a:extLst>
          </p:cNvPr>
          <p:cNvCxnSpPr>
            <a:cxnSpLocks/>
          </p:cNvCxnSpPr>
          <p:nvPr/>
        </p:nvCxnSpPr>
        <p:spPr>
          <a:xfrm>
            <a:off x="5327780" y="4409685"/>
            <a:ext cx="1147665" cy="955416"/>
          </a:xfrm>
          <a:prstGeom prst="bentConnector3">
            <a:avLst>
              <a:gd name="adj1" fmla="val 406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F9DB46-19D6-4716-A678-300FA6739419}"/>
              </a:ext>
            </a:extLst>
          </p:cNvPr>
          <p:cNvCxnSpPr>
            <a:cxnSpLocks/>
          </p:cNvCxnSpPr>
          <p:nvPr/>
        </p:nvCxnSpPr>
        <p:spPr>
          <a:xfrm>
            <a:off x="919065" y="1931436"/>
            <a:ext cx="34523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F5BBC5D-9E6E-4C6B-B6A5-3E47FFF3F278}"/>
              </a:ext>
            </a:extLst>
          </p:cNvPr>
          <p:cNvCxnSpPr>
            <a:cxnSpLocks/>
          </p:cNvCxnSpPr>
          <p:nvPr/>
        </p:nvCxnSpPr>
        <p:spPr>
          <a:xfrm>
            <a:off x="5155163" y="4412793"/>
            <a:ext cx="34523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57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538C63E2-95E5-49F2-B4C5-BB4B1C3E65B0}"/>
              </a:ext>
            </a:extLst>
          </p:cNvPr>
          <p:cNvSpPr/>
          <p:nvPr/>
        </p:nvSpPr>
        <p:spPr>
          <a:xfrm>
            <a:off x="1177255" y="1446245"/>
            <a:ext cx="9860859" cy="4814596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858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About GAN in Image Translation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5" name="그림 4" descr="실내, 디스플레이, 모니터, 스크린샷이(가) 표시된 사진&#10;&#10;자동 생성된 설명">
            <a:extLst>
              <a:ext uri="{FF2B5EF4-FFF2-40B4-BE49-F238E27FC236}">
                <a16:creationId xmlns:a16="http://schemas.microsoft.com/office/drawing/2014/main" id="{4C1F2D85-38CE-473D-AD42-D64C50FF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6" y="1896402"/>
            <a:ext cx="8582024" cy="3872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04E56-9577-4EBF-A6CB-CF374B7177C0}"/>
              </a:ext>
            </a:extLst>
          </p:cNvPr>
          <p:cNvSpPr txBox="1"/>
          <p:nvPr/>
        </p:nvSpPr>
        <p:spPr>
          <a:xfrm>
            <a:off x="3988671" y="1230801"/>
            <a:ext cx="4214653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What is Image Translation?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B021D-8A64-457D-8657-EC155A2309AB}"/>
              </a:ext>
            </a:extLst>
          </p:cNvPr>
          <p:cNvSpPr txBox="1"/>
          <p:nvPr/>
        </p:nvSpPr>
        <p:spPr>
          <a:xfrm>
            <a:off x="1884784" y="5848052"/>
            <a:ext cx="8582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Unpaired Image-to-Image Translation using Cycle-Consistent Adversarial Networks - Berkeley AI Research (BAIR) laboratory, UC Berkeley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06C5DD-F6E3-492F-B293-2D3E136A729C}"/>
              </a:ext>
            </a:extLst>
          </p:cNvPr>
          <p:cNvCxnSpPr/>
          <p:nvPr/>
        </p:nvCxnSpPr>
        <p:spPr>
          <a:xfrm>
            <a:off x="3988671" y="1336707"/>
            <a:ext cx="0" cy="21907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FCDF6C-CA69-43E5-A9A3-4780BAE98F86}"/>
              </a:ext>
            </a:extLst>
          </p:cNvPr>
          <p:cNvCxnSpPr/>
          <p:nvPr/>
        </p:nvCxnSpPr>
        <p:spPr>
          <a:xfrm>
            <a:off x="8216895" y="1336707"/>
            <a:ext cx="0" cy="21907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GAN’s Limit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3B9B3-C31E-47DE-A622-3EE318BC3349}"/>
              </a:ext>
            </a:extLst>
          </p:cNvPr>
          <p:cNvSpPr txBox="1"/>
          <p:nvPr/>
        </p:nvSpPr>
        <p:spPr>
          <a:xfrm>
            <a:off x="1042598" y="1346346"/>
            <a:ext cx="9755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The instance of GAN is only matched 1 by 1.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0BD3F-E4A5-4B90-B5D6-229265A538B7}"/>
              </a:ext>
            </a:extLst>
          </p:cNvPr>
          <p:cNvSpPr txBox="1"/>
          <p:nvPr/>
        </p:nvSpPr>
        <p:spPr>
          <a:xfrm>
            <a:off x="1042598" y="2711499"/>
            <a:ext cx="9755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The shape of instance does not translated well.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4CAD7-FD8B-488E-91FC-C5DE5CDF8CCD}"/>
              </a:ext>
            </a:extLst>
          </p:cNvPr>
          <p:cNvSpPr txBox="1"/>
          <p:nvPr/>
        </p:nvSpPr>
        <p:spPr>
          <a:xfrm>
            <a:off x="1042597" y="4087015"/>
            <a:ext cx="9755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Only instances except background are not translated clearly.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E9A06-65F8-4D2B-A1E4-BFF643C79333}"/>
              </a:ext>
            </a:extLst>
          </p:cNvPr>
          <p:cNvSpPr txBox="1"/>
          <p:nvPr/>
        </p:nvSpPr>
        <p:spPr>
          <a:xfrm>
            <a:off x="1042597" y="5483284"/>
            <a:ext cx="9755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Multiple instance are integrated and then translated.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0D6D47-FD87-46B8-96FB-E8D84F098398}"/>
              </a:ext>
            </a:extLst>
          </p:cNvPr>
          <p:cNvSpPr/>
          <p:nvPr/>
        </p:nvSpPr>
        <p:spPr>
          <a:xfrm rot="2700000">
            <a:off x="681769" y="1428821"/>
            <a:ext cx="242596" cy="242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187F21-EF16-4044-940A-67B7D9E7E2F6}"/>
              </a:ext>
            </a:extLst>
          </p:cNvPr>
          <p:cNvSpPr>
            <a:spLocks noChangeAspect="1"/>
          </p:cNvSpPr>
          <p:nvPr/>
        </p:nvSpPr>
        <p:spPr>
          <a:xfrm rot="2700000">
            <a:off x="730288" y="1476454"/>
            <a:ext cx="145558" cy="14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6D0B73-F5A0-4D10-BBF0-A237E83B6DA8}"/>
              </a:ext>
            </a:extLst>
          </p:cNvPr>
          <p:cNvSpPr/>
          <p:nvPr/>
        </p:nvSpPr>
        <p:spPr>
          <a:xfrm rot="2700000">
            <a:off x="681769" y="2806166"/>
            <a:ext cx="242596" cy="242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84AFD1-7F7C-4969-9C30-A1BEABD75E94}"/>
              </a:ext>
            </a:extLst>
          </p:cNvPr>
          <p:cNvSpPr>
            <a:spLocks noChangeAspect="1"/>
          </p:cNvSpPr>
          <p:nvPr/>
        </p:nvSpPr>
        <p:spPr>
          <a:xfrm rot="2700000">
            <a:off x="730288" y="2853799"/>
            <a:ext cx="145558" cy="14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5D279F-FBFC-40E9-ABD7-EE7E3B758B1E}"/>
              </a:ext>
            </a:extLst>
          </p:cNvPr>
          <p:cNvSpPr/>
          <p:nvPr/>
        </p:nvSpPr>
        <p:spPr>
          <a:xfrm rot="2700000">
            <a:off x="681770" y="4183513"/>
            <a:ext cx="242596" cy="242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ADC103-011F-42AD-892D-0A3EC250338B}"/>
              </a:ext>
            </a:extLst>
          </p:cNvPr>
          <p:cNvSpPr>
            <a:spLocks noChangeAspect="1"/>
          </p:cNvSpPr>
          <p:nvPr/>
        </p:nvSpPr>
        <p:spPr>
          <a:xfrm rot="2700000">
            <a:off x="730289" y="4231146"/>
            <a:ext cx="145558" cy="14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90641B-4C90-4DD8-8524-69A3E0AE9888}"/>
              </a:ext>
            </a:extLst>
          </p:cNvPr>
          <p:cNvSpPr/>
          <p:nvPr/>
        </p:nvSpPr>
        <p:spPr>
          <a:xfrm rot="2700000">
            <a:off x="681769" y="5577431"/>
            <a:ext cx="242596" cy="242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F9C2E1-42DE-4B29-B50D-F4958C19C3FD}"/>
              </a:ext>
            </a:extLst>
          </p:cNvPr>
          <p:cNvSpPr>
            <a:spLocks noChangeAspect="1"/>
          </p:cNvSpPr>
          <p:nvPr/>
        </p:nvSpPr>
        <p:spPr>
          <a:xfrm rot="2700000">
            <a:off x="730288" y="5625064"/>
            <a:ext cx="145558" cy="147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CC8A87-122F-4ED4-9D88-2247FAE56D38}"/>
              </a:ext>
            </a:extLst>
          </p:cNvPr>
          <p:cNvSpPr txBox="1"/>
          <p:nvPr/>
        </p:nvSpPr>
        <p:spPr>
          <a:xfrm>
            <a:off x="1114044" y="1803949"/>
            <a:ext cx="1117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If cross-domain relations become more complex, GAN can't get a good grasp of cross-domain relations.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D075269-C5FE-4D48-903A-EC0474D67FD7}"/>
              </a:ext>
            </a:extLst>
          </p:cNvPr>
          <p:cNvCxnSpPr>
            <a:cxnSpLocks/>
          </p:cNvCxnSpPr>
          <p:nvPr/>
        </p:nvCxnSpPr>
        <p:spPr>
          <a:xfrm>
            <a:off x="1069858" y="1847850"/>
            <a:ext cx="0" cy="2667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14019E-11FF-4ADF-907D-EE65B1E6BD06}"/>
              </a:ext>
            </a:extLst>
          </p:cNvPr>
          <p:cNvSpPr txBox="1"/>
          <p:nvPr/>
        </p:nvSpPr>
        <p:spPr>
          <a:xfrm>
            <a:off x="1114044" y="5965261"/>
            <a:ext cx="1117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It makes GAN not work well.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EE61399-27D4-40AD-85D2-984246E69E0A}"/>
              </a:ext>
            </a:extLst>
          </p:cNvPr>
          <p:cNvCxnSpPr>
            <a:cxnSpLocks/>
          </p:cNvCxnSpPr>
          <p:nvPr/>
        </p:nvCxnSpPr>
        <p:spPr>
          <a:xfrm>
            <a:off x="1069858" y="6009162"/>
            <a:ext cx="0" cy="2667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C2603E-AE4F-4DE6-89D5-000CA91B108E}"/>
              </a:ext>
            </a:extLst>
          </p:cNvPr>
          <p:cNvSpPr txBox="1"/>
          <p:nvPr/>
        </p:nvSpPr>
        <p:spPr>
          <a:xfrm>
            <a:off x="1114044" y="3196234"/>
            <a:ext cx="1117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E.g. When GAN translates Zebra instance to Giraffe, it doesn’t function well.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6746CC9-C51F-4873-BD96-3D2AE3A0C51D}"/>
              </a:ext>
            </a:extLst>
          </p:cNvPr>
          <p:cNvCxnSpPr>
            <a:cxnSpLocks/>
          </p:cNvCxnSpPr>
          <p:nvPr/>
        </p:nvCxnSpPr>
        <p:spPr>
          <a:xfrm>
            <a:off x="1069858" y="3240135"/>
            <a:ext cx="0" cy="2667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5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6813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Paper Analysis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03997-3BC5-429C-AE33-0065748D65C3}"/>
              </a:ext>
            </a:extLst>
          </p:cNvPr>
          <p:cNvSpPr txBox="1"/>
          <p:nvPr/>
        </p:nvSpPr>
        <p:spPr>
          <a:xfrm>
            <a:off x="1300161" y="1539309"/>
            <a:ext cx="959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anose="020B0604020202020204" pitchFamily="34" charset="0"/>
              </a:rPr>
              <a:t>Video Key-Frame Extraction using Unsupervised Clustering and Mutual Comparison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International Journal of Image Processing (IJIP)2016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B3232-3D07-4D81-A977-C6F22EC216B0}"/>
              </a:ext>
            </a:extLst>
          </p:cNvPr>
          <p:cNvSpPr txBox="1"/>
          <p:nvPr/>
        </p:nvSpPr>
        <p:spPr>
          <a:xfrm>
            <a:off x="1300160" y="4074511"/>
            <a:ext cx="926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anose="020B0604020202020204" pitchFamily="34" charset="0"/>
              </a:rPr>
              <a:t>Cartoon GAN: Generative Adversarial Networks for Photo Cartoonization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The IEEE Conference on Computer Vision and Pattern Recognition (CVPR), 2018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2A98B-BEDF-4122-812E-47F4C36EFD6D}"/>
              </a:ext>
            </a:extLst>
          </p:cNvPr>
          <p:cNvSpPr txBox="1"/>
          <p:nvPr/>
        </p:nvSpPr>
        <p:spPr>
          <a:xfrm>
            <a:off x="1300160" y="5342112"/>
            <a:ext cx="926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anose="020B0604020202020204" pitchFamily="34" charset="0"/>
              </a:rPr>
              <a:t>LARGE SCALE GAN TRAINING FOR HIGH FIDELITY NATURAL IMAGE SYNTHESIS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Published as a conference paper at ICLR 2019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FC8908-AE8C-45D9-8279-A299F9B6FCFB}"/>
              </a:ext>
            </a:extLst>
          </p:cNvPr>
          <p:cNvSpPr txBox="1"/>
          <p:nvPr/>
        </p:nvSpPr>
        <p:spPr>
          <a:xfrm>
            <a:off x="1300161" y="2806910"/>
            <a:ext cx="9591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anose="020B0604020202020204" pitchFamily="34" charset="0"/>
              </a:rPr>
              <a:t>INSTAGAN: INSTANCE-AWARE IMAGE-TO-IMAGE TRANSLATION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Published as a conference paper at ICLR 2019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D68E191-3CCC-4CCA-9202-D362FE96A57C}"/>
              </a:ext>
            </a:extLst>
          </p:cNvPr>
          <p:cNvSpPr/>
          <p:nvPr/>
        </p:nvSpPr>
        <p:spPr>
          <a:xfrm>
            <a:off x="1149876" y="1657350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4B98603-5832-4D04-8E8E-7F293BE274D8}"/>
              </a:ext>
            </a:extLst>
          </p:cNvPr>
          <p:cNvSpPr/>
          <p:nvPr/>
        </p:nvSpPr>
        <p:spPr>
          <a:xfrm>
            <a:off x="1149876" y="2943225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9C522F-A66A-49E8-8311-7411F37E9B67}"/>
              </a:ext>
            </a:extLst>
          </p:cNvPr>
          <p:cNvSpPr/>
          <p:nvPr/>
        </p:nvSpPr>
        <p:spPr>
          <a:xfrm>
            <a:off x="1149875" y="4206400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B79CC8A-D845-4061-925F-180CA4701C33}"/>
              </a:ext>
            </a:extLst>
          </p:cNvPr>
          <p:cNvSpPr/>
          <p:nvPr/>
        </p:nvSpPr>
        <p:spPr>
          <a:xfrm>
            <a:off x="1154637" y="5469575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4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1421206B-3746-4330-BCD0-122D597482AA}"/>
              </a:ext>
            </a:extLst>
          </p:cNvPr>
          <p:cNvSpPr/>
          <p:nvPr/>
        </p:nvSpPr>
        <p:spPr>
          <a:xfrm>
            <a:off x="7810500" y="3038474"/>
            <a:ext cx="3810000" cy="918855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293034-36DE-4015-A4BF-C6A8476904D8}"/>
              </a:ext>
            </a:extLst>
          </p:cNvPr>
          <p:cNvSpPr/>
          <p:nvPr/>
        </p:nvSpPr>
        <p:spPr>
          <a:xfrm>
            <a:off x="454554" y="323850"/>
            <a:ext cx="88372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D636-2C76-4E7E-8C6F-D7E6B0C548CE}"/>
              </a:ext>
            </a:extLst>
          </p:cNvPr>
          <p:cNvSpPr txBox="1"/>
          <p:nvPr/>
        </p:nvSpPr>
        <p:spPr>
          <a:xfrm>
            <a:off x="542926" y="274707"/>
            <a:ext cx="1022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Key Frame Extraction</a:t>
            </a:r>
            <a:endParaRPr lang="ko-KR" altLang="en-US" sz="4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8A0879-9391-44DC-84B1-B06D648F710A}"/>
              </a:ext>
            </a:extLst>
          </p:cNvPr>
          <p:cNvSpPr/>
          <p:nvPr/>
        </p:nvSpPr>
        <p:spPr>
          <a:xfrm>
            <a:off x="7964875" y="2914650"/>
            <a:ext cx="3495675" cy="1162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9295B15-4074-4F90-9A06-00025D43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11" y="1757495"/>
            <a:ext cx="4853534" cy="4047860"/>
          </a:xfrm>
          <a:prstGeom prst="rect">
            <a:avLst/>
          </a:prstGeom>
        </p:spPr>
      </p:pic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B14C2225-E03C-4350-87D2-EBCE5A78399B}"/>
              </a:ext>
            </a:extLst>
          </p:cNvPr>
          <p:cNvSpPr/>
          <p:nvPr/>
        </p:nvSpPr>
        <p:spPr>
          <a:xfrm>
            <a:off x="454555" y="1295400"/>
            <a:ext cx="6327246" cy="4972050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946011C-93CF-4B5E-A404-340B430A657F}"/>
              </a:ext>
            </a:extLst>
          </p:cNvPr>
          <p:cNvCxnSpPr/>
          <p:nvPr/>
        </p:nvCxnSpPr>
        <p:spPr>
          <a:xfrm>
            <a:off x="5781675" y="3495675"/>
            <a:ext cx="1838325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DFDF109-24C6-4809-9840-917C021F297A}"/>
              </a:ext>
            </a:extLst>
          </p:cNvPr>
          <p:cNvSpPr txBox="1"/>
          <p:nvPr/>
        </p:nvSpPr>
        <p:spPr>
          <a:xfrm>
            <a:off x="7811153" y="3034010"/>
            <a:ext cx="38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Cluster-X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Cluster-X’s size is bigger than 10% of the number of frame.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91F374-E5AF-4A8E-B7DA-F48E4D7AE741}"/>
              </a:ext>
            </a:extLst>
          </p:cNvPr>
          <p:cNvSpPr/>
          <p:nvPr/>
        </p:nvSpPr>
        <p:spPr>
          <a:xfrm>
            <a:off x="5653087" y="3276600"/>
            <a:ext cx="128587" cy="43815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3FAF60-5EC3-46C9-BA04-CB28347D7AE1}"/>
              </a:ext>
            </a:extLst>
          </p:cNvPr>
          <p:cNvSpPr/>
          <p:nvPr/>
        </p:nvSpPr>
        <p:spPr>
          <a:xfrm>
            <a:off x="5612605" y="3194447"/>
            <a:ext cx="104775" cy="602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61DDE7-DD45-44FC-811D-1B93121A6DAE}"/>
              </a:ext>
            </a:extLst>
          </p:cNvPr>
          <p:cNvSpPr/>
          <p:nvPr/>
        </p:nvSpPr>
        <p:spPr>
          <a:xfrm>
            <a:off x="1436297" y="3276600"/>
            <a:ext cx="128587" cy="43815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4E2ACEF-85B4-45B3-865B-3DC52EAADD7E}"/>
              </a:ext>
            </a:extLst>
          </p:cNvPr>
          <p:cNvSpPr/>
          <p:nvPr/>
        </p:nvSpPr>
        <p:spPr>
          <a:xfrm>
            <a:off x="1512497" y="3194447"/>
            <a:ext cx="104775" cy="602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4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491</Words>
  <Application>Microsoft Office PowerPoint</Application>
  <PresentationFormat>와이드스크린</PresentationFormat>
  <Paragraphs>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Arial Black</vt:lpstr>
      <vt:lpstr>Avenir Next LT Pro</vt:lpstr>
      <vt:lpstr>Cambria Math</vt:lpstr>
      <vt:lpstr>Candara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장형주</dc:creator>
  <cp:lastModifiedBy>장형주</cp:lastModifiedBy>
  <cp:revision>56</cp:revision>
  <dcterms:created xsi:type="dcterms:W3CDTF">2020-04-18T14:10:11Z</dcterms:created>
  <dcterms:modified xsi:type="dcterms:W3CDTF">2020-04-19T14:13:42Z</dcterms:modified>
</cp:coreProperties>
</file>