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61" r:id="rId2"/>
    <p:sldId id="260" r:id="rId3"/>
    <p:sldId id="262" r:id="rId4"/>
    <p:sldId id="286" r:id="rId5"/>
    <p:sldId id="280" r:id="rId6"/>
    <p:sldId id="265" r:id="rId7"/>
    <p:sldId id="288" r:id="rId8"/>
    <p:sldId id="263" r:id="rId9"/>
    <p:sldId id="266" r:id="rId10"/>
    <p:sldId id="289" r:id="rId11"/>
    <p:sldId id="267" r:id="rId12"/>
    <p:sldId id="293" r:id="rId13"/>
    <p:sldId id="290" r:id="rId14"/>
    <p:sldId id="268" r:id="rId15"/>
    <p:sldId id="270" r:id="rId16"/>
    <p:sldId id="273" r:id="rId17"/>
    <p:sldId id="275" r:id="rId18"/>
    <p:sldId id="291" r:id="rId19"/>
    <p:sldId id="292" r:id="rId20"/>
    <p:sldId id="294" r:id="rId21"/>
    <p:sldId id="277" r:id="rId22"/>
    <p:sldId id="287" r:id="rId23"/>
  </p:sldIdLst>
  <p:sldSz cx="9906000" cy="6858000" type="A4"/>
  <p:notesSz cx="6807200" cy="9939338"/>
  <p:embeddedFontLst>
    <p:embeddedFont>
      <p:font typeface="LG스마트체2.0 SemiBold" panose="020B0600000101010101" pitchFamily="50" charset="-127"/>
      <p:bold r:id="rId25"/>
    </p:embeddedFont>
    <p:embeddedFont>
      <p:font typeface="함초롬바탕" panose="02030604000101010101" pitchFamily="18" charset="-127"/>
      <p:regular r:id="rId26"/>
      <p:bold r:id="rId27"/>
    </p:embeddedFont>
    <p:embeddedFont>
      <p:font typeface="LG스마트체2.0 Light" panose="020B0600000101010101" pitchFamily="50" charset="-127"/>
      <p:regular r:id="rId28"/>
    </p:embeddedFont>
    <p:embeddedFont>
      <p:font typeface="산돌고딕B" panose="020B0600000101010101" charset="-127"/>
      <p:regular r:id="rId29"/>
    </p:embeddedFont>
    <p:embeddedFont>
      <p:font typeface="LG스마트체 Regular" panose="020B0600000101010101" pitchFamily="50" charset="-127"/>
      <p:regular r:id="rId30"/>
    </p:embeddedFont>
    <p:embeddedFont>
      <p:font typeface="나눔고딕" panose="020B0600000101010101" charset="-127"/>
      <p:regular r:id="rId31"/>
      <p:bold r:id="rId32"/>
    </p:embeddedFont>
    <p:embeddedFont>
      <p:font typeface="LG스마트체2.0 Regular" panose="020B0600000101010101" pitchFamily="50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Cambria Math" panose="02040503050406030204" pitchFamily="18" charset="0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1207">
          <p15:clr>
            <a:srgbClr val="A4A3A4"/>
          </p15:clr>
        </p15:guide>
        <p15:guide id="4" pos="3120">
          <p15:clr>
            <a:srgbClr val="A4A3A4"/>
          </p15:clr>
        </p15:guide>
        <p15:guide id="5" pos="217">
          <p15:clr>
            <a:srgbClr val="A4A3A4"/>
          </p15:clr>
        </p15:guide>
        <p15:guide id="6" pos="6023">
          <p15:clr>
            <a:srgbClr val="A4A3A4"/>
          </p15:clr>
        </p15:guide>
        <p15:guide id="7" orient="horz" pos="1888">
          <p15:clr>
            <a:srgbClr val="A4A3A4"/>
          </p15:clr>
        </p15:guide>
        <p15:guide id="8" orient="horz" pos="3929">
          <p15:clr>
            <a:srgbClr val="A4A3A4"/>
          </p15:clr>
        </p15:guide>
        <p15:guide id="9" orient="horz" pos="164">
          <p15:clr>
            <a:srgbClr val="A4A3A4"/>
          </p15:clr>
        </p15:guide>
        <p15:guide id="10" orient="horz" pos="436">
          <p15:clr>
            <a:srgbClr val="A4A3A4"/>
          </p15:clr>
        </p15:guide>
        <p15:guide id="11" pos="262">
          <p15:clr>
            <a:srgbClr val="A4A3A4"/>
          </p15:clr>
        </p15:guide>
        <p15:guide id="12" pos="761">
          <p15:clr>
            <a:srgbClr val="A4A3A4"/>
          </p15:clr>
        </p15:guide>
        <p15:guide id="13" pos="4027">
          <p15:clr>
            <a:srgbClr val="A4A3A4"/>
          </p15:clr>
        </p15:guide>
        <p15:guide id="14" pos="1260">
          <p15:clr>
            <a:srgbClr val="A4A3A4"/>
          </p15:clr>
        </p15:guide>
        <p15:guide id="15" pos="5343">
          <p15:clr>
            <a:srgbClr val="A4A3A4"/>
          </p15:clr>
        </p15:guide>
        <p15:guide id="16" orient="horz" pos="845">
          <p15:clr>
            <a:srgbClr val="A4A3A4"/>
          </p15:clr>
        </p15:guide>
        <p15:guide id="17" pos="5932">
          <p15:clr>
            <a:srgbClr val="A4A3A4"/>
          </p15:clr>
        </p15:guide>
        <p15:guide id="18" pos="308">
          <p15:clr>
            <a:srgbClr val="A4A3A4"/>
          </p15:clr>
        </p15:guide>
        <p15:guide id="19" pos="2893">
          <p15:clr>
            <a:srgbClr val="A4A3A4"/>
          </p15:clr>
        </p15:guide>
        <p15:guide id="20" pos="3347">
          <p15:clr>
            <a:srgbClr val="A4A3A4"/>
          </p15:clr>
        </p15:guide>
        <p15:guide id="21" orient="horz" pos="1162">
          <p15:clr>
            <a:srgbClr val="A4A3A4"/>
          </p15:clr>
        </p15:guide>
        <p15:guide id="22" orient="horz" pos="2931">
          <p15:clr>
            <a:srgbClr val="A4A3A4"/>
          </p15:clr>
        </p15:guide>
        <p15:guide id="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000066"/>
    <a:srgbClr val="0033CC"/>
    <a:srgbClr val="0000CC"/>
    <a:srgbClr val="000099"/>
    <a:srgbClr val="3333FF"/>
    <a:srgbClr val="0000FF"/>
    <a:srgbClr val="CC0066"/>
    <a:srgbClr val="FF9933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6" autoAdjust="0"/>
    <p:restoredTop sz="86441" autoAdjust="0"/>
  </p:normalViewPr>
  <p:slideViewPr>
    <p:cSldViewPr snapToObjects="1" showGuides="1">
      <p:cViewPr>
        <p:scale>
          <a:sx n="100" d="100"/>
          <a:sy n="100" d="100"/>
        </p:scale>
        <p:origin x="-1632" y="-330"/>
      </p:cViewPr>
      <p:guideLst>
        <p:guide orient="horz" pos="2160"/>
        <p:guide orient="horz" pos="3884"/>
        <p:guide orient="horz" pos="1207"/>
        <p:guide orient="horz" pos="1888"/>
        <p:guide orient="horz" pos="3929"/>
        <p:guide orient="horz" pos="164"/>
        <p:guide orient="horz" pos="436"/>
        <p:guide orient="horz" pos="845"/>
        <p:guide orient="horz" pos="1162"/>
        <p:guide orient="horz" pos="2931"/>
        <p:guide pos="3120"/>
        <p:guide pos="217"/>
        <p:guide pos="6023"/>
        <p:guide pos="262"/>
        <p:guide pos="761"/>
        <p:guide pos="4027"/>
        <p:guide pos="1260"/>
        <p:guide pos="5343"/>
        <p:guide pos="5932"/>
        <p:guide pos="308"/>
        <p:guide pos="2893"/>
        <p:guide pos="3347"/>
        <p:guide/>
      </p:guideLst>
    </p:cSldViewPr>
  </p:slideViewPr>
  <p:outlineViewPr>
    <p:cViewPr>
      <p:scale>
        <a:sx n="33" d="100"/>
        <a:sy n="33" d="100"/>
      </p:scale>
      <p:origin x="0" y="25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120"/>
    </p:cViewPr>
  </p:sorterViewPr>
  <p:notesViewPr>
    <p:cSldViewPr snapToObjects="1">
      <p:cViewPr varScale="1">
        <p:scale>
          <a:sx n="77" d="100"/>
          <a:sy n="77" d="100"/>
        </p:scale>
        <p:origin x="-1770" y="-8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20"/>
      <c:rotY val="20"/>
      <c:depthPercent val="100"/>
      <c:rAngAx val="1"/>
    </c:view3D>
    <c:floor>
      <c:thickness val="0"/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5.4492669212935579E-2"/>
          <c:y val="2.57140113583363E-2"/>
          <c:w val="0.84029483590977638"/>
          <c:h val="0.67540561069636329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Fraud</c:v>
                </c:pt>
              </c:strCache>
            </c:strRef>
          </c:tx>
          <c:spPr>
            <a:solidFill>
              <a:srgbClr val="C0504D">
                <a:lumMod val="40000"/>
                <a:lumOff val="60000"/>
              </a:srgbClr>
            </a:solidFill>
            <a:scene3d>
              <a:camera prst="orthographicFront"/>
              <a:lightRig rig="threePt" dir="t"/>
            </a:scene3d>
            <a:sp3d/>
          </c:spPr>
          <c:invertIfNegative val="0"/>
          <c:dLbls>
            <c:dLbl>
              <c:idx val="0"/>
              <c:layout>
                <c:manualLayout>
                  <c:x val="-1.0073758553027532E-2"/>
                  <c:y val="-1.6144974241138539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/>
                      <a:t> </a:t>
                    </a:r>
                    <a:r>
                      <a:rPr lang="en-US" altLang="en-US" dirty="0" smtClean="0"/>
                      <a:t>7,698 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1.2592198191284414E-2"/>
                  <c:y val="-1.6144974241138539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/>
                      <a:t> </a:t>
                    </a:r>
                    <a:r>
                      <a:rPr lang="en-US" altLang="en-US" dirty="0" smtClean="0"/>
                      <a:t>7,698 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5.0368792765137657E-2"/>
                  <c:y val="-1.2108730680853904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/>
                      <a:t> </a:t>
                    </a:r>
                    <a:r>
                      <a:rPr lang="en-US" altLang="en-US" dirty="0" smtClean="0"/>
                      <a:t>1,222,627 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1.9830233372101439E-7"/>
                  <c:y val="-2.4217779176161372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/>
                      <a:t> </a:t>
                    </a:r>
                    <a:r>
                      <a:rPr lang="en-US" altLang="en-US" dirty="0" smtClean="0"/>
                      <a:t>1,895 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latin typeface="굴림체" panose="020B0609000101010101" pitchFamily="49" charset="-127"/>
                    <a:ea typeface="굴림체" panose="020B0609000101010101" pitchFamily="49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Original Train Set</c:v>
                </c:pt>
                <c:pt idx="1">
                  <c:v>Under Sampling (Normal▼)</c:v>
                </c:pt>
                <c:pt idx="2">
                  <c:v>Over Sampling (Fraud▲)</c:v>
                </c:pt>
                <c:pt idx="3">
                  <c:v>Test Set</c:v>
                </c:pt>
              </c:strCache>
            </c:strRef>
          </c:cat>
          <c:val>
            <c:numRef>
              <c:f>Sheet1!$B$2:$B$5</c:f>
              <c:numCache>
                <c:formatCode>_(* #,##0_);_(* \(#,##0\);_(* "-"_);_(@_)</c:formatCode>
                <c:ptCount val="4"/>
                <c:pt idx="0">
                  <c:v>51840</c:v>
                </c:pt>
                <c:pt idx="1">
                  <c:v>41472</c:v>
                </c:pt>
                <c:pt idx="2">
                  <c:v>513939</c:v>
                </c:pt>
                <c:pt idx="3">
                  <c:v>10368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  <a:scene3d>
              <a:camera prst="orthographicFront"/>
              <a:lightRig rig="threePt" dir="t"/>
            </a:scene3d>
            <a:sp3d/>
          </c:spPr>
          <c:invertIfNegative val="0"/>
          <c:dLbls>
            <c:dLbl>
              <c:idx val="0"/>
              <c:layout>
                <c:manualLayout>
                  <c:x val="0"/>
                  <c:y val="-3.2289948482277078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/>
                      <a:t> </a:t>
                    </a:r>
                    <a:r>
                      <a:rPr lang="en-US" altLang="en-US" dirty="0" smtClean="0"/>
                      <a:t>1,222,627 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2.2524142511018207E-2"/>
                  <c:y val="-1.7421602787456445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/>
                      <a:t> </a:t>
                    </a:r>
                    <a:r>
                      <a:rPr lang="en-US" altLang="en-US" dirty="0" smtClean="0"/>
                      <a:t>11,256 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"/>
                  <c:y val="-2.0181217801423172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/>
                      <a:t> </a:t>
                    </a:r>
                    <a:r>
                      <a:rPr lang="en-US" altLang="en-US" dirty="0" smtClean="0"/>
                      <a:t>1,222,627 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9.2341719996656473E-17"/>
                  <c:y val="-1.6144974241138539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/>
                      <a:t> </a:t>
                    </a:r>
                    <a:r>
                      <a:rPr lang="en-US" altLang="en-US" dirty="0" smtClean="0"/>
                      <a:t>305,687 </a:t>
                    </a:r>
                    <a:endParaRPr lang="en-US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</c:spPr>
            <c:txPr>
              <a:bodyPr/>
              <a:lstStyle/>
              <a:p>
                <a:pPr>
                  <a:defRPr sz="1000">
                    <a:latin typeface="굴림체" panose="020B0609000101010101" pitchFamily="49" charset="-127"/>
                    <a:ea typeface="굴림체" panose="020B0609000101010101" pitchFamily="49" charset="-127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Original Train Set</c:v>
                </c:pt>
                <c:pt idx="1">
                  <c:v>Under Sampling (Normal▼)</c:v>
                </c:pt>
                <c:pt idx="2">
                  <c:v>Over Sampling (Fraud▲)</c:v>
                </c:pt>
                <c:pt idx="3">
                  <c:v>Test Set</c:v>
                </c:pt>
              </c:strCache>
            </c:strRef>
          </c:cat>
          <c:val>
            <c:numRef>
              <c:f>Sheet1!$C$2:$C$5</c:f>
              <c:numCache>
                <c:formatCode>_(* #,##0_);_(* \(#,##0\);_(* "-"_);_(@_)</c:formatCode>
                <c:ptCount val="4"/>
                <c:pt idx="0">
                  <c:v>513939</c:v>
                </c:pt>
                <c:pt idx="1">
                  <c:v>49766.400000000001</c:v>
                </c:pt>
                <c:pt idx="2">
                  <c:v>513939</c:v>
                </c:pt>
                <c:pt idx="3">
                  <c:v>102787.8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5"/>
        <c:shape val="box"/>
        <c:axId val="121469568"/>
        <c:axId val="121307520"/>
        <c:axId val="121500096"/>
      </c:bar3DChart>
      <c:catAx>
        <c:axId val="1214695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6350">
            <a:solidFill>
              <a:schemeClr val="tx1">
                <a:lumMod val="50000"/>
                <a:lumOff val="50000"/>
              </a:schemeClr>
            </a:solidFill>
          </a:ln>
        </c:spPr>
        <c:txPr>
          <a:bodyPr/>
          <a:lstStyle/>
          <a:p>
            <a:pPr>
              <a:defRPr sz="1200" b="0" spc="-100" baseline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pPr>
            <a:endParaRPr lang="ko-KR"/>
          </a:p>
        </c:txPr>
        <c:crossAx val="121307520"/>
        <c:crosses val="autoZero"/>
        <c:auto val="1"/>
        <c:lblAlgn val="ctr"/>
        <c:lblOffset val="100"/>
        <c:noMultiLvlLbl val="0"/>
      </c:catAx>
      <c:valAx>
        <c:axId val="121307520"/>
        <c:scaling>
          <c:orientation val="minMax"/>
        </c:scaling>
        <c:delete val="0"/>
        <c:axPos val="l"/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</c:spPr>
        <c:txPr>
          <a:bodyPr/>
          <a:lstStyle/>
          <a:p>
            <a:pPr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pPr>
            <a:endParaRPr lang="ko-KR"/>
          </a:p>
        </c:txPr>
        <c:crossAx val="121469568"/>
        <c:crosses val="autoZero"/>
        <c:crossBetween val="between"/>
      </c:valAx>
      <c:serAx>
        <c:axId val="121500096"/>
        <c:scaling>
          <c:orientation val="minMax"/>
        </c:scaling>
        <c:delete val="1"/>
        <c:axPos val="b"/>
        <c:majorTickMark val="out"/>
        <c:minorTickMark val="none"/>
        <c:tickLblPos val="nextTo"/>
        <c:crossAx val="121307520"/>
        <c:crosses val="autoZero"/>
      </c:serAx>
      <c:spPr>
        <a:ln>
          <a:noFill/>
        </a:ln>
      </c:spPr>
    </c:plotArea>
    <c:legend>
      <c:legendPos val="r"/>
      <c:layout>
        <c:manualLayout>
          <c:xMode val="edge"/>
          <c:yMode val="edge"/>
          <c:x val="0.80963769172117506"/>
          <c:y val="5.277690378803046E-2"/>
          <c:w val="0.16501317689340231"/>
          <c:h val="0.12439243875003428"/>
        </c:manualLayout>
      </c:layout>
      <c:overlay val="0"/>
      <c:txPr>
        <a:bodyPr/>
        <a:lstStyle/>
        <a:p>
          <a:pPr>
            <a:defRPr sz="1100">
              <a:latin typeface="굴림체" panose="020B0609000101010101" pitchFamily="49" charset="-127"/>
              <a:ea typeface="굴림체" panose="020B0609000101010101" pitchFamily="49" charset="-127"/>
            </a:defRPr>
          </a:pPr>
          <a:endParaRPr lang="ko-KR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9785" cy="496967"/>
          </a:xfrm>
          <a:prstGeom prst="rect">
            <a:avLst/>
          </a:prstGeom>
        </p:spPr>
        <p:txBody>
          <a:bodyPr vert="horz" lIns="91543" tIns="45771" rIns="91543" bIns="45771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1" y="1"/>
            <a:ext cx="2949785" cy="496967"/>
          </a:xfrm>
          <a:prstGeom prst="rect">
            <a:avLst/>
          </a:prstGeom>
        </p:spPr>
        <p:txBody>
          <a:bodyPr vert="horz" lIns="91543" tIns="45771" rIns="91543" bIns="45771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2B8FF64-82E8-4749-9162-455D17023158}" type="datetimeFigureOut">
              <a:rPr lang="ko-KR" altLang="en-US" smtClean="0"/>
              <a:pPr/>
              <a:t>2019-08-21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84800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3" tIns="45771" rIns="91543" bIns="45771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7"/>
            <a:ext cx="5445760" cy="4472702"/>
          </a:xfrm>
          <a:prstGeom prst="rect">
            <a:avLst/>
          </a:prstGeom>
        </p:spPr>
        <p:txBody>
          <a:bodyPr vert="horz" lIns="91543" tIns="45771" rIns="91543" bIns="45771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647"/>
            <a:ext cx="2949785" cy="496967"/>
          </a:xfrm>
          <a:prstGeom prst="rect">
            <a:avLst/>
          </a:prstGeom>
        </p:spPr>
        <p:txBody>
          <a:bodyPr vert="horz" lIns="91543" tIns="45771" rIns="91543" bIns="45771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1" y="9440647"/>
            <a:ext cx="2949785" cy="496967"/>
          </a:xfrm>
          <a:prstGeom prst="rect">
            <a:avLst/>
          </a:prstGeom>
        </p:spPr>
        <p:txBody>
          <a:bodyPr vert="horz" lIns="91543" tIns="45771" rIns="91543" bIns="45771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C04D403-E342-413F-A22E-C381E3D9B3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927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4D403-E342-413F-A22E-C381E3D9B393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250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4D403-E342-413F-A22E-C381E3D9B393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08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4D403-E342-413F-A22E-C381E3D9B393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32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https://kionkim.github.io/2018/06/01/WGAN_1/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4D403-E342-413F-A22E-C381E3D9B393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291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https://kionkim.github.io/2018/06/01/WGAN_1/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4D403-E342-413F-A22E-C381E3D9B39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29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https://www.kaggle.com/vincentlugat/votingclassifier-f1-score-0-88-data-viz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4D403-E342-413F-A22E-C381E3D9B39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344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https://www.kaggle.com/vincentlugat/votingclassifier-f1-score-0-88-data-viz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4D403-E342-413F-A22E-C381E3D9B39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344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https://www.kaggle.com/vincentlugat/votingclassifier-f1-score-0-88-data-viz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4D403-E342-413F-A22E-C381E3D9B39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344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4D403-E342-413F-A22E-C381E3D9B393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250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273050" y="539750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273050" y="539750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273051" y="164411"/>
            <a:ext cx="3965574" cy="3397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smtClean="0"/>
              <a:t>1.1. </a:t>
            </a:r>
            <a:r>
              <a:rPr lang="ko-KR" altLang="en-US" dirty="0" smtClean="0"/>
              <a:t>소제목 입력</a:t>
            </a:r>
            <a:r>
              <a:rPr lang="en-US" altLang="ko-KR" dirty="0" smtClean="0"/>
              <a:t>_20pt</a:t>
            </a:r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073" y="6475628"/>
            <a:ext cx="1119465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050" y="620713"/>
            <a:ext cx="9351273" cy="64804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 b="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 smtClean="0"/>
              <a:t>Governing Message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_16pt</a:t>
            </a:r>
          </a:p>
          <a:p>
            <a:pPr lvl="0"/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6312327" y="252022"/>
            <a:ext cx="3311996" cy="25211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err="1" smtClean="0"/>
              <a:t>대제목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_14pt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0" y="6589708"/>
            <a:ext cx="4088904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4709183" y="66201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fld id="{84B39FCC-39DA-4443-86A0-156A0CCA9049}" type="slidenum"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/>
              <a:t>‹#›</a:t>
            </a:fld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/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877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273050" y="539750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273050" y="539750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273051" y="164411"/>
            <a:ext cx="3965574" cy="3397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smtClean="0"/>
              <a:t>1.1. </a:t>
            </a:r>
            <a:r>
              <a:rPr lang="ko-KR" altLang="en-US" dirty="0" smtClean="0"/>
              <a:t>소제목 입력</a:t>
            </a:r>
            <a:r>
              <a:rPr lang="en-US" altLang="ko-KR" dirty="0" smtClean="0"/>
              <a:t>_20pt</a:t>
            </a:r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073" y="6475628"/>
            <a:ext cx="1119465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050" y="620713"/>
            <a:ext cx="9351273" cy="64804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 b="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 smtClean="0"/>
              <a:t>Governing Message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_16pt</a:t>
            </a:r>
          </a:p>
          <a:p>
            <a:pPr lvl="0"/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6312327" y="252022"/>
            <a:ext cx="3311996" cy="25211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err="1" smtClean="0"/>
              <a:t>대제목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_14pt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0" y="6589708"/>
            <a:ext cx="4088904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4617011" y="6620113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fld id="{84B39FCC-39DA-4443-86A0-156A0CCA9049}" type="slidenum"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/>
              <a:t>‹#›</a:t>
            </a:fld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/ 21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271959" y="1340768"/>
            <a:ext cx="9351273" cy="4968552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v"/>
              <a:defRPr sz="1400" b="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buFont typeface="Arial" panose="020B0604020202020204" pitchFamily="34" charset="0"/>
              <a:buChar char="•"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본문 내용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_14pt</a:t>
            </a:r>
          </a:p>
          <a:p>
            <a:pPr lvl="1"/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주요 내용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</a:p>
          <a:p>
            <a:pPr lvl="2"/>
            <a:r>
              <a:rPr lang="ko-KR" altLang="en-US" dirty="0" smtClean="0"/>
              <a:t>내용내용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ㅇㅇ</a:t>
            </a:r>
            <a:endParaRPr lang="en-US" altLang="ko-KR" dirty="0" smtClean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01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273050" y="539750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273050" y="539750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273051" y="164411"/>
            <a:ext cx="3965574" cy="3397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smtClean="0"/>
              <a:t>1.1. </a:t>
            </a:r>
            <a:r>
              <a:rPr lang="ko-KR" altLang="en-US" dirty="0" smtClean="0"/>
              <a:t>소제목 입력</a:t>
            </a:r>
            <a:r>
              <a:rPr lang="en-US" altLang="ko-KR" dirty="0" smtClean="0"/>
              <a:t>_20pt</a:t>
            </a:r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073" y="6475628"/>
            <a:ext cx="1119465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050" y="620713"/>
            <a:ext cx="9351273" cy="64804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 b="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 smtClean="0"/>
              <a:t>Governing Message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_16pt</a:t>
            </a:r>
          </a:p>
          <a:p>
            <a:pPr lvl="0"/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6312327" y="252022"/>
            <a:ext cx="3311996" cy="25211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err="1" smtClean="0"/>
              <a:t>대제목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_14pt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3050" y="1412775"/>
            <a:ext cx="4680000" cy="30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smtClean="0"/>
              <a:t>주요 내용</a:t>
            </a:r>
            <a:r>
              <a:rPr lang="en-US" altLang="ko-KR" dirty="0" smtClean="0"/>
              <a:t>_14pt</a:t>
            </a:r>
            <a:endParaRPr lang="ko-KR" altLang="en-US" dirty="0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5118100" y="1412775"/>
            <a:ext cx="4500000" cy="3099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smtClean="0"/>
              <a:t>결과</a:t>
            </a:r>
            <a:r>
              <a:rPr lang="en-US" altLang="ko-KR" dirty="0" smtClean="0"/>
              <a:t>/Lessons_14pt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73050" y="1722755"/>
            <a:ext cx="4680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5105450" y="1722755"/>
            <a:ext cx="45126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5118100" y="1844675"/>
            <a:ext cx="4500563" cy="439261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buFont typeface="Wingdings" panose="05000000000000000000" pitchFamily="2" charset="2"/>
              <a:buChar char="ü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ko-KR" altLang="en-US" dirty="0" smtClean="0"/>
              <a:t>주제</a:t>
            </a:r>
            <a:endParaRPr lang="en-US" altLang="ko-KR" dirty="0" smtClean="0"/>
          </a:p>
          <a:p>
            <a:pPr lvl="1"/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</a:p>
          <a:p>
            <a:pPr lvl="2"/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</a:p>
          <a:p>
            <a:pPr lvl="3"/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</a:p>
          <a:p>
            <a:pPr lvl="4"/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0" y="6589708"/>
            <a:ext cx="4088904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4709183" y="66201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fld id="{84B39FCC-39DA-4443-86A0-156A0CCA9049}" type="slidenum"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/>
              <a:t>‹#›</a:t>
            </a:fld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/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781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273050" y="539750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273050" y="539750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273051" y="164411"/>
            <a:ext cx="3965574" cy="3397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smtClean="0"/>
              <a:t>1.1. </a:t>
            </a:r>
            <a:r>
              <a:rPr lang="ko-KR" altLang="en-US" dirty="0" smtClean="0"/>
              <a:t>소제목 입력</a:t>
            </a:r>
            <a:r>
              <a:rPr lang="en-US" altLang="ko-KR" dirty="0" smtClean="0"/>
              <a:t>_20pt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6312327" y="252022"/>
            <a:ext cx="3311996" cy="25211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err="1" smtClean="0"/>
              <a:t>대제목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_14pt</a:t>
            </a:r>
            <a:endParaRPr lang="ko-KR" altLang="en-US" dirty="0"/>
          </a:p>
        </p:txBody>
      </p:sp>
      <p:pic>
        <p:nvPicPr>
          <p:cNvPr id="16" name="Picture 5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073" y="6475628"/>
            <a:ext cx="1119465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3050" y="764382"/>
            <a:ext cx="4463974" cy="288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i="1" u="sng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smtClean="0"/>
              <a:t>추진 목표</a:t>
            </a:r>
            <a:r>
              <a:rPr lang="en-US" altLang="ko-KR" dirty="0" smtClean="0"/>
              <a:t>_14pt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5160323" y="764382"/>
            <a:ext cx="4464000" cy="2883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i="1" u="sng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smtClean="0"/>
              <a:t>수행 결과 요약</a:t>
            </a:r>
            <a:r>
              <a:rPr lang="en-US" altLang="ko-KR" dirty="0" smtClean="0"/>
              <a:t>_14pt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273050" y="1124744"/>
            <a:ext cx="4463926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indent="0" algn="ctr" latinLnBrk="0">
              <a:buFont typeface="Arial" panose="020B0604020202020204" pitchFamily="34" charset="0"/>
              <a:buNone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169024" y="1124964"/>
            <a:ext cx="4463926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indent="0" algn="ctr" latinLnBrk="0">
              <a:buFont typeface="Arial" panose="020B0604020202020204" pitchFamily="34" charset="0"/>
              <a:buNone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273050" y="3645024"/>
            <a:ext cx="4463926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indent="0" algn="ctr" latinLnBrk="0">
              <a:buFont typeface="Arial" panose="020B0604020202020204" pitchFamily="34" charset="0"/>
              <a:buNone/>
            </a:pPr>
            <a:r>
              <a:rPr lang="ko-KR" altLang="en-US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목적</a:t>
            </a:r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273051" y="1448717"/>
            <a:ext cx="4464000" cy="2124299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buFont typeface="Wingdings" panose="05000000000000000000" pitchFamily="2" charset="2"/>
              <a:buChar char="ü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ko-KR" altLang="en-US" dirty="0" smtClean="0"/>
              <a:t>주제</a:t>
            </a:r>
            <a:endParaRPr lang="en-US" altLang="ko-KR" dirty="0" smtClean="0"/>
          </a:p>
          <a:p>
            <a:pPr lvl="1"/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</a:p>
          <a:p>
            <a:pPr lvl="2"/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</a:p>
          <a:p>
            <a:pPr lvl="3"/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</a:p>
          <a:p>
            <a:pPr lvl="4"/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</a:p>
        </p:txBody>
      </p:sp>
      <p:sp>
        <p:nvSpPr>
          <p:cNvPr id="20" name="텍스트 개체 틀 17"/>
          <p:cNvSpPr>
            <a:spLocks noGrp="1"/>
          </p:cNvSpPr>
          <p:nvPr>
            <p:ph type="body" sz="quarter" idx="17" hasCustomPrompt="1"/>
          </p:nvPr>
        </p:nvSpPr>
        <p:spPr>
          <a:xfrm>
            <a:off x="273051" y="3977161"/>
            <a:ext cx="4464000" cy="2124299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buFont typeface="Wingdings" panose="05000000000000000000" pitchFamily="2" charset="2"/>
              <a:buChar char="ü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ko-KR" altLang="en-US" dirty="0" smtClean="0"/>
              <a:t>주제</a:t>
            </a:r>
            <a:endParaRPr lang="en-US" altLang="ko-KR" dirty="0" smtClean="0"/>
          </a:p>
          <a:p>
            <a:pPr lvl="1"/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</a:p>
          <a:p>
            <a:pPr lvl="2"/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</a:p>
          <a:p>
            <a:pPr lvl="3"/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</a:p>
          <a:p>
            <a:pPr lvl="4"/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</a:p>
        </p:txBody>
      </p:sp>
      <p:sp>
        <p:nvSpPr>
          <p:cNvPr id="21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5170321" y="1451153"/>
            <a:ext cx="4464000" cy="4650307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buFont typeface="Wingdings" panose="05000000000000000000" pitchFamily="2" charset="2"/>
              <a:buChar char="ü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ko-KR" altLang="en-US" dirty="0" smtClean="0"/>
              <a:t>주제</a:t>
            </a:r>
            <a:endParaRPr lang="en-US" altLang="ko-KR" dirty="0" smtClean="0"/>
          </a:p>
          <a:p>
            <a:pPr lvl="1"/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</a:p>
          <a:p>
            <a:pPr lvl="2"/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</a:p>
          <a:p>
            <a:pPr lvl="3"/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</a:p>
          <a:p>
            <a:pPr lvl="4"/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내용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4709183" y="662011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fld id="{84B39FCC-39DA-4443-86A0-156A0CCA9049}" type="slidenum"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/>
              <a:t>‹#›</a:t>
            </a:fld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/</a:t>
            </a: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0" y="6589708"/>
            <a:ext cx="4088904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98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273050" y="539750"/>
            <a:ext cx="9359900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7" name="제목 8"/>
          <p:cNvSpPr txBox="1">
            <a:spLocks/>
          </p:cNvSpPr>
          <p:nvPr userDrawn="1"/>
        </p:nvSpPr>
        <p:spPr>
          <a:xfrm>
            <a:off x="273051" y="164411"/>
            <a:ext cx="3965574" cy="339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j-cs"/>
              </a:defRPr>
            </a:lvl1pPr>
          </a:lstStyle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992560" y="1484784"/>
            <a:ext cx="7005205" cy="331311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indent="-457200">
              <a:lnSpc>
                <a:spcPct val="150000"/>
              </a:lnSpc>
              <a:buFont typeface="+mj-lt"/>
              <a:buAutoNum type="arabicParenR"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257300" indent="-342900">
              <a:buFont typeface="+mj-lt"/>
              <a:buAutoNum type="arabicPeriod"/>
              <a:defRPr sz="18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714500" indent="-342900">
              <a:buFont typeface="+mj-lt"/>
              <a:buAutoNum type="arabicPeriod"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2171700" indent="-342900">
              <a:buFont typeface="+mj-lt"/>
              <a:buAutoNum type="arabicPeriod"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목차</a:t>
            </a:r>
            <a:r>
              <a:rPr lang="en-US" altLang="ko-KR" dirty="0" smtClean="0"/>
              <a:t>1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목차</a:t>
            </a:r>
            <a:r>
              <a:rPr lang="en-US" altLang="ko-KR" dirty="0" smtClean="0"/>
              <a:t>1.1</a:t>
            </a:r>
          </a:p>
          <a:p>
            <a:pPr lvl="1"/>
            <a:r>
              <a:rPr lang="ko-KR" altLang="en-US" dirty="0" smtClean="0"/>
              <a:t>목차</a:t>
            </a:r>
            <a:r>
              <a:rPr lang="en-US" altLang="ko-KR" dirty="0" smtClean="0"/>
              <a:t>1.2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957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76751" y="1484784"/>
            <a:ext cx="4752503" cy="5052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편집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4260058" y="3109789"/>
            <a:ext cx="1385887" cy="485775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목차 작성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2556273" y="2092113"/>
            <a:ext cx="4793456" cy="4007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smtClean="0"/>
              <a:t>부제목 작성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6" hasCustomPrompt="1"/>
          </p:nvPr>
        </p:nvSpPr>
        <p:spPr>
          <a:xfrm>
            <a:off x="3843338" y="5332047"/>
            <a:ext cx="2219325" cy="327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smtClean="0"/>
              <a:t>작성자 작성</a:t>
            </a:r>
            <a:endParaRPr lang="ko-KR" altLang="en-US"/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1712640" y="1990049"/>
            <a:ext cx="648072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산돌고딕B" pitchFamily="18" charset="-127"/>
              <a:ea typeface="산돌고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23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76751" y="1484784"/>
            <a:ext cx="4752503" cy="5052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편집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4260058" y="3109789"/>
            <a:ext cx="1385887" cy="485775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목차 작성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2556273" y="2092113"/>
            <a:ext cx="4793456" cy="33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sz="16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부제목 작성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6" hasCustomPrompt="1"/>
          </p:nvPr>
        </p:nvSpPr>
        <p:spPr>
          <a:xfrm>
            <a:off x="3843338" y="5332047"/>
            <a:ext cx="2219325" cy="327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smtClean="0"/>
              <a:t>작성자 작성</a:t>
            </a:r>
            <a:endParaRPr lang="ko-KR" altLang="en-US"/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1712640" y="1990049"/>
            <a:ext cx="648072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산돌고딕B" pitchFamily="18" charset="-127"/>
              <a:ea typeface="산돌고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547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99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7E929BC-D47B-43C4-AE4F-E45C8A993DF5}" type="datetimeFigureOut">
              <a:rPr lang="ko-KR" altLang="en-US" smtClean="0"/>
              <a:pPr/>
              <a:t>2019-08-21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1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2FCE34E-800F-4791-B89D-663C196DA5A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57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6" r:id="rId2"/>
    <p:sldLayoutId id="2147483691" r:id="rId3"/>
    <p:sldLayoutId id="2147483692" r:id="rId4"/>
    <p:sldLayoutId id="2147483694" r:id="rId5"/>
    <p:sldLayoutId id="2147483695" r:id="rId6"/>
    <p:sldLayoutId id="2147483690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2ahUKEwjaqYuMyt7iAhWSwJQKHWt8D1QQjRx6BAgBEAU&amp;url=http://m.blog.naver.com/samsjang/220979751089&amp;psig=AOvVaw0bC704FcILlWkZ2Fljq4jx&amp;ust=156024447083345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97064" y="1124744"/>
            <a:ext cx="9112760" cy="607329"/>
          </a:xfrm>
        </p:spPr>
        <p:txBody>
          <a:bodyPr/>
          <a:lstStyle/>
          <a:p>
            <a:pPr latinLnBrk="0"/>
            <a:r>
              <a:rPr lang="ko-KR" altLang="ko-KR" sz="2000"/>
              <a:t>생성적 적대 신경망과 딥러닝을 활용한 </a:t>
            </a:r>
            <a:endParaRPr lang="en-US" altLang="ko-KR" sz="2000" smtClean="0"/>
          </a:p>
          <a:p>
            <a:pPr latinLnBrk="0"/>
            <a:r>
              <a:rPr lang="ko-KR" altLang="ko-KR" sz="2000" smtClean="0"/>
              <a:t>이상거래 </a:t>
            </a:r>
            <a:r>
              <a:rPr lang="ko-KR" altLang="ko-KR" sz="2000"/>
              <a:t>탐지 시스템 모형에 대한 보험금 부당청구 사례의 실증 </a:t>
            </a:r>
            <a:r>
              <a:rPr lang="ko-KR" altLang="ko-KR" sz="2000" smtClean="0"/>
              <a:t>연구</a:t>
            </a:r>
            <a:endParaRPr lang="ko-KR" altLang="ko-KR" sz="20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26635" y="2092113"/>
            <a:ext cx="5421064" cy="400783"/>
          </a:xfrm>
        </p:spPr>
        <p:txBody>
          <a:bodyPr/>
          <a:lstStyle/>
          <a:p>
            <a:r>
              <a:rPr lang="en-US" altLang="ko-KR" sz="1100"/>
              <a:t>An Empirical Study on Fraud Detection System Model in Insurance Claims Using Generative Adversarial Networks and Deep Learning</a:t>
            </a:r>
            <a:endParaRPr lang="ko-KR" altLang="en-US" sz="11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6" y="5627100"/>
            <a:ext cx="1119465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3843338" y="5332047"/>
            <a:ext cx="2219325" cy="327025"/>
          </a:xfrm>
        </p:spPr>
        <p:txBody>
          <a:bodyPr/>
          <a:lstStyle/>
          <a:p>
            <a:r>
              <a:rPr lang="ko-KR" altLang="en-US" dirty="0" smtClean="0"/>
              <a:t>금융</a:t>
            </a:r>
            <a:r>
              <a:rPr lang="en-US" altLang="ko-KR" dirty="0" smtClean="0"/>
              <a:t>/</a:t>
            </a:r>
            <a:r>
              <a:rPr lang="ko-KR" altLang="en-US" dirty="0" smtClean="0"/>
              <a:t>공공 </a:t>
            </a:r>
            <a:r>
              <a:rPr lang="ko-KR" altLang="en-US" dirty="0" err="1" smtClean="0"/>
              <a:t>빅데이터팀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17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64411"/>
            <a:ext cx="5616054" cy="339725"/>
          </a:xfrm>
        </p:spPr>
        <p:txBody>
          <a:bodyPr/>
          <a:lstStyle/>
          <a:p>
            <a:r>
              <a:rPr lang="en-US" altLang="ko-KR"/>
              <a:t>2.3. </a:t>
            </a:r>
            <a:r>
              <a:rPr lang="ko-KR" altLang="en-US"/>
              <a:t>딥러닝을 이용한 사기거래 탐지 </a:t>
            </a:r>
            <a:r>
              <a:rPr lang="ko-KR" altLang="en-US" smtClean="0"/>
              <a:t>모형</a:t>
            </a:r>
            <a:r>
              <a:rPr lang="en-US" altLang="ko-KR" smtClean="0"/>
              <a:t>(3/3)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u="sng"/>
              <a:t>Phase 2) </a:t>
            </a:r>
            <a:r>
              <a:rPr lang="en-US" altLang="ko-KR" b="1" u="sng" smtClean="0"/>
              <a:t>DNN </a:t>
            </a:r>
            <a:r>
              <a:rPr lang="ko-KR" altLang="en-US" b="1" u="sng" smtClean="0"/>
              <a:t>앙상블 모형 세부 구조</a:t>
            </a:r>
            <a:endParaRPr lang="en-US" altLang="ko-KR" b="1" u="sng"/>
          </a:p>
          <a:p>
            <a:r>
              <a:rPr lang="en-US" altLang="ko-KR" smtClean="0"/>
              <a:t>- </a:t>
            </a:r>
            <a:r>
              <a:rPr lang="ko-KR" altLang="en-US" smtClean="0"/>
              <a:t>각 개별 예측 모형의 최대</a:t>
            </a:r>
            <a:r>
              <a:rPr lang="en-US" altLang="ko-KR"/>
              <a:t>, </a:t>
            </a:r>
            <a:r>
              <a:rPr lang="ko-KR" altLang="en-US"/>
              <a:t>최소</a:t>
            </a:r>
            <a:r>
              <a:rPr lang="en-US" altLang="ko-KR"/>
              <a:t>, </a:t>
            </a:r>
            <a:r>
              <a:rPr lang="ko-KR" altLang="en-US"/>
              <a:t>평균 예측값 </a:t>
            </a:r>
            <a:r>
              <a:rPr lang="ko-KR" altLang="en-US" smtClean="0"/>
              <a:t>등을 독립변수로 하여 </a:t>
            </a:r>
            <a:r>
              <a:rPr lang="en-US" altLang="ko-KR" smtClean="0"/>
              <a:t>DNN </a:t>
            </a:r>
            <a:r>
              <a:rPr lang="ko-KR" altLang="en-US" smtClean="0"/>
              <a:t>메타 앙상블</a:t>
            </a:r>
            <a:r>
              <a:rPr lang="en-US" altLang="ko-KR" baseline="30000">
                <a:latin typeface="+mj-ea"/>
                <a:ea typeface="+mj-ea"/>
              </a:rPr>
              <a:t>1)</a:t>
            </a:r>
            <a:r>
              <a:rPr lang="en-US" altLang="ko-KR">
                <a:latin typeface="+mj-ea"/>
                <a:ea typeface="+mj-ea"/>
              </a:rPr>
              <a:t> </a:t>
            </a:r>
            <a:r>
              <a:rPr lang="ko-KR" altLang="en-US" smtClean="0">
                <a:latin typeface="+mj-ea"/>
                <a:ea typeface="+mj-ea"/>
              </a:rPr>
              <a:t> </a:t>
            </a:r>
            <a:r>
              <a:rPr lang="ko-KR" altLang="en-US" smtClean="0"/>
              <a:t>모형 구성</a:t>
            </a:r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- DNN </a:t>
            </a:r>
            <a:r>
              <a:rPr lang="ko-KR" altLang="en-US" smtClean="0"/>
              <a:t>앙상블 모형은 </a:t>
            </a:r>
            <a:r>
              <a:rPr lang="en-US" altLang="ko-KR"/>
              <a:t>Full Connected </a:t>
            </a:r>
            <a:r>
              <a:rPr lang="ko-KR" altLang="en-US"/>
              <a:t>된 </a:t>
            </a:r>
            <a:r>
              <a:rPr lang="en-US" altLang="ko-KR"/>
              <a:t>7</a:t>
            </a:r>
            <a:r>
              <a:rPr lang="ko-KR" altLang="en-US"/>
              <a:t>개 층의 </a:t>
            </a:r>
            <a:r>
              <a:rPr lang="en-US" altLang="ko-KR"/>
              <a:t>Hidden Layer</a:t>
            </a:r>
            <a:r>
              <a:rPr lang="ko-KR" altLang="en-US"/>
              <a:t>로 </a:t>
            </a:r>
            <a:r>
              <a:rPr lang="ko-KR" altLang="en-US" smtClean="0"/>
              <a:t>구성하고</a:t>
            </a:r>
            <a:r>
              <a:rPr lang="en-US" altLang="ko-KR" smtClean="0"/>
              <a:t>, </a:t>
            </a:r>
            <a:r>
              <a:rPr lang="ko-KR" altLang="en-US" smtClean="0"/>
              <a:t>은닉층 노드는 </a:t>
            </a:r>
            <a:r>
              <a:rPr lang="en-US" altLang="ko-KR"/>
              <a:t>32→128→128→64→32→16→8 </a:t>
            </a:r>
            <a:r>
              <a:rPr lang="ko-KR" altLang="en-US"/>
              <a:t>순으로 </a:t>
            </a:r>
            <a:r>
              <a:rPr lang="ko-KR" altLang="en-US" smtClean="0"/>
              <a:t>하였으며 </a:t>
            </a:r>
            <a:r>
              <a:rPr lang="ko-KR" altLang="en-US"/>
              <a:t>층마다 배치 정규화를 사용하였고</a:t>
            </a:r>
            <a:r>
              <a:rPr lang="en-US" altLang="ko-KR"/>
              <a:t>, </a:t>
            </a:r>
            <a:r>
              <a:rPr lang="ko-KR" altLang="en-US"/>
              <a:t>각각의 활성화 함수로는 </a:t>
            </a:r>
            <a:r>
              <a:rPr lang="en-US" altLang="ko-KR"/>
              <a:t>Relu</a:t>
            </a:r>
            <a:r>
              <a:rPr lang="ko-KR" altLang="en-US"/>
              <a:t>를 </a:t>
            </a:r>
            <a:r>
              <a:rPr lang="ko-KR" altLang="en-US" smtClean="0"/>
              <a:t>사용하고</a:t>
            </a:r>
            <a:r>
              <a:rPr lang="en-US" altLang="ko-KR" smtClean="0"/>
              <a:t> </a:t>
            </a:r>
            <a:r>
              <a:rPr lang="ko-KR" altLang="en-US"/>
              <a:t>출력층의 활성화 함수는 </a:t>
            </a:r>
            <a:r>
              <a:rPr lang="en-US" altLang="ko-KR"/>
              <a:t>Sigmoid </a:t>
            </a:r>
            <a:r>
              <a:rPr lang="ko-KR" altLang="en-US"/>
              <a:t>함수를 사용하였으며</a:t>
            </a:r>
            <a:r>
              <a:rPr lang="en-US" altLang="ko-KR"/>
              <a:t>, Binary Cross Entropy </a:t>
            </a:r>
            <a:r>
              <a:rPr lang="ko-KR" altLang="en-US"/>
              <a:t>손실함수와 </a:t>
            </a:r>
            <a:r>
              <a:rPr lang="en-US" altLang="ko-KR"/>
              <a:t>Adam </a:t>
            </a:r>
            <a:r>
              <a:rPr lang="ko-KR" altLang="en-US"/>
              <a:t>최적화 함수를 </a:t>
            </a:r>
            <a:r>
              <a:rPr lang="ko-KR" altLang="en-US" smtClean="0"/>
              <a:t>사용함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연구 방법론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273050" y="6093297"/>
            <a:ext cx="9504485" cy="432047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lvl="0" defTabSz="457200" latinLnBrk="0">
              <a:lnSpc>
                <a:spcPts val="1700"/>
              </a:lnSpc>
              <a:defRPr/>
            </a:pPr>
            <a:r>
              <a:rPr kumimoji="0" lang="ko-KR" alt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주</a:t>
            </a:r>
            <a:r>
              <a:rPr kumimoji="0" lang="en-US" altLang="ko-KR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1) </a:t>
            </a:r>
            <a:r>
              <a:rPr kumimoji="0" lang="ko-KR" alt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메타 앙상블 </a:t>
            </a:r>
            <a:r>
              <a:rPr kumimoji="0" lang="en-US" altLang="ko-KR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: 1</a:t>
            </a:r>
            <a:r>
              <a:rPr kumimoji="0" lang="ko-KR" alt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단계의 다양한 모형의 예측값을 독립변수로 하는 </a:t>
            </a:r>
            <a:r>
              <a:rPr kumimoji="0" lang="en-US" altLang="ko-KR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Second-level </a:t>
            </a:r>
            <a:r>
              <a:rPr kumimoji="0" lang="ko-KR" alt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알고리즘을 이용하는 </a:t>
            </a:r>
            <a:r>
              <a:rPr kumimoji="0" lang="en-US" altLang="ko-KR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Stacking Ensemble Technique </a:t>
            </a:r>
            <a:r>
              <a:rPr kumimoji="0" lang="ko-KR" alt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기법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524" y="1340768"/>
            <a:ext cx="5891772" cy="360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73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r>
              <a:rPr lang="en-US" altLang="ko-KR" smtClean="0"/>
              <a:t>. </a:t>
            </a:r>
            <a:r>
              <a:rPr lang="ko-KR" altLang="en-US" smtClean="0"/>
              <a:t>실증 대상 선정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mtClean="0"/>
              <a:t>통계 모델링 방식의 일회성 모형개발 체계에서는 일반화된 수준</a:t>
            </a:r>
            <a:r>
              <a:rPr lang="en-US" altLang="ko-KR" smtClean="0"/>
              <a:t>(‘</a:t>
            </a:r>
            <a:r>
              <a:rPr lang="ko-KR" altLang="en-US" smtClean="0"/>
              <a:t>사고조작</a:t>
            </a:r>
            <a:r>
              <a:rPr lang="en-US" altLang="ko-KR" smtClean="0"/>
              <a:t>’)</a:t>
            </a:r>
            <a:r>
              <a:rPr lang="ko-KR" altLang="en-US" smtClean="0"/>
              <a:t>의 사기탐지 모형의 구축이 불가피하여 세분화된 개별 모형이 가질 수 있는 정확도를 포기하는 경우가 발생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mtClean="0"/>
              <a:t>기존 운영중인 </a:t>
            </a:r>
            <a:r>
              <a:rPr lang="en-US" altLang="ko-KR" smtClean="0"/>
              <a:t>‘</a:t>
            </a:r>
            <a:r>
              <a:rPr lang="ko-KR" altLang="en-US" smtClean="0"/>
              <a:t>사고조작</a:t>
            </a:r>
            <a:r>
              <a:rPr lang="en-US" altLang="ko-KR" smtClean="0"/>
              <a:t>’</a:t>
            </a:r>
            <a:r>
              <a:rPr lang="ko-KR" altLang="en-US" smtClean="0"/>
              <a:t>수준의 무형을 </a:t>
            </a:r>
            <a:r>
              <a:rPr lang="en-US" altLang="ko-KR" smtClean="0"/>
              <a:t>‘</a:t>
            </a:r>
            <a:r>
              <a:rPr lang="ko-KR" altLang="en-US" smtClean="0"/>
              <a:t>운전자바꿔치기</a:t>
            </a:r>
            <a:r>
              <a:rPr lang="en-US" altLang="ko-KR" smtClean="0"/>
              <a:t>’</a:t>
            </a:r>
            <a:r>
              <a:rPr lang="ko-KR" altLang="en-US" smtClean="0"/>
              <a:t>수준으로 세분화하는 것이 사기패턴에 최적화된 변수 선정과 사기패턴 탐지에서 유리함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mtClean="0"/>
              <a:t>모델링의 생산성 향상을 지원하는 머신러닝 플랫폼을 이용하여 </a:t>
            </a:r>
            <a:r>
              <a:rPr lang="en-US" altLang="ko-KR" smtClean="0"/>
              <a:t>‘</a:t>
            </a:r>
            <a:r>
              <a:rPr lang="ko-KR" altLang="en-US" smtClean="0"/>
              <a:t>운전자바꿔치기</a:t>
            </a:r>
            <a:r>
              <a:rPr lang="en-US" altLang="ko-KR" smtClean="0"/>
              <a:t>’</a:t>
            </a:r>
            <a:r>
              <a:rPr lang="ko-KR" altLang="en-US" smtClean="0"/>
              <a:t>수준으로 사기탐지 수준을 세분화하여 적용함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실험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2564904"/>
            <a:ext cx="6800909" cy="3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30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3.2. </a:t>
            </a:r>
            <a:r>
              <a:rPr lang="ko-KR" altLang="en-US" smtClean="0"/>
              <a:t>사기 탐지 모형 구성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mtClean="0"/>
              <a:t>‘</a:t>
            </a:r>
            <a:r>
              <a:rPr lang="ko-KR" altLang="en-US"/>
              <a:t>운전자 바꿔치기’는 운전면허 결격자가 </a:t>
            </a:r>
            <a:r>
              <a:rPr lang="ko-KR" altLang="en-US" smtClean="0"/>
              <a:t>사고발생 </a:t>
            </a:r>
            <a:r>
              <a:rPr lang="ko-KR" altLang="en-US"/>
              <a:t>후 결격이 아닌 타인을 운전자로 바꿔 보상을 허위로 신청하는 </a:t>
            </a:r>
            <a:r>
              <a:rPr lang="ko-KR" altLang="en-US" smtClean="0"/>
              <a:t>보험 사기 유형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mtClean="0"/>
              <a:t>‘</a:t>
            </a:r>
            <a:r>
              <a:rPr lang="ko-KR" altLang="ko-KR"/>
              <a:t>운전자 바꿔치기</a:t>
            </a:r>
            <a:r>
              <a:rPr lang="en-US" altLang="ko-KR"/>
              <a:t>’</a:t>
            </a:r>
            <a:r>
              <a:rPr lang="ko-KR" altLang="ko-KR"/>
              <a:t>가 가지는 거짓·허위 청구의 특성상 복잡한 비선형 관계의 사기 패턴을 가지고 있어 딥러닝을 이용한 사기탐지 모형의 실증 대상으로 </a:t>
            </a:r>
            <a:r>
              <a:rPr lang="ko-KR" altLang="ko-KR" smtClean="0"/>
              <a:t>적합</a:t>
            </a:r>
            <a:r>
              <a:rPr lang="ko-KR" altLang="en-US" smtClean="0"/>
              <a:t>함</a:t>
            </a:r>
            <a:endParaRPr lang="en-US" altLang="ko-KR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mtClean="0"/>
              <a:t>보험사에 </a:t>
            </a:r>
            <a:r>
              <a:rPr lang="ko-KR" altLang="en-US"/>
              <a:t>입수된 보험계약정보</a:t>
            </a:r>
            <a:r>
              <a:rPr lang="en-US" altLang="ko-KR"/>
              <a:t>, </a:t>
            </a:r>
            <a:r>
              <a:rPr lang="ko-KR" altLang="en-US"/>
              <a:t>사고발생내용</a:t>
            </a:r>
            <a:r>
              <a:rPr lang="en-US" altLang="ko-KR"/>
              <a:t>, </a:t>
            </a:r>
            <a:r>
              <a:rPr lang="ko-KR" altLang="en-US"/>
              <a:t>사고접수내용</a:t>
            </a:r>
            <a:r>
              <a:rPr lang="en-US" altLang="ko-KR"/>
              <a:t>, </a:t>
            </a:r>
            <a:r>
              <a:rPr lang="ko-KR" altLang="en-US"/>
              <a:t>사고 및 계약과 관련된 관계인 정보를 통해 사기의 개연성을 </a:t>
            </a:r>
            <a:r>
              <a:rPr lang="ko-KR" altLang="en-US" smtClean="0"/>
              <a:t>추정하는 모형을 구성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실험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98" y="2369720"/>
            <a:ext cx="4008962" cy="2515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221081"/>
              </p:ext>
            </p:extLst>
          </p:nvPr>
        </p:nvGraphicFramePr>
        <p:xfrm>
          <a:off x="583999" y="4975035"/>
          <a:ext cx="5284470" cy="1470660"/>
        </p:xfrm>
        <a:graphic>
          <a:graphicData uri="http://schemas.openxmlformats.org/drawingml/2006/table">
            <a:tbl>
              <a:tblPr firstRow="1" firstCol="1" bandRow="1"/>
              <a:tblGrid>
                <a:gridCol w="1118235"/>
                <a:gridCol w="717550"/>
                <a:gridCol w="3448685"/>
              </a:tblGrid>
              <a:tr h="29718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변수 유형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변수 갯수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변수 구성 설명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계약 특성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3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보험상품별로 계약의 담보 및 보장범위와 관련된 속성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사고 특성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10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사고 발생 정황 및 재해와 관련된 속성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접수 특성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12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사고 접수 내용 및 상담 이력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, 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사고 출동과 관련된 속성 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관계인 특성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12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개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운전자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, 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탑승자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, 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통보자 등 관계인과 관련된 속성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2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3.3. </a:t>
            </a:r>
            <a:r>
              <a:rPr lang="ko-KR" altLang="en-US" smtClean="0"/>
              <a:t>데이터 세트 구성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ko-KR" altLang="ko-KR"/>
              <a:t>실증 대상 데이터는 </a:t>
            </a:r>
            <a:r>
              <a:rPr lang="en-US" altLang="ko-KR"/>
              <a:t>3</a:t>
            </a:r>
            <a:r>
              <a:rPr lang="ko-KR" altLang="ko-KR"/>
              <a:t>년간의 자동차 보험금 청구 데이터로 전체</a:t>
            </a:r>
            <a:r>
              <a:rPr lang="en-US" altLang="ko-KR"/>
              <a:t> 1,537,907</a:t>
            </a:r>
            <a:r>
              <a:rPr lang="ko-KR" altLang="ko-KR"/>
              <a:t>건의 데이터 중에서</a:t>
            </a:r>
            <a:r>
              <a:rPr lang="en-US" altLang="ko-KR"/>
              <a:t> 9,593</a:t>
            </a:r>
            <a:r>
              <a:rPr lang="ko-KR" altLang="ko-KR"/>
              <a:t>건이 사기 적발 데이터로 분류되어 사기 비율이</a:t>
            </a:r>
            <a:r>
              <a:rPr lang="en-US" altLang="ko-KR"/>
              <a:t> 0.6%</a:t>
            </a:r>
            <a:r>
              <a:rPr lang="ko-KR" altLang="ko-KR"/>
              <a:t>인 불균형 </a:t>
            </a:r>
            <a:r>
              <a:rPr lang="ko-KR" altLang="ko-KR" smtClean="0"/>
              <a:t>데이터</a:t>
            </a:r>
            <a:r>
              <a:rPr lang="ko-KR" altLang="en-US" smtClean="0"/>
              <a:t>로 구성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실험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71959" y="1268760"/>
            <a:ext cx="9351273" cy="5040560"/>
          </a:xfrm>
        </p:spPr>
        <p:txBody>
          <a:bodyPr/>
          <a:lstStyle/>
          <a:p>
            <a:r>
              <a:rPr lang="ko-KR" altLang="en-US" u="sng" smtClean="0"/>
              <a:t>변수 변환</a:t>
            </a:r>
            <a:endParaRPr lang="en-US" altLang="ko-KR" u="sng" smtClean="0"/>
          </a:p>
          <a:p>
            <a:pPr marL="0" indent="0">
              <a:buNone/>
            </a:pPr>
            <a:r>
              <a:rPr lang="ko-KR" altLang="en-US"/>
              <a:t>각 변수의 </a:t>
            </a:r>
            <a:r>
              <a:rPr lang="en-US" altLang="ko-KR"/>
              <a:t>EDA </a:t>
            </a:r>
            <a:r>
              <a:rPr lang="ko-KR" altLang="en-US" smtClean="0"/>
              <a:t>결과 </a:t>
            </a:r>
            <a:r>
              <a:rPr lang="ko-KR" altLang="en-US"/>
              <a:t>더미코딩 및 </a:t>
            </a:r>
            <a:r>
              <a:rPr lang="en-US" altLang="ko-KR"/>
              <a:t>one-hot </a:t>
            </a:r>
            <a:r>
              <a:rPr lang="ko-KR" altLang="en-US"/>
              <a:t>인코딩 등의 명목형 변수 형변환을 </a:t>
            </a:r>
            <a:r>
              <a:rPr lang="ko-KR" altLang="en-US" smtClean="0"/>
              <a:t>하여</a:t>
            </a:r>
            <a:r>
              <a:rPr lang="en-US" altLang="ko-KR"/>
              <a:t>, </a:t>
            </a:r>
            <a:r>
              <a:rPr lang="ko-KR" altLang="en-US" smtClean="0"/>
              <a:t>총 </a:t>
            </a:r>
            <a:r>
              <a:rPr lang="en-US" altLang="ko-KR"/>
              <a:t>163</a:t>
            </a:r>
            <a:r>
              <a:rPr lang="ko-KR" altLang="en-US"/>
              <a:t>개 </a:t>
            </a:r>
            <a:r>
              <a:rPr lang="ko-KR" altLang="en-US" smtClean="0"/>
              <a:t>변수로 변환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r>
              <a:rPr lang="en-US" altLang="ko-KR" u="sng" smtClean="0"/>
              <a:t>Feature</a:t>
            </a:r>
            <a:r>
              <a:rPr lang="ko-KR" altLang="en-US" u="sng" smtClean="0"/>
              <a:t> </a:t>
            </a:r>
            <a:r>
              <a:rPr lang="en-US" altLang="ko-KR" u="sng" smtClean="0"/>
              <a:t>Selection</a:t>
            </a:r>
          </a:p>
          <a:p>
            <a:pPr marL="0" indent="0">
              <a:buNone/>
            </a:pPr>
            <a:r>
              <a:rPr lang="ko-KR" altLang="en-US" smtClean="0"/>
              <a:t>변수 중요도 </a:t>
            </a:r>
            <a:r>
              <a:rPr lang="ko-KR" altLang="en-US"/>
              <a:t>값을 </a:t>
            </a:r>
            <a:r>
              <a:rPr lang="ko-KR" altLang="en-US" smtClean="0"/>
              <a:t>우선순위로 하여 </a:t>
            </a:r>
            <a:r>
              <a:rPr lang="en-US" altLang="ko-KR" smtClean="0"/>
              <a:t>F1-Score</a:t>
            </a:r>
            <a:r>
              <a:rPr lang="ko-KR" altLang="en-US" smtClean="0"/>
              <a:t> 기준의 전진선택 방식을 </a:t>
            </a:r>
            <a:r>
              <a:rPr lang="ko-KR" altLang="en-US"/>
              <a:t>적용하여 </a:t>
            </a:r>
            <a:r>
              <a:rPr lang="en-US" altLang="ko-KR"/>
              <a:t>36</a:t>
            </a:r>
            <a:r>
              <a:rPr lang="ko-KR" altLang="en-US"/>
              <a:t>개 </a:t>
            </a:r>
            <a:r>
              <a:rPr lang="ko-KR" altLang="en-US" smtClean="0"/>
              <a:t>변수 </a:t>
            </a:r>
            <a:r>
              <a:rPr lang="ko-KR" altLang="en-US"/>
              <a:t>추출</a:t>
            </a:r>
            <a:endParaRPr lang="en-US" altLang="ko-KR"/>
          </a:p>
          <a:p>
            <a:endParaRPr lang="en-US" altLang="ko-KR" u="sng" smtClean="0"/>
          </a:p>
          <a:p>
            <a:r>
              <a:rPr lang="en-US" altLang="ko-KR" u="sng" smtClean="0"/>
              <a:t>Feature Extraction</a:t>
            </a:r>
          </a:p>
          <a:p>
            <a:pPr marL="0" indent="0">
              <a:buNone/>
            </a:pPr>
            <a:r>
              <a:rPr lang="en-US" altLang="ko-KR" smtClean="0"/>
              <a:t>One-hot</a:t>
            </a:r>
            <a:r>
              <a:rPr lang="ko-KR" altLang="ko-KR" smtClean="0"/>
              <a:t>인코딩을 거친</a:t>
            </a:r>
            <a:r>
              <a:rPr lang="en-US" altLang="ko-KR" smtClean="0"/>
              <a:t> 136</a:t>
            </a:r>
            <a:r>
              <a:rPr lang="ko-KR" altLang="ko-KR" smtClean="0"/>
              <a:t>개 명목형 변수들에 대해 특이값 분해</a:t>
            </a:r>
            <a:r>
              <a:rPr lang="en-US" altLang="ko-KR" smtClean="0"/>
              <a:t>(Singular Value Decomposition, SVD)</a:t>
            </a:r>
            <a:r>
              <a:rPr lang="ko-KR" altLang="ko-KR" smtClean="0"/>
              <a:t>를 적용하여 변수 설명력</a:t>
            </a:r>
            <a:r>
              <a:rPr lang="en-US" altLang="ko-KR" smtClean="0"/>
              <a:t> 0.95 </a:t>
            </a:r>
            <a:r>
              <a:rPr lang="ko-KR" altLang="ko-KR" smtClean="0"/>
              <a:t>수준에서 </a:t>
            </a:r>
            <a:r>
              <a:rPr lang="en-US" altLang="ko-KR" smtClean="0"/>
              <a:t>79</a:t>
            </a:r>
            <a:r>
              <a:rPr lang="ko-KR" altLang="ko-KR" smtClean="0"/>
              <a:t>개의 변수를 추출</a:t>
            </a:r>
            <a:endParaRPr lang="ko-KR" altLang="en-US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59" y="4509120"/>
            <a:ext cx="4317677" cy="109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26204"/>
              </p:ext>
            </p:extLst>
          </p:nvPr>
        </p:nvGraphicFramePr>
        <p:xfrm>
          <a:off x="4880992" y="4278208"/>
          <a:ext cx="4608513" cy="2103120"/>
        </p:xfrm>
        <a:graphic>
          <a:graphicData uri="http://schemas.openxmlformats.org/drawingml/2006/table">
            <a:tbl>
              <a:tblPr firstRow="1" firstCol="1" bandRow="1"/>
              <a:tblGrid>
                <a:gridCol w="936105"/>
                <a:gridCol w="1224136"/>
                <a:gridCol w="1224136"/>
                <a:gridCol w="1224136"/>
              </a:tblGrid>
              <a:tr h="35560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전처리 방식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Original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전체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: 1,230,325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건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,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사기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: 7,698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건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,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사기율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: 0.6%)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Under Sampling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전체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: 18,954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건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,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사기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: 7698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건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,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사기율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: 40%)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Over Sampling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전체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: 2,445,486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건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,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사기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: 1,222,743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건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,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사기율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: 50%)</a:t>
                      </a:r>
                      <a:r>
                        <a:rPr lang="en-US" sz="1000" b="1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 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Preprocessing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변수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: 163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개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DS_Org_Prep.csv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DS_US_Prep.csv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DS_OS_Prep.csv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Feature Selection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변수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: 36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개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DS_Org_prFS.csv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DS_US_prFS.csv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DS_OS_prFS.csv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Feature Extraction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변수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: 79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개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굴림체"/>
                          <a:cs typeface="Times New Roman"/>
                        </a:rPr>
                        <a:t>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DS_Org_pFE.csv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DS_US_pFE.csv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굴림체"/>
                          <a:ea typeface="맑은 고딕"/>
                          <a:cs typeface="Times New Roman"/>
                        </a:rPr>
                        <a:t>DS_OS_pFE.csv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530088" y="3799011"/>
            <a:ext cx="2225609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400" b="1" smtClean="0">
                <a:latin typeface="+mj-ea"/>
                <a:ea typeface="+mj-ea"/>
              </a:rPr>
              <a:t>EDA </a:t>
            </a:r>
            <a:r>
              <a:rPr lang="ko-KR" altLang="en-US" sz="1400" b="1" smtClean="0">
                <a:latin typeface="+mj-ea"/>
                <a:ea typeface="+mj-ea"/>
              </a:rPr>
              <a:t>및 변수 전처리 과정</a:t>
            </a:r>
            <a:endParaRPr lang="en-US" altLang="ko-KR" sz="1400" b="1" dirty="0">
              <a:latin typeface="+mj-ea"/>
              <a:ea typeface="+mj-ea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399474" y="4153354"/>
            <a:ext cx="416924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37607" y="3802210"/>
            <a:ext cx="1988045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ko-KR" altLang="en-US" sz="1400" b="1" smtClean="0">
                <a:latin typeface="+mj-ea"/>
                <a:ea typeface="+mj-ea"/>
              </a:rPr>
              <a:t>입력 데이터 세트 구성</a:t>
            </a:r>
            <a:endParaRPr lang="en-US" altLang="ko-KR" sz="1400" b="1" dirty="0">
              <a:latin typeface="+mj-ea"/>
              <a:ea typeface="+mj-ea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4888207" y="4156553"/>
            <a:ext cx="460129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3.4. </a:t>
            </a:r>
            <a:r>
              <a:rPr lang="ko-KR" altLang="en-US" dirty="0" smtClean="0"/>
              <a:t>실험 환경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ko-KR"/>
              <a:t>연구의 실험은</a:t>
            </a:r>
            <a:r>
              <a:rPr lang="en-US" altLang="ko-KR"/>
              <a:t> LG CNS</a:t>
            </a:r>
            <a:r>
              <a:rPr lang="ko-KR" altLang="ko-KR"/>
              <a:t>의 머신러닝</a:t>
            </a:r>
            <a:r>
              <a:rPr lang="en-US" altLang="ko-KR"/>
              <a:t>/</a:t>
            </a:r>
            <a:r>
              <a:rPr lang="ko-KR" altLang="ko-KR"/>
              <a:t>딥러닝 플랫폼인</a:t>
            </a:r>
            <a:r>
              <a:rPr lang="en-US" altLang="ko-KR"/>
              <a:t> Data Analytics &amp; AI </a:t>
            </a:r>
            <a:r>
              <a:rPr lang="en-US" altLang="ko-KR" smtClean="0"/>
              <a:t>Platform(DAP </a:t>
            </a:r>
            <a:r>
              <a:rPr lang="en-US" altLang="ko-KR"/>
              <a:t>MLDL)</a:t>
            </a:r>
            <a:r>
              <a:rPr lang="ko-KR" altLang="ko-KR"/>
              <a:t>에서 진행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실험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1971417"/>
            <a:ext cx="7904634" cy="1978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896" y="4131657"/>
            <a:ext cx="18002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518145" y="4707721"/>
            <a:ext cx="72234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CPU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Intel® Xeon® Gold 6154(3.00GHz 83Core), GPU 1EA, </a:t>
            </a:r>
            <a:endParaRPr lang="en-US" altLang="ko-KR" sz="14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algn="ctr"/>
            <a:r>
              <a:rPr lang="ko-KR" altLang="en-US" sz="1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메모리는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200GB DDR4 RAM, 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디스크는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5.2TB, OS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Ubuntu 16.04.5 </a:t>
            </a:r>
            <a:r>
              <a:rPr lang="en-US" altLang="ko-KR" sz="1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LTS, </a:t>
            </a:r>
          </a:p>
          <a:p>
            <a:pPr algn="ctr"/>
            <a:r>
              <a:rPr lang="en-US" altLang="ko-KR" sz="1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DAP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MLDL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내에서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Python 3.5.2 Jupyter notebook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</a:t>
            </a:r>
            <a:r>
              <a:rPr lang="ko-KR" altLang="en-US" sz="1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이용</a:t>
            </a:r>
            <a:r>
              <a:rPr lang="en-US" altLang="ko-KR" sz="1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</a:p>
          <a:p>
            <a:pPr algn="ctr"/>
            <a:r>
              <a:rPr lang="ko-KR" altLang="en-US" sz="1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주요 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머신러닝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딥러닝 라이브러리인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TensorFlow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와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Keras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버전은 각각 </a:t>
            </a:r>
            <a:r>
              <a:rPr lang="en-US" altLang="ko-KR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1.11.0, 2.2.4</a:t>
            </a:r>
            <a:r>
              <a:rPr lang="ko-KR" altLang="en-US" sz="14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사용</a:t>
            </a:r>
            <a:endParaRPr lang="ko-KR" altLang="en-US" sz="1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8781" y="1525434"/>
            <a:ext cx="8844699" cy="4567862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defTabSz="4572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24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3.5. </a:t>
            </a:r>
            <a:r>
              <a:rPr lang="ko-KR" altLang="en-US" dirty="0" smtClean="0"/>
              <a:t>실험</a:t>
            </a:r>
            <a:r>
              <a:rPr lang="en-US" altLang="ko-KR" dirty="0"/>
              <a:t>1: </a:t>
            </a:r>
            <a:r>
              <a:rPr lang="ko-KR" altLang="en-US"/>
              <a:t>데이터 </a:t>
            </a:r>
            <a:r>
              <a:rPr lang="ko-KR" altLang="en-US" smtClean="0"/>
              <a:t>오버샘플링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ko-KR" dirty="0"/>
              <a:t>생성모델과 판별모델 구조를 설정하고</a:t>
            </a:r>
            <a:r>
              <a:rPr lang="en-US" altLang="ko-KR" dirty="0"/>
              <a:t>, </a:t>
            </a:r>
            <a:r>
              <a:rPr lang="ko-KR" altLang="ko-KR" dirty="0"/>
              <a:t>생성모델에 사용 가능한 구조로 데이터를 변환 시킨 후엔 </a:t>
            </a:r>
            <a:r>
              <a:rPr lang="ko-KR" altLang="ko-KR"/>
              <a:t>실제데이터와 </a:t>
            </a:r>
            <a:r>
              <a:rPr lang="ko-KR" altLang="en-US" smtClean="0"/>
              <a:t>위조</a:t>
            </a:r>
            <a:r>
              <a:rPr lang="ko-KR" altLang="ko-KR" smtClean="0"/>
              <a:t> </a:t>
            </a:r>
            <a:r>
              <a:rPr lang="ko-KR" altLang="ko-KR" dirty="0"/>
              <a:t>데이터로 생성된 데이터의 </a:t>
            </a:r>
            <a:r>
              <a:rPr lang="ko-KR" altLang="ko-KR"/>
              <a:t>형태를 </a:t>
            </a:r>
            <a:r>
              <a:rPr lang="ko-KR" altLang="ko-KR" smtClean="0"/>
              <a:t>비교</a:t>
            </a:r>
            <a:r>
              <a:rPr lang="ko-KR" altLang="en-US" smtClean="0"/>
              <a:t>함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실험</a:t>
            </a:r>
          </a:p>
          <a:p>
            <a:endParaRPr lang="ko-KR" altLang="en-US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0" y="3095625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0" y="6486525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endParaRPr kumimoji="1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48544" y="5456257"/>
            <a:ext cx="61849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* </a:t>
            </a:r>
            <a:r>
              <a:rPr lang="ko-KR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각 </a:t>
            </a:r>
            <a:r>
              <a:rPr lang="ko-KR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그림 별로 </a:t>
            </a:r>
            <a:r>
              <a:rPr lang="ko-KR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순서대로 </a:t>
            </a:r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epoch=0 ~ 20,000 ~ 40,000 ~ 100,000 </a:t>
            </a:r>
            <a:r>
              <a:rPr lang="ko-KR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별 </a:t>
            </a:r>
            <a:r>
              <a:rPr lang="ko-KR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상태를 </a:t>
            </a:r>
            <a:r>
              <a:rPr lang="ko-KR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Light" panose="020B0600000101010101" pitchFamily="50" charset="-127"/>
                <a:ea typeface="LG스마트체2.0 Light" panose="020B0600000101010101" pitchFamily="50" charset="-127"/>
              </a:rPr>
              <a:t>나타냄</a:t>
            </a:r>
            <a:endParaRPr lang="ko-KR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LG스마트체2.0 Light" panose="020B0600000101010101" pitchFamily="50" charset="-127"/>
              <a:ea typeface="LG스마트체2.0 Light" panose="020B0600000101010101" pitchFamily="50" charset="-127"/>
            </a:endParaRPr>
          </a:p>
        </p:txBody>
      </p:sp>
      <p:pic>
        <p:nvPicPr>
          <p:cNvPr id="14" name="그림 13" descr="Z:\96.교육자료\0-26. [기타] FDS KB손보\한국경영정보학회논문\논문페이퍼작성\Scatter_Plot_최종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9" t="7371" r="1781" b="21376"/>
          <a:stretch/>
        </p:blipFill>
        <p:spPr bwMode="auto">
          <a:xfrm>
            <a:off x="776536" y="1268760"/>
            <a:ext cx="7992888" cy="41874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72480" y="5805289"/>
            <a:ext cx="9351273" cy="648047"/>
          </a:xfrm>
        </p:spPr>
        <p:txBody>
          <a:bodyPr/>
          <a:lstStyle/>
          <a:p>
            <a:r>
              <a:rPr lang="ko-KR" altLang="en-US"/>
              <a:t>랜덤한 데이터 뭉치로 시작한 위조 데이터가 학습을 진행할수록 진짜 데이터의 분포 양상과 비슷한 모습을 보이는 것을 </a:t>
            </a:r>
            <a:r>
              <a:rPr lang="ko-KR" altLang="en-US" smtClean="0"/>
              <a:t>확인하였으며</a:t>
            </a:r>
            <a:r>
              <a:rPr lang="en-US" altLang="ko-KR" smtClean="0"/>
              <a:t>, WGAN</a:t>
            </a:r>
            <a:r>
              <a:rPr lang="ko-KR" altLang="en-US" smtClean="0"/>
              <a:t>과 </a:t>
            </a:r>
            <a:r>
              <a:rPr lang="en-US" altLang="ko-KR" smtClean="0"/>
              <a:t>WCGAN</a:t>
            </a:r>
            <a:r>
              <a:rPr lang="ko-KR" altLang="en-US" smtClean="0"/>
              <a:t>의 샘플링 성능이 가장 우수한 결과를 보임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7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64411"/>
            <a:ext cx="5616054" cy="339725"/>
          </a:xfrm>
        </p:spPr>
        <p:txBody>
          <a:bodyPr/>
          <a:lstStyle/>
          <a:p>
            <a:r>
              <a:rPr lang="en-US" altLang="ko-KR" smtClean="0"/>
              <a:t>3.5. </a:t>
            </a:r>
            <a:r>
              <a:rPr lang="ko-KR" altLang="en-US" dirty="0" smtClean="0"/>
              <a:t>실험</a:t>
            </a:r>
            <a:r>
              <a:rPr lang="en-US" altLang="ko-KR" dirty="0" smtClean="0"/>
              <a:t>2</a:t>
            </a:r>
            <a:r>
              <a:rPr lang="en-US" altLang="ko-KR" smtClean="0"/>
              <a:t>: </a:t>
            </a:r>
            <a:r>
              <a:rPr lang="ko-KR" altLang="en-US" smtClean="0"/>
              <a:t>딥러닝 앙상블 사기 탐지 모형 학습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개 모형으로 구성된 사기 탐지 모형을 학습하고</a:t>
            </a:r>
            <a:r>
              <a:rPr lang="en-US" altLang="ko-KR" smtClean="0"/>
              <a:t>, </a:t>
            </a:r>
            <a:r>
              <a:rPr lang="ko-KR" altLang="en-US" smtClean="0"/>
              <a:t>각 모형의 탐지 결과를 가중하는 </a:t>
            </a:r>
            <a:r>
              <a:rPr lang="en-US" altLang="ko-KR" smtClean="0"/>
              <a:t>DNN </a:t>
            </a:r>
            <a:r>
              <a:rPr lang="ko-KR" altLang="en-US" smtClean="0"/>
              <a:t>앙상블 모형을 구성하여 사기거래 탐지 정확도를 </a:t>
            </a:r>
            <a:r>
              <a:rPr lang="ko-KR" altLang="en-US" dirty="0" smtClean="0"/>
              <a:t>높임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실험</a:t>
            </a:r>
          </a:p>
          <a:p>
            <a:endParaRPr lang="ko-KR" altLang="en-US" dirty="0"/>
          </a:p>
        </p:txBody>
      </p:sp>
      <p:pic>
        <p:nvPicPr>
          <p:cNvPr id="13" name="그림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856607"/>
            <a:ext cx="3411195" cy="2384043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372" y="2843138"/>
            <a:ext cx="3423036" cy="239342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36856" y="2279370"/>
            <a:ext cx="2408032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400" b="1" smtClean="0">
                <a:latin typeface="+mj-ea"/>
                <a:ea typeface="+mj-ea"/>
              </a:rPr>
              <a:t>DNN </a:t>
            </a:r>
            <a:r>
              <a:rPr lang="ko-KR" altLang="en-US" sz="1400" b="1" smtClean="0">
                <a:latin typeface="+mj-ea"/>
                <a:ea typeface="+mj-ea"/>
              </a:rPr>
              <a:t>학습에 따른 손실함수</a:t>
            </a:r>
            <a:endParaRPr lang="en-US" altLang="ko-KR" sz="1400" b="1" dirty="0"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48544" y="2633713"/>
            <a:ext cx="366295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45088" y="2282569"/>
            <a:ext cx="2388795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400" b="1">
                <a:latin typeface="+mj-ea"/>
              </a:rPr>
              <a:t>C</a:t>
            </a:r>
            <a:r>
              <a:rPr lang="en-US" altLang="ko-KR" sz="1400" b="1" smtClean="0">
                <a:latin typeface="+mj-ea"/>
              </a:rPr>
              <a:t>NN </a:t>
            </a:r>
            <a:r>
              <a:rPr lang="ko-KR" altLang="en-US" sz="1400" b="1">
                <a:latin typeface="+mj-ea"/>
              </a:rPr>
              <a:t>학습에 따른 손실함수</a:t>
            </a:r>
            <a:endParaRPr lang="en-US" altLang="ko-KR" sz="1400" b="1" dirty="0">
              <a:latin typeface="+mj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152360" y="2636912"/>
            <a:ext cx="347304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4.1</a:t>
            </a:r>
            <a:r>
              <a:rPr lang="en-US" altLang="ko-KR"/>
              <a:t>. </a:t>
            </a:r>
            <a:r>
              <a:rPr lang="ko-KR" altLang="en-US" smtClean="0"/>
              <a:t>성능 지표 정의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탐지 모형의 분류 정확도 지표는 사기 건을 기준으로 재현율</a:t>
            </a:r>
            <a:r>
              <a:rPr lang="en-US" altLang="ko-KR"/>
              <a:t>(Recall)</a:t>
            </a:r>
            <a:r>
              <a:rPr lang="ko-KR" altLang="en-US"/>
              <a:t>을 사기 탐지율로 정의하였고</a:t>
            </a:r>
            <a:r>
              <a:rPr lang="en-US" altLang="ko-KR"/>
              <a:t>, </a:t>
            </a:r>
            <a:r>
              <a:rPr lang="ko-KR" altLang="en-US"/>
              <a:t>정밀도</a:t>
            </a:r>
            <a:r>
              <a:rPr lang="en-US" altLang="ko-KR"/>
              <a:t>(Precision)</a:t>
            </a:r>
            <a:r>
              <a:rPr lang="ko-KR" altLang="en-US"/>
              <a:t>를 사기 탐지 정밀도로 정의하였으며</a:t>
            </a:r>
            <a:r>
              <a:rPr lang="en-US" altLang="ko-KR"/>
              <a:t>, </a:t>
            </a:r>
            <a:r>
              <a:rPr lang="ko-KR" altLang="en-US"/>
              <a:t>정상 건을 기준으로 </a:t>
            </a:r>
            <a:r>
              <a:rPr lang="en-US" altLang="ko-KR"/>
              <a:t>1-</a:t>
            </a:r>
            <a:r>
              <a:rPr lang="ko-KR" altLang="en-US"/>
              <a:t>특이도</a:t>
            </a:r>
            <a:r>
              <a:rPr lang="en-US" altLang="ko-KR"/>
              <a:t>(Specificity, True Negative Rate)</a:t>
            </a:r>
            <a:r>
              <a:rPr lang="ko-KR" altLang="en-US"/>
              <a:t>를 정상오탐율로 </a:t>
            </a:r>
            <a:r>
              <a:rPr lang="ko-KR" altLang="en-US" smtClean="0"/>
              <a:t>정의함</a:t>
            </a:r>
            <a:endParaRPr lang="ko-KR" altLang="en-US" dirty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312327" y="252022"/>
            <a:ext cx="3311996" cy="252116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smtClean="0"/>
              <a:t>. </a:t>
            </a:r>
            <a:r>
              <a:rPr lang="ko-KR" altLang="en-US" smtClean="0"/>
              <a:t>결과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591163"/>
              </p:ext>
            </p:extLst>
          </p:nvPr>
        </p:nvGraphicFramePr>
        <p:xfrm>
          <a:off x="1496616" y="1988840"/>
          <a:ext cx="7200800" cy="3865968"/>
        </p:xfrm>
        <a:graphic>
          <a:graphicData uri="http://schemas.openxmlformats.org/drawingml/2006/table">
            <a:tbl>
              <a:tblPr firstRow="1" firstCol="1" bandRow="1"/>
              <a:tblGrid>
                <a:gridCol w="1730536"/>
                <a:gridCol w="2301912"/>
                <a:gridCol w="3168352"/>
              </a:tblGrid>
              <a:tr h="42955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지표 유형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지표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지표 설명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29552">
                <a:tc rowSpan="4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정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/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오탐 유형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TP(True Positive)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=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사기를 사기로 정탐지한 경우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5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TN(True Negative)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=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정상을 정상으로 정탐지한 경우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5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FP(False Positive)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=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정상을 사기로 오탐지한 경우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5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FN(False Negative)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= 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사기를 정상으로 오탐지한 경우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55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탐지 정확도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Accuracy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= (TP+TN) / (TP+TN+FP+FN)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55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사기 탐지율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Recall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= (TP) / (TP+FN)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55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사기 탐지 정밀도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Precision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= (TP) / (TP+FP)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55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정상오탐율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1 - TN Rate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= 1 – (TN) / (TN+FP)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02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4.2. </a:t>
            </a:r>
            <a:r>
              <a:rPr lang="ko-KR" altLang="en-US" smtClean="0"/>
              <a:t>실증 결과</a:t>
            </a:r>
            <a:r>
              <a:rPr lang="en-US" altLang="ko-KR" smtClean="0"/>
              <a:t>(1/3)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u="sng"/>
              <a:t>GAN </a:t>
            </a:r>
            <a:r>
              <a:rPr lang="ko-KR" altLang="en-US" b="1" u="sng"/>
              <a:t>기법을 이용한 오버샘플링의 </a:t>
            </a:r>
            <a:r>
              <a:rPr lang="ko-KR" altLang="en-US" b="1" u="sng" smtClean="0"/>
              <a:t>검증 결과</a:t>
            </a:r>
            <a:endParaRPr lang="en-US" altLang="ko-KR" b="1" u="sng" smtClean="0"/>
          </a:p>
          <a:p>
            <a:r>
              <a:rPr lang="ko-KR" altLang="en-US"/>
              <a:t>실험 결과</a:t>
            </a:r>
            <a:r>
              <a:rPr lang="en-US" altLang="ko-KR"/>
              <a:t>, </a:t>
            </a:r>
            <a:r>
              <a:rPr lang="ko-KR" altLang="en-US" smtClean="0"/>
              <a:t>딥러닝 </a:t>
            </a:r>
            <a:r>
              <a:rPr lang="ko-KR" altLang="en-US"/>
              <a:t>모형인 </a:t>
            </a:r>
            <a:r>
              <a:rPr lang="en-US" altLang="ko-KR"/>
              <a:t>DNN</a:t>
            </a:r>
            <a:r>
              <a:rPr lang="ko-KR" altLang="en-US"/>
              <a:t>과 </a:t>
            </a:r>
            <a:r>
              <a:rPr lang="en-US" altLang="ko-KR"/>
              <a:t>CNN</a:t>
            </a:r>
            <a:r>
              <a:rPr lang="ko-KR" altLang="en-US"/>
              <a:t>은 </a:t>
            </a:r>
            <a:r>
              <a:rPr lang="en-US" altLang="ko-KR"/>
              <a:t>GAN</a:t>
            </a:r>
            <a:r>
              <a:rPr lang="ko-KR" altLang="en-US"/>
              <a:t>을 이용한 </a:t>
            </a:r>
            <a:r>
              <a:rPr lang="ko-KR" altLang="en-US" smtClean="0"/>
              <a:t>오버샘플링에서 </a:t>
            </a:r>
            <a:r>
              <a:rPr lang="ko-KR" altLang="en-US"/>
              <a:t>가장 좋은 성능을 </a:t>
            </a:r>
            <a:r>
              <a:rPr lang="ko-KR" altLang="en-US" smtClean="0"/>
              <a:t>보였으며</a:t>
            </a:r>
            <a:endParaRPr lang="ko-KR" altLang="en-US"/>
          </a:p>
          <a:p>
            <a:r>
              <a:rPr lang="ko-KR" altLang="en-US" smtClean="0"/>
              <a:t>나이브 </a:t>
            </a:r>
            <a:r>
              <a:rPr lang="ko-KR" altLang="en-US"/>
              <a:t>베이즈 </a:t>
            </a:r>
            <a:r>
              <a:rPr lang="ko-KR" altLang="en-US" smtClean="0"/>
              <a:t>모형과 </a:t>
            </a:r>
            <a:r>
              <a:rPr lang="ko-KR" altLang="en-US"/>
              <a:t>랜덤포레스트 모형은 </a:t>
            </a:r>
            <a:r>
              <a:rPr lang="ko-KR" altLang="en-US" smtClean="0"/>
              <a:t>언더샘플링이나 </a:t>
            </a:r>
            <a:r>
              <a:rPr lang="en-US" altLang="ko-KR"/>
              <a:t>SMOTE </a:t>
            </a:r>
            <a:r>
              <a:rPr lang="ko-KR" altLang="en-US" smtClean="0"/>
              <a:t>오버샘플링이 </a:t>
            </a:r>
            <a:r>
              <a:rPr lang="ko-KR" altLang="en-US"/>
              <a:t>더 결과가 </a:t>
            </a:r>
            <a:r>
              <a:rPr lang="ko-KR" altLang="en-US" smtClean="0"/>
              <a:t>좋음</a:t>
            </a:r>
            <a:endParaRPr lang="ko-KR" altLang="en-US" dirty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312327" y="252022"/>
            <a:ext cx="3311996" cy="252116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smtClean="0"/>
              <a:t>. </a:t>
            </a:r>
            <a:r>
              <a:rPr lang="ko-KR" altLang="en-US" smtClean="0"/>
              <a:t>결과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49035"/>
              </p:ext>
            </p:extLst>
          </p:nvPr>
        </p:nvGraphicFramePr>
        <p:xfrm>
          <a:off x="1568624" y="1556792"/>
          <a:ext cx="6888987" cy="4995406"/>
        </p:xfrm>
        <a:graphic>
          <a:graphicData uri="http://schemas.openxmlformats.org/drawingml/2006/table">
            <a:tbl>
              <a:tblPr firstRow="1" firstCol="1" bandRow="1"/>
              <a:tblGrid>
                <a:gridCol w="984141"/>
                <a:gridCol w="984141"/>
                <a:gridCol w="984141"/>
                <a:gridCol w="984141"/>
                <a:gridCol w="984141"/>
                <a:gridCol w="984141"/>
                <a:gridCol w="984141"/>
              </a:tblGrid>
              <a:tr h="378396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모형</a:t>
                      </a:r>
                      <a:endParaRPr lang="ko-KR" sz="11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비교지표</a:t>
                      </a:r>
                      <a:endParaRPr lang="ko-KR" sz="11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No-Sampling</a:t>
                      </a:r>
                      <a:endParaRPr lang="ko-KR" sz="11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Under-Sampling</a:t>
                      </a:r>
                      <a:endParaRPr lang="ko-KR" sz="11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Over-Sampling</a:t>
                      </a:r>
                      <a:endParaRPr lang="ko-KR" sz="11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32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Imbalanced</a:t>
                      </a:r>
                      <a:endParaRPr lang="ko-KR" sz="11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Random</a:t>
                      </a:r>
                      <a:endParaRPr lang="ko-KR" sz="11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WGAN</a:t>
                      </a:r>
                      <a:endParaRPr lang="ko-KR" sz="11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WCGAN</a:t>
                      </a:r>
                      <a:endParaRPr lang="ko-KR" sz="11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SMOTE</a:t>
                      </a:r>
                      <a:endParaRPr lang="ko-KR" sz="11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77202">
                <a:tc rowSpan="6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DNN</a:t>
                      </a:r>
                      <a:endParaRPr lang="ko-KR" sz="11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Accuracy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0.9974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0.9954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0.9976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0.9975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0.9974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Recall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Precision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0.7871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0.5976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0.8090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0.7979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0.7863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1-TNR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0.9987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0.9967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0.9988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0.9987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0.9987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F1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0.7935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0.6841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0.8045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0.7989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0.7931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AUC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0.9802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0.9803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0.9949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0.9955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0.9883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02">
                <a:tc rowSpan="6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CNN</a:t>
                      </a:r>
                      <a:endParaRPr lang="ko-KR" sz="11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Accuracy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0.9968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0.9965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0.9977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0.9976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0.9976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Recall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Precision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0.7158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0.6860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0.8275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0.8151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0.8025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1-TNR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0.9980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0.9977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0.9990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0.9989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0.9988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F1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0.7555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0.7686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0.8135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0.8075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0.8013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AUC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0.9926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0.9946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0.9952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0.9955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0.9953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02">
                <a:tc rowSpan="6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Random</a:t>
                      </a:r>
                      <a:b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</a:b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Forest</a:t>
                      </a:r>
                      <a:endParaRPr lang="ko-KR" sz="11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Accuracy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0.9974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0.9972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0.9974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0.9972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0.9971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Recall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Precision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0.7802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0.7622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0.7794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0.7614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0.7520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1-TNR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0.9986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0.9985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0.9986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0.9984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0.9984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F1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0.7900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0.7806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0.7896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0.7802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0.7752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AUC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0.9949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0.9955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0.9950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0.9948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0.9946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202">
                <a:tc rowSpan="6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Naïve</a:t>
                      </a:r>
                      <a:b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</a:b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Bayes</a:t>
                      </a:r>
                      <a:endParaRPr lang="ko-KR" sz="11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Accuracy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0.9930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0.9934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0.6153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0.5672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0.9943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Recall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0.8000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Precision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0.4621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0.4773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0.0127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0.0113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0.5262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1-TNR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0.9942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0.9946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0.6142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0.5658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0.9955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F1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0.5858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0.5979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0.0250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0.0223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0.6348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772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AUC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0.9825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0.9882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0.7761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0.7706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굴림"/>
                        </a:rPr>
                        <a:t>0.9847 </a:t>
                      </a:r>
                      <a:endParaRPr lang="ko-KR" sz="105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48164" marR="4816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0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4.2. </a:t>
            </a:r>
            <a:r>
              <a:rPr lang="ko-KR" altLang="en-US" smtClean="0"/>
              <a:t>실증 결과</a:t>
            </a:r>
            <a:r>
              <a:rPr lang="en-US" altLang="ko-KR" smtClean="0"/>
              <a:t>(2/3)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u="sng" smtClean="0"/>
              <a:t>딥러닝 사기 탐지모형의 검증 결과</a:t>
            </a:r>
            <a:endParaRPr lang="en-US" altLang="ko-KR" smtClean="0"/>
          </a:p>
          <a:p>
            <a:r>
              <a:rPr lang="en-US" altLang="ko-KR" smtClean="0"/>
              <a:t>1) </a:t>
            </a:r>
            <a:r>
              <a:rPr lang="ko-KR" altLang="en-US" smtClean="0"/>
              <a:t>모형의 </a:t>
            </a:r>
            <a:r>
              <a:rPr lang="ko-KR" altLang="en-US"/>
              <a:t>탐지수준 세분화에 따른 효과를 측정하기 위해서</a:t>
            </a:r>
            <a:r>
              <a:rPr lang="en-US" altLang="ko-KR"/>
              <a:t>, </a:t>
            </a:r>
            <a:r>
              <a:rPr lang="ko-KR" altLang="en-US"/>
              <a:t>기존의 ‘사고조작’탐지 모형 대비 ‘운전자 바꿔치기’탐지 모형의 정확도를 비교 </a:t>
            </a:r>
            <a:r>
              <a:rPr lang="ko-KR" altLang="en-US" smtClean="0"/>
              <a:t>평가한</a:t>
            </a:r>
            <a:r>
              <a:rPr lang="en-US" altLang="ko-KR" smtClean="0"/>
              <a:t> </a:t>
            </a:r>
            <a:r>
              <a:rPr lang="ko-KR" altLang="en-US" smtClean="0"/>
              <a:t>결과 </a:t>
            </a:r>
            <a:r>
              <a:rPr lang="ko-KR" altLang="en-US"/>
              <a:t>‘운전자 바꿔치기’모형이 ‘사고조작’모형에 비해 사기탐지율은 </a:t>
            </a:r>
            <a:r>
              <a:rPr lang="en-US" altLang="ko-KR"/>
              <a:t>1.7</a:t>
            </a:r>
            <a:r>
              <a:rPr lang="ko-KR" altLang="en-US"/>
              <a:t>배</a:t>
            </a:r>
            <a:r>
              <a:rPr lang="en-US" altLang="ko-KR"/>
              <a:t>, </a:t>
            </a:r>
            <a:r>
              <a:rPr lang="ko-KR" altLang="en-US"/>
              <a:t>사기탐지정밀도는 </a:t>
            </a:r>
            <a:r>
              <a:rPr lang="en-US" altLang="ko-KR"/>
              <a:t>6.5</a:t>
            </a:r>
            <a:r>
              <a:rPr lang="ko-KR" altLang="en-US"/>
              <a:t>배 더 우수한 성능을 </a:t>
            </a:r>
            <a:r>
              <a:rPr lang="ko-KR" altLang="en-US" smtClean="0"/>
              <a:t>보였음</a:t>
            </a:r>
            <a:endParaRPr lang="ko-KR" altLang="en-US" dirty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312327" y="252022"/>
            <a:ext cx="3311996" cy="252116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smtClean="0"/>
              <a:t>. </a:t>
            </a:r>
            <a:r>
              <a:rPr lang="ko-KR" altLang="en-US" smtClean="0"/>
              <a:t>결과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158644"/>
              </p:ext>
            </p:extLst>
          </p:nvPr>
        </p:nvGraphicFramePr>
        <p:xfrm>
          <a:off x="416496" y="1916832"/>
          <a:ext cx="5976084" cy="1022604"/>
        </p:xfrm>
        <a:graphic>
          <a:graphicData uri="http://schemas.openxmlformats.org/drawingml/2006/table">
            <a:tbl>
              <a:tblPr firstRow="1" firstCol="1" bandRow="1"/>
              <a:tblGrid>
                <a:gridCol w="1516140"/>
                <a:gridCol w="1103484"/>
                <a:gridCol w="1103484"/>
                <a:gridCol w="1103484"/>
                <a:gridCol w="1149492"/>
              </a:tblGrid>
              <a:tr h="34734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탐지 모형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탐지정확도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(Accuracy)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사기탐지율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(Recall)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정상오탐율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(1-TN Rate)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사기탐지정밀도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 (Precision)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‘</a:t>
                      </a:r>
                      <a:r>
                        <a:rPr lang="ko-KR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사고조작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’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0.96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0.45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0.02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0.12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‘</a:t>
                      </a:r>
                      <a:r>
                        <a:rPr lang="ko-KR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운전자 바꿔치기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’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0.99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0.80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0.001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0.79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77247"/>
              </p:ext>
            </p:extLst>
          </p:nvPr>
        </p:nvGraphicFramePr>
        <p:xfrm>
          <a:off x="416496" y="3862920"/>
          <a:ext cx="8568372" cy="2374392"/>
        </p:xfrm>
        <a:graphic>
          <a:graphicData uri="http://schemas.openxmlformats.org/drawingml/2006/table">
            <a:tbl>
              <a:tblPr firstRow="1" firstCol="1" bandRow="1"/>
              <a:tblGrid>
                <a:gridCol w="1260675"/>
                <a:gridCol w="1144058"/>
                <a:gridCol w="1144058"/>
                <a:gridCol w="1144058"/>
                <a:gridCol w="1594444"/>
                <a:gridCol w="837435"/>
                <a:gridCol w="1443644"/>
              </a:tblGrid>
              <a:tr h="32067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모형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탐지정확도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(Accuracy)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사기탐지율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(Recall)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정상오탐율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(1-TNR)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사기탐지정밀도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 (Precision)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F1-Score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AUC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(Area Under ROC)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DNN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0.9976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0.8000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0.0012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0.8090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0.8045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0.9949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CNN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0.9977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0.8000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0.0010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0.8275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0.8135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0.9952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Random Forest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0.9975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0.8000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0.0013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0.7958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0.7979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0.9953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Naïve Bayes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0.9951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0.7953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0.0036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0.5772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0.6689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0.6297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Ensemble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(</a:t>
                      </a:r>
                      <a:r>
                        <a:rPr lang="ko-KR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선형회귀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)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0.9977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0.8000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0.0011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0.8181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0.8090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0.8910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Ensemble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(DNN)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0.9978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0.8000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0.0010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0.8362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i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0.8177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0.8727</a:t>
                      </a:r>
                      <a:endParaRPr lang="ko-KR" sz="12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53975" marR="539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72480" y="3142865"/>
            <a:ext cx="9351273" cy="648047"/>
          </a:xfrm>
        </p:spPr>
        <p:txBody>
          <a:bodyPr/>
          <a:lstStyle/>
          <a:p>
            <a:r>
              <a:rPr lang="en-US" altLang="ko-KR" smtClean="0"/>
              <a:t>2) </a:t>
            </a:r>
            <a:r>
              <a:rPr lang="ko-KR" altLang="en-US" smtClean="0"/>
              <a:t>각 모형의 성능 최적화 결과</a:t>
            </a:r>
            <a:r>
              <a:rPr lang="en-US" altLang="ko-KR" smtClean="0"/>
              <a:t>, 80</a:t>
            </a:r>
            <a:r>
              <a:rPr lang="en-US" altLang="ko-KR"/>
              <a:t>%</a:t>
            </a:r>
            <a:r>
              <a:rPr lang="ko-KR" altLang="ko-KR"/>
              <a:t>의 사기탐지율 수준에서 딥러닝 분류기</a:t>
            </a:r>
            <a:r>
              <a:rPr lang="en-US" altLang="ko-KR"/>
              <a:t> DNN, CNN </a:t>
            </a:r>
            <a:r>
              <a:rPr lang="ko-KR" altLang="ko-KR"/>
              <a:t>모형이 머신러닝 모형인 랜덤포레스트</a:t>
            </a:r>
            <a:r>
              <a:rPr lang="en-US" altLang="ko-KR"/>
              <a:t>, </a:t>
            </a:r>
            <a:r>
              <a:rPr lang="ko-KR" altLang="ko-KR"/>
              <a:t>나이브 베이즈보다 대부분의 지표에서 우수한 성능을 </a:t>
            </a:r>
            <a:r>
              <a:rPr lang="ko-KR" altLang="ko-KR" smtClean="0"/>
              <a:t>보였</a:t>
            </a:r>
            <a:r>
              <a:rPr lang="ko-KR" altLang="en-US" smtClean="0"/>
              <a:t>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41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연구 배경 및 목적</a:t>
            </a:r>
            <a:endParaRPr lang="en-US" altLang="ko-KR" dirty="0" smtClean="0"/>
          </a:p>
          <a:p>
            <a:r>
              <a:rPr lang="ko-KR" altLang="en-US" smtClean="0"/>
              <a:t>연구 방법론</a:t>
            </a:r>
            <a:endParaRPr lang="en-US" altLang="ko-KR" dirty="0" smtClean="0"/>
          </a:p>
          <a:p>
            <a:r>
              <a:rPr lang="ko-KR" altLang="en-US" dirty="0" smtClean="0"/>
              <a:t>실험</a:t>
            </a:r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ko-KR" altLang="en-US" smtClean="0"/>
              <a:t>연구의 의의 및 향후 연구 방향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914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4.2. </a:t>
            </a:r>
            <a:r>
              <a:rPr lang="ko-KR" altLang="en-US" smtClean="0"/>
              <a:t>실증 결과</a:t>
            </a:r>
            <a:r>
              <a:rPr lang="en-US" altLang="ko-KR" smtClean="0"/>
              <a:t>(3/3)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73050" y="620688"/>
            <a:ext cx="9351273" cy="64804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u="sng" smtClean="0"/>
              <a:t>딥러닝 모형</a:t>
            </a:r>
            <a:r>
              <a:rPr lang="en-US" altLang="ko-KR" b="1" u="sng" smtClean="0"/>
              <a:t>(CNN)</a:t>
            </a:r>
            <a:r>
              <a:rPr lang="ko-KR" altLang="en-US" b="1" u="sng" smtClean="0"/>
              <a:t>의 정오분류표 결과</a:t>
            </a:r>
            <a:endParaRPr lang="en-US" altLang="ko-KR" smtClean="0"/>
          </a:p>
          <a:p>
            <a:r>
              <a:rPr lang="ko-KR" altLang="ko-KR"/>
              <a:t>딥러닝 모형 중에서 가장 좋은 성능을 보였던</a:t>
            </a:r>
            <a:r>
              <a:rPr lang="en-US" altLang="ko-KR"/>
              <a:t> CNN </a:t>
            </a:r>
            <a:r>
              <a:rPr lang="ko-KR" altLang="ko-KR"/>
              <a:t>모형을 대상으로 테스트 데이터에 대한 사기확률 예측 결과를 정오분류표</a:t>
            </a:r>
            <a:r>
              <a:rPr lang="en-US" altLang="ko-KR"/>
              <a:t>(Confusion Matrix)</a:t>
            </a:r>
            <a:r>
              <a:rPr lang="ko-KR" altLang="ko-KR"/>
              <a:t>로 </a:t>
            </a:r>
            <a:r>
              <a:rPr lang="ko-KR" altLang="en-US" smtClean="0"/>
              <a:t>확인한 결과 아래와 같은 성능을 보임</a:t>
            </a:r>
            <a:endParaRPr lang="ko-KR" altLang="en-US" dirty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312327" y="252022"/>
            <a:ext cx="3311996" cy="252116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smtClean="0"/>
              <a:t>. </a:t>
            </a:r>
            <a:r>
              <a:rPr lang="ko-KR" altLang="en-US" smtClean="0"/>
              <a:t>결과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8324"/>
              </p:ext>
            </p:extLst>
          </p:nvPr>
        </p:nvGraphicFramePr>
        <p:xfrm>
          <a:off x="488504" y="1700808"/>
          <a:ext cx="4896544" cy="1368150"/>
        </p:xfrm>
        <a:graphic>
          <a:graphicData uri="http://schemas.openxmlformats.org/drawingml/2006/table">
            <a:tbl>
              <a:tblPr/>
              <a:tblGrid>
                <a:gridCol w="960630"/>
                <a:gridCol w="960630"/>
                <a:gridCol w="1000656"/>
                <a:gridCol w="973972"/>
                <a:gridCol w="1000656"/>
              </a:tblGrid>
              <a:tr h="27363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Confusion Matrix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예측값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363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정상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합계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7363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실제값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정상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305,371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   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316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305,687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73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    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379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1,516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  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1,895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73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합계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305,750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1,832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307,582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043255"/>
              </p:ext>
            </p:extLst>
          </p:nvPr>
        </p:nvGraphicFramePr>
        <p:xfrm>
          <a:off x="488504" y="3356995"/>
          <a:ext cx="6192688" cy="2664293"/>
        </p:xfrm>
        <a:graphic>
          <a:graphicData uri="http://schemas.openxmlformats.org/drawingml/2006/table">
            <a:tbl>
              <a:tblPr firstRow="1" firstCol="1" bandRow="1"/>
              <a:tblGrid>
                <a:gridCol w="1488002"/>
                <a:gridCol w="2352343"/>
                <a:gridCol w="2352343"/>
              </a:tblGrid>
              <a:tr h="30684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지표 유형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지표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지표값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97900">
                <a:tc rowSpan="4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정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/</a:t>
                      </a:r>
                      <a:r>
                        <a:rPr lang="ko-KR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오탐 유형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TP(True Positive)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1,516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TN(True Negative)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305,371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FP(False Positive)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316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FN(False Negative)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379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15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탐지 정확도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Accuracy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99.77%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90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사기탐지율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Recall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80.0%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790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사기탐지정밀도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Precision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82.75%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790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정상오탐율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1 - TN Rate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/>
                        </a:rPr>
                        <a:t>0.10%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23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64411"/>
            <a:ext cx="4319909" cy="339725"/>
          </a:xfrm>
        </p:spPr>
        <p:txBody>
          <a:bodyPr/>
          <a:lstStyle/>
          <a:p>
            <a:r>
              <a:rPr lang="en-US" altLang="ko-KR" dirty="0" smtClean="0"/>
              <a:t>5</a:t>
            </a:r>
            <a:r>
              <a:rPr lang="en-US" altLang="ko-KR" smtClean="0"/>
              <a:t>. </a:t>
            </a:r>
            <a:r>
              <a:rPr lang="ko-KR" altLang="en-US" smtClean="0"/>
              <a:t>연구의 의의 및 향후 연구 방향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본 연구에 적용된 </a:t>
            </a:r>
            <a:r>
              <a:rPr lang="ko-KR" altLang="ko-KR" smtClean="0"/>
              <a:t>방법론에 따라 </a:t>
            </a:r>
            <a:r>
              <a:rPr lang="ko-KR" altLang="ko-KR"/>
              <a:t>은행</a:t>
            </a:r>
            <a:r>
              <a:rPr lang="en-US" altLang="ko-KR"/>
              <a:t>, </a:t>
            </a:r>
            <a:r>
              <a:rPr lang="ko-KR" altLang="ko-KR"/>
              <a:t>카드</a:t>
            </a:r>
            <a:r>
              <a:rPr lang="en-US" altLang="ko-KR"/>
              <a:t>, </a:t>
            </a:r>
            <a:r>
              <a:rPr lang="ko-KR" altLang="ko-KR"/>
              <a:t>보험</a:t>
            </a:r>
            <a:r>
              <a:rPr lang="en-US" altLang="ko-KR"/>
              <a:t>, </a:t>
            </a:r>
            <a:r>
              <a:rPr lang="ko-KR" altLang="ko-KR"/>
              <a:t>여신전문금융회사 등의 금융권에서 발생하는 사기거래</a:t>
            </a:r>
            <a:r>
              <a:rPr lang="en-US" altLang="ko-KR"/>
              <a:t>, </a:t>
            </a:r>
            <a:r>
              <a:rPr lang="ko-KR" altLang="ko-KR"/>
              <a:t>부당청구</a:t>
            </a:r>
            <a:r>
              <a:rPr lang="en-US" altLang="ko-KR"/>
              <a:t>, </a:t>
            </a:r>
            <a:r>
              <a:rPr lang="ko-KR" altLang="ko-KR"/>
              <a:t>연체 및 부도에 대한 탐지와 사회보험</a:t>
            </a:r>
            <a:r>
              <a:rPr lang="en-US" altLang="ko-KR"/>
              <a:t>, </a:t>
            </a:r>
            <a:r>
              <a:rPr lang="ko-KR" altLang="ko-KR"/>
              <a:t>공공부조 등의 공공복지사업에서 발생하는 허위 및 부당청구</a:t>
            </a:r>
            <a:r>
              <a:rPr lang="en-US" altLang="ko-KR"/>
              <a:t>, </a:t>
            </a:r>
            <a:r>
              <a:rPr lang="ko-KR" altLang="ko-KR"/>
              <a:t>부정수급 탐지를 위한 다양한 실증적 연구에 </a:t>
            </a:r>
            <a:r>
              <a:rPr lang="ko-KR" altLang="ko-KR" smtClean="0"/>
              <a:t>활용</a:t>
            </a:r>
            <a:r>
              <a:rPr lang="ko-KR" altLang="en-US" smtClean="0"/>
              <a:t>이 가능함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8505" y="3678578"/>
            <a:ext cx="4400953" cy="270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20000"/>
              </a:spcBef>
            </a:pPr>
            <a:r>
              <a:rPr lang="en-US" altLang="ko-KR" sz="16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알고리즘의 설명력 한계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ct val="20000"/>
              </a:spcBef>
            </a:pPr>
            <a:r>
              <a:rPr lang="en-US" altLang="ko-KR" sz="16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33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 알고리즘의 블랙박스 특성에 기인하여 탐지 모형의 예측결과에 대한 설명이 어려움</a:t>
            </a:r>
            <a:endParaRPr lang="en-US" altLang="ko-KR" sz="133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ct val="20000"/>
              </a:spcBef>
            </a:pPr>
            <a:r>
              <a:rPr lang="en-US" altLang="ko-KR" sz="16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비정형 데이터 미포함 한계</a:t>
            </a:r>
            <a:endParaRPr lang="en-US" altLang="ko-KR" sz="16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ct val="20000"/>
              </a:spcBef>
            </a:pPr>
            <a:r>
              <a:rPr lang="en-US" altLang="ko-KR" sz="133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33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사고현장 이미지</a:t>
            </a:r>
            <a:r>
              <a:rPr lang="en-US" altLang="ko-KR" sz="133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3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사고접수 통화내용 등 비정형 데이터에 포함된 사기 개연성을 변수화 필요</a:t>
            </a:r>
            <a:endParaRPr lang="en-US" altLang="ko-KR" sz="1600" b="1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ct val="20000"/>
              </a:spcBef>
            </a:pPr>
            <a:r>
              <a:rPr lang="en-US" altLang="ko-KR" sz="16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6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순차적 조기경보 모형 개선 필요</a:t>
            </a:r>
            <a:endParaRPr lang="en-US" altLang="ko-KR" sz="16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ct val="20000"/>
              </a:spcBef>
            </a:pPr>
            <a:r>
              <a:rPr lang="en-US" altLang="ko-KR" sz="16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33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 접수 초기단계부터 데이터가 보강되어가는 접수 후기단계까지 순차적으로 사기 징후를 조기 경보해 주는 구조의 모형 적용 필요</a:t>
            </a:r>
            <a:endParaRPr lang="en-US" altLang="ko-KR" sz="133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8506" y="1628801"/>
            <a:ext cx="1152126" cy="12241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algn="ctr" latinLnBrk="0"/>
            <a:r>
              <a:rPr lang="ko-KR" altLang="en-US" sz="16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의</a:t>
            </a:r>
            <a:r>
              <a:rPr lang="ko-KR" altLang="en-US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endParaRPr lang="ko-KR" altLang="en-US" sz="16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40632" y="1628800"/>
            <a:ext cx="7704856" cy="122413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altLang="ko-KR" sz="1500" dirty="0" smtClean="0">
              <a:solidFill>
                <a:srgbClr val="990033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1500">
                <a:solidFill>
                  <a:srgbClr val="990033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금융권 손해보험사의 보험금 사기 사례 데이터를 사용하여 딥러닝 기반의 사기거래 탐지가 실제 업무에 효과적으로 적용 가능함을 </a:t>
            </a:r>
            <a:r>
              <a:rPr lang="ko-KR" altLang="en-US" sz="1500" smtClean="0">
                <a:solidFill>
                  <a:srgbClr val="990033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검증</a:t>
            </a:r>
            <a:endParaRPr lang="en-US" altLang="ko-KR" sz="1500" dirty="0" smtClean="0">
              <a:solidFill>
                <a:srgbClr val="990033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1500">
                <a:solidFill>
                  <a:srgbClr val="990033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보험사에서 이미 운영 중인 규칙과 통계 모형 기반의 </a:t>
            </a:r>
            <a:r>
              <a:rPr lang="en-US" altLang="ko-KR" sz="1500">
                <a:solidFill>
                  <a:srgbClr val="990033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FDS </a:t>
            </a:r>
            <a:r>
              <a:rPr lang="ko-KR" altLang="en-US" sz="1500">
                <a:solidFill>
                  <a:srgbClr val="990033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시스템과 하이브리드 형태로 적용 가능한 딥러닝 기반 </a:t>
            </a:r>
            <a:r>
              <a:rPr lang="en-US" altLang="ko-KR" sz="1500">
                <a:solidFill>
                  <a:srgbClr val="990033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FDS </a:t>
            </a:r>
            <a:r>
              <a:rPr lang="ko-KR" altLang="en-US" sz="1500">
                <a:solidFill>
                  <a:srgbClr val="990033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시스템의 프로토타입을 </a:t>
            </a:r>
            <a:r>
              <a:rPr lang="ko-KR" altLang="en-US" sz="1500" smtClean="0">
                <a:solidFill>
                  <a:srgbClr val="990033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구축</a:t>
            </a:r>
            <a:endParaRPr lang="ko-KR" altLang="en-US" sz="1500" dirty="0">
              <a:solidFill>
                <a:srgbClr val="990033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algn="ctr"/>
            <a:endParaRPr lang="ko-KR" altLang="en-US" sz="1500" dirty="0">
              <a:solidFill>
                <a:srgbClr val="990033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3376391" y="2934329"/>
            <a:ext cx="3026136" cy="310719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90488" algn="ctr" latinLnBrk="0">
              <a:buFont typeface="Arial" panose="020B0604020202020204" pitchFamily="34" charset="0"/>
              <a:buChar char="•"/>
            </a:pPr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8506" y="3305714"/>
            <a:ext cx="4400953" cy="310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algn="ctr" latinLnBrk="0"/>
            <a:r>
              <a:rPr lang="ko-KR" altLang="en-US" sz="16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연구의 한계점</a:t>
            </a:r>
            <a:endParaRPr lang="ko-KR" altLang="en-US" sz="16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30340" y="3678578"/>
            <a:ext cx="4400953" cy="2702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20000"/>
              </a:spcBef>
            </a:pPr>
            <a:r>
              <a:rPr lang="en-US" altLang="ko-KR" sz="16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설명가능한 </a:t>
            </a:r>
            <a:r>
              <a:rPr lang="en-US" altLang="ko-KR" sz="16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6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ct val="20000"/>
              </a:spcBef>
            </a:pPr>
            <a:r>
              <a:rPr lang="en-US" altLang="ko-KR" sz="160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33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설명가능 </a:t>
            </a:r>
            <a:r>
              <a:rPr lang="ko-KR" altLang="en-US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lang="en-US" altLang="ko-KR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(eXplainable AI, XAI)</a:t>
            </a:r>
            <a:r>
              <a:rPr lang="ko-KR" altLang="en-US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기술을 이용한 예측결과에 대한 설명정보 </a:t>
            </a:r>
            <a:r>
              <a:rPr lang="ko-KR" altLang="en-US" sz="133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</a:t>
            </a:r>
            <a:endParaRPr lang="en-US" altLang="ko-KR" sz="133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ct val="20000"/>
              </a:spcBef>
            </a:pPr>
            <a:r>
              <a:rPr lang="en-US" altLang="ko-KR" sz="16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비정형 특질 추출 및 분석</a:t>
            </a:r>
            <a:endParaRPr lang="en-US" altLang="ko-KR" sz="16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ct val="20000"/>
              </a:spcBef>
            </a:pPr>
            <a:r>
              <a:rPr lang="en-US" altLang="ko-KR" sz="133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CNN</a:t>
            </a:r>
            <a:r>
              <a:rPr lang="ko-KR" altLang="en-US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RNN</a:t>
            </a:r>
            <a:r>
              <a:rPr lang="ko-KR" altLang="en-US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</a:t>
            </a:r>
            <a:r>
              <a:rPr lang="ko-KR" altLang="en-US" sz="133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사고현장 </a:t>
            </a:r>
            <a:r>
              <a:rPr lang="ko-KR" altLang="en-US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r>
              <a:rPr lang="en-US" altLang="ko-KR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사고접수 통화내용 </a:t>
            </a:r>
            <a:r>
              <a:rPr lang="ko-KR" altLang="en-US" sz="133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비정형 </a:t>
            </a:r>
            <a:r>
              <a:rPr lang="ko-KR" altLang="en-US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특질 추출 및 </a:t>
            </a:r>
            <a:r>
              <a:rPr lang="ko-KR" altLang="en-US" sz="133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1600" b="1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ct val="20000"/>
              </a:spcBef>
            </a:pPr>
            <a:r>
              <a:rPr lang="en-US" altLang="ko-KR" sz="16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RNN </a:t>
            </a:r>
            <a:r>
              <a:rPr lang="ko-KR" altLang="en-US" sz="16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 순차적 탐지 모형 적용</a:t>
            </a:r>
            <a:endParaRPr lang="en-US" altLang="ko-KR" sz="16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ct val="20000"/>
              </a:spcBef>
            </a:pPr>
            <a:r>
              <a:rPr lang="en-US" altLang="ko-KR" sz="16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33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RNN</a:t>
            </a:r>
            <a:r>
              <a:rPr lang="ko-KR" altLang="en-US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단계별 정보에 의한 순차적 </a:t>
            </a:r>
            <a:r>
              <a:rPr lang="ko-KR" altLang="en-US" sz="133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예측으로 접수초기 조기경보 제공</a:t>
            </a:r>
            <a:endParaRPr lang="en-US" altLang="ko-KR" sz="133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0341" y="3305714"/>
            <a:ext cx="4400953" cy="310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algn="ctr" latinLnBrk="0"/>
            <a:r>
              <a:rPr lang="ko-KR" altLang="en-US" sz="16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연구 방향 제언</a:t>
            </a:r>
            <a:endParaRPr lang="ko-KR" altLang="en-US" sz="16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011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12640" y="1957575"/>
            <a:ext cx="6552728" cy="11113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90488" algn="ctr" latinLnBrk="0">
              <a:buFont typeface="Arial" panose="020B0604020202020204" pitchFamily="34" charset="0"/>
              <a:buChar char="•"/>
            </a:pPr>
            <a:endParaRPr lang="ko-KR" altLang="en-US" sz="105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200371" y="1957575"/>
            <a:ext cx="5472593" cy="607329"/>
          </a:xfrm>
        </p:spPr>
        <p:txBody>
          <a:bodyPr/>
          <a:lstStyle/>
          <a:p>
            <a:r>
              <a:rPr lang="en-US" altLang="ko-KR" sz="3600" dirty="0" smtClean="0"/>
              <a:t>Q&amp;A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36" y="5627100"/>
            <a:ext cx="1119465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3843338" y="5041751"/>
            <a:ext cx="2219325" cy="327025"/>
          </a:xfrm>
        </p:spPr>
        <p:txBody>
          <a:bodyPr/>
          <a:lstStyle/>
          <a:p>
            <a:r>
              <a:rPr lang="ko-KR" altLang="en-US" dirty="0" smtClean="0"/>
              <a:t>금융</a:t>
            </a:r>
            <a:r>
              <a:rPr lang="en-US" altLang="ko-KR" dirty="0" smtClean="0"/>
              <a:t>/</a:t>
            </a:r>
            <a:r>
              <a:rPr lang="ko-KR" altLang="en-US" smtClean="0"/>
              <a:t>공공 </a:t>
            </a:r>
            <a:r>
              <a:rPr lang="ko-KR" altLang="en-US" smtClean="0"/>
              <a:t>빅데이터팀</a:t>
            </a:r>
            <a:r>
              <a:rPr lang="en-US" altLang="ko-KR" smtClean="0"/>
              <a:t>(</a:t>
            </a:r>
            <a:r>
              <a:rPr lang="en-US" altLang="ko-KR" smtClean="0"/>
              <a:t>pjb@lgcns.com)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4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 </a:t>
            </a:r>
            <a:r>
              <a:rPr lang="ko-KR" altLang="en-US" dirty="0" smtClean="0"/>
              <a:t>연구 배경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FDS(Fraud Detection System)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개념</a:t>
            </a:r>
            <a:endParaRPr lang="en-US" altLang="ko-KR" smtClean="0"/>
          </a:p>
          <a:p>
            <a:r>
              <a:rPr lang="ko-KR" altLang="en-US"/>
              <a:t>금융 거래 발생시 거래의 사기여부를 탐지하는 시스템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연구 배경 및 </a:t>
            </a:r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32520" y="2743866"/>
            <a:ext cx="2376264" cy="115212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algn="ctr" latinLnBrk="0"/>
            <a:r>
              <a:rPr lang="ko-KR" altLang="en-US" b="1" smtClean="0">
                <a:solidFill>
                  <a:schemeClr val="tx1"/>
                </a:solidFill>
                <a:latin typeface="+mj-ea"/>
                <a:ea typeface="+mj-ea"/>
              </a:rPr>
              <a:t>금융거래발생</a:t>
            </a:r>
            <a:endParaRPr lang="en-US" altLang="ko-KR" b="1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90487" algn="ctr" latinLnBrk="0"/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200" b="1" smtClean="0">
                <a:solidFill>
                  <a:schemeClr val="tx1"/>
                </a:solidFill>
                <a:latin typeface="+mj-ea"/>
                <a:ea typeface="+mj-ea"/>
              </a:rPr>
              <a:t>뱅킹이체</a:t>
            </a:r>
            <a:r>
              <a:rPr lang="en-US" altLang="ko-KR" sz="1200" b="1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b="1" smtClean="0">
                <a:solidFill>
                  <a:schemeClr val="tx1"/>
                </a:solidFill>
                <a:latin typeface="+mj-ea"/>
                <a:ea typeface="+mj-ea"/>
              </a:rPr>
              <a:t>카드사용</a:t>
            </a:r>
            <a:r>
              <a:rPr lang="en-US" altLang="ko-KR" sz="1200" b="1" smtClean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200" b="1" smtClean="0">
                <a:solidFill>
                  <a:schemeClr val="tx1"/>
                </a:solidFill>
                <a:latin typeface="+mj-ea"/>
                <a:ea typeface="+mj-ea"/>
              </a:rPr>
              <a:t>보험청구</a:t>
            </a:r>
            <a:r>
              <a:rPr lang="en-US" altLang="ko-KR" sz="1200" b="1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1200" b="1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20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257256" y="1956233"/>
            <a:ext cx="2088232" cy="11521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algn="ctr" latinLnBrk="0"/>
            <a:r>
              <a:rPr lang="ko-KR" altLang="en-US" b="1" smtClean="0">
                <a:solidFill>
                  <a:schemeClr val="tx1"/>
                </a:solidFill>
                <a:latin typeface="+mj-ea"/>
                <a:ea typeface="+mj-ea"/>
              </a:rPr>
              <a:t>정상거래는</a:t>
            </a:r>
            <a:endParaRPr lang="en-US" altLang="ko-KR" b="1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90487" algn="ctr" latinLnBrk="0"/>
            <a:r>
              <a:rPr lang="ko-KR" altLang="en-US" b="1" smtClean="0">
                <a:solidFill>
                  <a:schemeClr val="tx1"/>
                </a:solidFill>
                <a:latin typeface="+mj-ea"/>
                <a:ea typeface="+mj-ea"/>
              </a:rPr>
              <a:t>허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용</a:t>
            </a:r>
            <a:endParaRPr lang="ko-KR" altLang="en-US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9" name="직선 화살표 연결선 18"/>
          <p:cNvCxnSpPr>
            <a:stCxn id="15" idx="6"/>
            <a:endCxn id="1027" idx="1"/>
          </p:cNvCxnSpPr>
          <p:nvPr/>
        </p:nvCxnSpPr>
        <p:spPr>
          <a:xfrm flipV="1">
            <a:off x="3008784" y="3319019"/>
            <a:ext cx="620241" cy="911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7263004" y="3335612"/>
            <a:ext cx="2088232" cy="1152128"/>
          </a:xfrm>
          <a:prstGeom prst="ellipse">
            <a:avLst/>
          </a:prstGeom>
          <a:solidFill>
            <a:srgbClr val="FF0000"/>
          </a:solidFill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algn="ctr" latinLnBrk="0"/>
            <a:r>
              <a:rPr lang="ko-KR" altLang="en-US" b="1" smtClean="0">
                <a:solidFill>
                  <a:schemeClr val="tx1"/>
                </a:solidFill>
                <a:latin typeface="+mj-ea"/>
                <a:ea typeface="+mj-ea"/>
              </a:rPr>
              <a:t>사기거래는</a:t>
            </a:r>
            <a:endParaRPr lang="en-US" altLang="ko-KR" b="1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90487" algn="ctr" latinLnBrk="0"/>
            <a:r>
              <a:rPr lang="ko-KR" altLang="en-US" b="1" smtClean="0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r>
              <a:rPr lang="ko-KR" altLang="en-US" b="1">
                <a:solidFill>
                  <a:schemeClr val="tx1"/>
                </a:solidFill>
                <a:latin typeface="+mj-ea"/>
                <a:ea typeface="+mj-ea"/>
              </a:rPr>
              <a:t>단</a:t>
            </a:r>
            <a:endParaRPr lang="ko-KR" altLang="en-US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1926571"/>
            <a:ext cx="2647950" cy="278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직선 화살표 연결선 23"/>
          <p:cNvCxnSpPr>
            <a:stCxn id="1027" idx="3"/>
            <a:endCxn id="16" idx="2"/>
          </p:cNvCxnSpPr>
          <p:nvPr/>
        </p:nvCxnSpPr>
        <p:spPr>
          <a:xfrm flipV="1">
            <a:off x="6276975" y="2532297"/>
            <a:ext cx="980281" cy="786722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027" idx="3"/>
            <a:endCxn id="20" idx="2"/>
          </p:cNvCxnSpPr>
          <p:nvPr/>
        </p:nvCxnSpPr>
        <p:spPr>
          <a:xfrm>
            <a:off x="6276975" y="3319019"/>
            <a:ext cx="986029" cy="59265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오른쪽 화살표 1"/>
          <p:cNvSpPr/>
          <p:nvPr/>
        </p:nvSpPr>
        <p:spPr>
          <a:xfrm>
            <a:off x="4659000" y="5536298"/>
            <a:ext cx="313056" cy="288032"/>
          </a:xfrm>
          <a:prstGeom prst="plus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394625" y="5426565"/>
            <a:ext cx="1116000" cy="0"/>
          </a:xfrm>
          <a:prstGeom prst="line">
            <a:avLst/>
          </a:prstGeom>
          <a:ln w="19050">
            <a:solidFill>
              <a:srgbClr val="C5003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224808" y="4927491"/>
            <a:ext cx="1463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+mj-ea"/>
                <a:ea typeface="+mj-ea"/>
                <a:cs typeface="Arial" panose="020B0604020202020204" pitchFamily="34" charset="0"/>
              </a:rPr>
              <a:t>비즈니스 </a:t>
            </a:r>
            <a:r>
              <a:rPr lang="en-US" altLang="ko-KR" sz="120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+mj-ea"/>
                <a:ea typeface="+mj-ea"/>
                <a:cs typeface="Arial" panose="020B0604020202020204" pitchFamily="34" charset="0"/>
              </a:rPr>
              <a:t>Rule</a:t>
            </a:r>
          </a:p>
          <a:p>
            <a:pPr algn="ctr"/>
            <a:r>
              <a:rPr lang="en-US" altLang="ko-KR" sz="120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+mj-ea"/>
                <a:ea typeface="+mj-ea"/>
                <a:cs typeface="Arial" panose="020B0604020202020204" pitchFamily="34" charset="0"/>
              </a:rPr>
              <a:t>심사자 지식 기반</a:t>
            </a:r>
            <a:r>
              <a:rPr lang="en-US" altLang="ko-KR" sz="120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116982" y="5426565"/>
            <a:ext cx="1116000" cy="0"/>
          </a:xfrm>
          <a:prstGeom prst="line">
            <a:avLst/>
          </a:prstGeom>
          <a:ln w="19050">
            <a:solidFill>
              <a:srgbClr val="C5003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022731" y="4927491"/>
            <a:ext cx="1309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+mj-ea"/>
                <a:ea typeface="+mj-ea"/>
                <a:cs typeface="Arial" panose="020B0604020202020204" pitchFamily="34" charset="0"/>
              </a:rPr>
              <a:t>모델 </a:t>
            </a:r>
            <a:r>
              <a:rPr lang="en-US" altLang="ko-KR" sz="120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+mj-ea"/>
                <a:ea typeface="+mj-ea"/>
                <a:cs typeface="Arial" panose="020B0604020202020204" pitchFamily="34" charset="0"/>
              </a:rPr>
              <a:t>Rule</a:t>
            </a:r>
          </a:p>
          <a:p>
            <a:pPr algn="ctr"/>
            <a:r>
              <a:rPr lang="en-US" altLang="ko-KR" sz="120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+mj-ea"/>
                <a:ea typeface="+mj-ea"/>
                <a:cs typeface="Arial" panose="020B0604020202020204" pitchFamily="34" charset="0"/>
              </a:rPr>
              <a:t>확률 통계 기반</a:t>
            </a:r>
            <a:r>
              <a:rPr lang="en-US" altLang="ko-KR" sz="120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+mj-ea"/>
                <a:ea typeface="+mj-ea"/>
                <a:cs typeface="Arial" panose="020B0604020202020204" pitchFamily="34" charset="0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319826" y="5444243"/>
            <a:ext cx="1281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+mj-ea"/>
                <a:ea typeface="+mj-ea"/>
                <a:cs typeface="Arial" panose="020B0604020202020204" pitchFamily="34" charset="0"/>
              </a:rPr>
              <a:t>- Negative Rule</a:t>
            </a:r>
          </a:p>
          <a:p>
            <a:r>
              <a:rPr lang="en-US" altLang="ko-KR" sz="120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+mj-ea"/>
                <a:ea typeface="+mj-ea"/>
                <a:cs typeface="Arial" panose="020B0604020202020204" pitchFamily="34" charset="0"/>
              </a:rPr>
              <a:t>- Positive Rule</a:t>
            </a:r>
            <a:r>
              <a:rPr lang="ko-KR" altLang="en-US" sz="120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endParaRPr lang="ko-KR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5049268" y="5446515"/>
                <a:ext cx="14879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kern="0" dirty="0" smtClean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- </a:t>
                </a:r>
                <a:r>
                  <a:rPr lang="ko-KR" altLang="en-US" sz="1200" kern="0" dirty="0" smtClean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사기</a:t>
                </a:r>
                <a:r>
                  <a:rPr lang="en-US" altLang="ko-KR" sz="1200" kern="0" dirty="0" smtClean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 </a:t>
                </a:r>
                <a:r>
                  <a:rPr lang="ko-KR" altLang="en-US" sz="1200" kern="0" dirty="0" smtClean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스코어 산</a:t>
                </a:r>
                <a:r>
                  <a:rPr lang="ko-KR" altLang="en-US" sz="1200" kern="0" dirty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출</a:t>
                </a:r>
                <a:endParaRPr lang="en-US" altLang="ko-KR" sz="1200" kern="0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latin typeface="+mj-ea"/>
                  <a:ea typeface="+mj-ea"/>
                  <a:cs typeface="Arial" panose="020B0604020202020204" pitchFamily="34" charset="0"/>
                </a:endParaRPr>
              </a:p>
              <a:p>
                <a:r>
                  <a:rPr lang="en-US" altLang="ko-KR" sz="1200" kern="0" dirty="0" smtClean="0">
                    <a:solidFill>
                      <a:srgbClr val="000000">
                        <a:lumMod val="95000"/>
                        <a:lumOff val="5000"/>
                      </a:srgbClr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1200" b="0" i="1" kern="0" smtClean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Cambria Math"/>
                        <a:ea typeface="+mj-ea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ko-KR" sz="1200" b="0" i="1" kern="0" smtClean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Cambria Math"/>
                        <a:ea typeface="+mj-ea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1200" b="0" i="1" kern="0" smtClean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Cambria Math"/>
                        <a:ea typeface="+mj-ea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ko-KR" sz="1200" b="0" i="1" kern="0" smtClean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Cambria Math"/>
                        <a:ea typeface="+mj-ea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ko-KR" sz="1200" b="0" i="1" kern="0" smtClean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Cambria Math"/>
                        <a:ea typeface="+mj-ea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ko-KR" sz="1200" b="0" i="1" kern="0" smtClean="0"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latin typeface="Cambria Math"/>
                        <a:ea typeface="+mj-ea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ko-KR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268" y="5446515"/>
                <a:ext cx="148790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직사각형 38"/>
          <p:cNvSpPr/>
          <p:nvPr/>
        </p:nvSpPr>
        <p:spPr>
          <a:xfrm>
            <a:off x="3696183" y="1484784"/>
            <a:ext cx="2409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smtClean="0">
                <a:latin typeface="+mj-ea"/>
                <a:ea typeface="+mj-ea"/>
              </a:rPr>
              <a:t>Fraud Detection System</a:t>
            </a:r>
            <a:endParaRPr lang="ko-KR" altLang="en-US" sz="1600" dirty="0">
              <a:latin typeface="+mj-ea"/>
              <a:ea typeface="+mj-ea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638050" y="1857369"/>
            <a:ext cx="2594932" cy="0"/>
          </a:xfrm>
          <a:prstGeom prst="line">
            <a:avLst/>
          </a:prstGeom>
          <a:ln w="19050">
            <a:solidFill>
              <a:srgbClr val="C5003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개체 틀 4"/>
          <p:cNvSpPr txBox="1">
            <a:spLocks/>
          </p:cNvSpPr>
          <p:nvPr/>
        </p:nvSpPr>
        <p:spPr>
          <a:xfrm>
            <a:off x="272480" y="6093296"/>
            <a:ext cx="9351273" cy="576064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v"/>
              <a:defRPr sz="1400" b="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기존 경험 규칙기반의 </a:t>
            </a:r>
            <a:r>
              <a:rPr lang="en-US" altLang="ko-KR" smtClean="0"/>
              <a:t>FDS</a:t>
            </a:r>
            <a:r>
              <a:rPr lang="ko-KR" altLang="en-US" smtClean="0"/>
              <a:t>에서 </a:t>
            </a:r>
            <a:r>
              <a:rPr lang="ko-KR" altLang="ko-KR" smtClean="0"/>
              <a:t>머신러닝과 딥러닝 기법을 적용한</a:t>
            </a:r>
            <a:r>
              <a:rPr lang="en-US" altLang="ko-KR" smtClean="0"/>
              <a:t> FDS </a:t>
            </a:r>
            <a:r>
              <a:rPr lang="ko-KR" altLang="ko-KR" smtClean="0"/>
              <a:t>연구로 </a:t>
            </a:r>
            <a:r>
              <a:rPr lang="ko-KR" altLang="en-US" smtClean="0"/>
              <a:t>이어지는 추세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1160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 </a:t>
            </a:r>
            <a:r>
              <a:rPr lang="ko-KR" altLang="en-US" dirty="0" smtClean="0"/>
              <a:t>연구 목적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FDS</a:t>
            </a:r>
            <a:r>
              <a:rPr lang="ko-KR" altLang="en-US" smtClean="0"/>
              <a:t>의 데이터 불균형 문제와 사기 탐지 정확도 향상을 위해 </a:t>
            </a:r>
            <a:r>
              <a:rPr lang="ko-KR" altLang="en-US" err="1" smtClean="0"/>
              <a:t>딥러닝</a:t>
            </a:r>
            <a:r>
              <a:rPr lang="ko-KR" altLang="en-US" smtClean="0"/>
              <a:t> 기법을 적용함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/>
              <a:t>연구 배경 및 </a:t>
            </a:r>
            <a:r>
              <a:rPr lang="ko-KR" altLang="en-US" dirty="0" smtClean="0"/>
              <a:t>목적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88504" y="1484784"/>
            <a:ext cx="8856984" cy="4680520"/>
            <a:chOff x="721144" y="836712"/>
            <a:chExt cx="7976272" cy="5423461"/>
          </a:xfrm>
        </p:grpSpPr>
        <p:sp>
          <p:nvSpPr>
            <p:cNvPr id="13" name="직사각형 12"/>
            <p:cNvSpPr/>
            <p:nvPr/>
          </p:nvSpPr>
          <p:spPr>
            <a:xfrm>
              <a:off x="721144" y="1268761"/>
              <a:ext cx="7976271" cy="34655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800100" lvl="1" indent="-342900">
                <a:spcBef>
                  <a:spcPct val="20000"/>
                </a:spcBef>
                <a:buFont typeface="Arial" panose="020B0604020202020204" pitchFamily="34" charset="0"/>
                <a:buAutoNum type="arabicPeriod"/>
              </a:pPr>
              <a:r>
                <a:rPr lang="ko-KR" altLang="en-US" sz="1600" b="1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사기 데이터의 </a:t>
              </a:r>
              <a:r>
                <a:rPr lang="ko-KR" altLang="en-US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불균형</a:t>
              </a:r>
              <a:endPara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028700" lvl="2" indent="-171450">
                <a:spcBef>
                  <a:spcPct val="20000"/>
                </a:spcBef>
                <a:buFontTx/>
                <a:buChar char="-"/>
              </a:pPr>
              <a:r>
                <a:rPr lang="ko-KR" altLang="en-US" sz="133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사기의 특성상 전체 </a:t>
              </a:r>
              <a:r>
                <a:rPr lang="ko-KR" altLang="en-US" sz="133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거래 데이터 </a:t>
              </a:r>
              <a:r>
                <a:rPr lang="ko-KR" altLang="en-US" sz="133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</a:t>
              </a:r>
              <a:r>
                <a:rPr lang="en-US" altLang="ko-KR" sz="133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33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사기 데이터가 차지하는 비율이 극소수를 이루는 불균형 존재</a:t>
              </a:r>
              <a:endParaRPr lang="en-US" altLang="ko-KR" sz="133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028700" lvl="2" indent="-171450">
                <a:spcBef>
                  <a:spcPct val="20000"/>
                </a:spcBef>
                <a:buFontTx/>
                <a:buChar char="-"/>
              </a:pPr>
              <a:r>
                <a:rPr lang="ko-KR" altLang="en-US" sz="133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보험사기 </a:t>
              </a:r>
              <a:r>
                <a:rPr lang="ko-KR" altLang="en-US" sz="133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적발률은 </a:t>
              </a:r>
              <a:r>
                <a:rPr lang="en-US" altLang="ko-KR" sz="133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10% </a:t>
              </a:r>
              <a:r>
                <a:rPr lang="ko-KR" altLang="en-US" sz="133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미만으로 사기 적발된 데이터도 </a:t>
              </a:r>
              <a:r>
                <a:rPr lang="ko-KR" altLang="en-US" sz="133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사기집단의 특성을 대표하지 </a:t>
              </a:r>
              <a:r>
                <a:rPr lang="ko-KR" altLang="en-US" sz="133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못함</a:t>
              </a:r>
              <a:endParaRPr lang="en-US" altLang="ko-KR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028700" lvl="2" indent="-171450">
                <a:spcBef>
                  <a:spcPct val="20000"/>
                </a:spcBef>
                <a:buFontTx/>
                <a:buChar char="-"/>
              </a:pPr>
              <a:r>
                <a:rPr lang="ko-KR" altLang="en-US" sz="133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이러한 </a:t>
              </a:r>
              <a:r>
                <a:rPr lang="ko-KR" altLang="en-US" sz="133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데이터의 </a:t>
              </a:r>
              <a:r>
                <a:rPr lang="ko-KR" altLang="en-US" sz="133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불균형으로 </a:t>
              </a:r>
              <a:r>
                <a:rPr lang="en-US" altLang="ko-KR" sz="133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FDS </a:t>
              </a:r>
              <a:r>
                <a:rPr lang="ko-KR" altLang="en-US" sz="133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모형의 학습과 성능 평가가 어려움</a:t>
              </a:r>
              <a:endParaRPr lang="en-US" altLang="ko-KR" sz="133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028700" lvl="2" indent="-171450">
                <a:spcBef>
                  <a:spcPct val="20000"/>
                </a:spcBef>
                <a:buFontTx/>
                <a:buChar char="-"/>
              </a:pPr>
              <a:endParaRPr lang="en-US" altLang="ko-KR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00100" lvl="1" indent="-342900">
                <a:spcBef>
                  <a:spcPct val="20000"/>
                </a:spcBef>
                <a:buFont typeface="Arial" panose="020B0604020202020204" pitchFamily="34" charset="0"/>
                <a:buAutoNum type="arabicPeriod"/>
              </a:pPr>
              <a:r>
                <a:rPr lang="ko-KR" altLang="en-US" sz="1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규칙기반 사후적 대응의 한계</a:t>
              </a:r>
              <a:endParaRPr lang="en-US" altLang="ko-KR" sz="16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028700" lvl="2" indent="-171450">
                <a:spcBef>
                  <a:spcPct val="20000"/>
                </a:spcBef>
                <a:buFontTx/>
                <a:buChar char="-"/>
              </a:pPr>
              <a:r>
                <a:rPr lang="ko-KR" altLang="en-US" sz="133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이상 거래 패턴은 한 가지 형태로 고정된 것이 아니라</a:t>
              </a:r>
              <a:r>
                <a:rPr lang="en-US" altLang="ko-KR" sz="133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33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지속적으로 변화함</a:t>
              </a:r>
              <a:endParaRPr lang="en-US" altLang="ko-KR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028700" lvl="2" indent="-171450">
                <a:spcBef>
                  <a:spcPct val="20000"/>
                </a:spcBef>
                <a:buFontTx/>
                <a:buChar char="-"/>
              </a:pPr>
              <a:r>
                <a:rPr lang="ko-KR" altLang="en-US" sz="133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규칙 기반의 </a:t>
              </a:r>
              <a:r>
                <a:rPr lang="en-US" altLang="ko-KR" sz="133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FDS</a:t>
              </a:r>
              <a:r>
                <a:rPr lang="ko-KR" altLang="en-US" sz="133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알려지지 않은 사기 패턴이나 복잡한 사기 패턴의 탐지에 한계를 가짐 </a:t>
              </a:r>
              <a:endParaRPr lang="en-US" altLang="ko-KR" sz="13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028700" lvl="2" indent="-171450">
                <a:spcBef>
                  <a:spcPct val="20000"/>
                </a:spcBef>
                <a:buFontTx/>
                <a:buChar char="-"/>
              </a:pPr>
              <a:endParaRPr lang="en-US" altLang="ko-KR" sz="133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21146" y="5289779"/>
              <a:ext cx="1037562" cy="9703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7" algn="ctr" latinLnBrk="0"/>
              <a:r>
                <a:rPr lang="ko-KR" altLang="en-US" sz="16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목적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758708" y="5289778"/>
              <a:ext cx="6938708" cy="97039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altLang="ko-KR" sz="1500" dirty="0" smtClean="0">
                <a:solidFill>
                  <a:srgbClr val="990033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ko-KR" altLang="ko-KR" sz="1500" smtClean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데이터 불균형문제</a:t>
              </a:r>
              <a:r>
                <a:rPr lang="en-US" altLang="ko-KR" sz="1500" smtClean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 -&gt;</a:t>
              </a:r>
              <a:r>
                <a:rPr lang="ko-KR" altLang="ko-KR" sz="1500" smtClean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 </a:t>
              </a:r>
              <a:r>
                <a:rPr lang="ko-KR" altLang="en-US" sz="1500" u="sng" dirty="0" smtClean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생성적 적대 </a:t>
              </a:r>
              <a:r>
                <a:rPr lang="ko-KR" altLang="ko-KR" sz="1500" u="sng" dirty="0" smtClean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신경망을 </a:t>
              </a:r>
              <a:r>
                <a:rPr lang="ko-KR" altLang="ko-KR" sz="1500" dirty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활용한 오버샘플링 기법을 적용하고</a:t>
              </a:r>
              <a:r>
                <a:rPr lang="en-US" altLang="ko-KR" sz="1500" dirty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, </a:t>
              </a:r>
              <a:endParaRPr lang="en-US" altLang="ko-KR" sz="1500" dirty="0" smtClean="0">
                <a:solidFill>
                  <a:srgbClr val="990033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ko-KR" altLang="en-US" sz="1500" smtClean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사</a:t>
              </a:r>
              <a:r>
                <a:rPr lang="ko-KR" altLang="en-US" sz="150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기</a:t>
              </a:r>
              <a:r>
                <a:rPr lang="ko-KR" altLang="ko-KR" sz="1500" smtClean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거래 탐지</a:t>
              </a:r>
              <a:r>
                <a:rPr lang="en-US" altLang="ko-KR" sz="1500" smtClean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 </a:t>
              </a:r>
              <a:r>
                <a:rPr lang="ko-KR" altLang="en-US" sz="1500" smtClean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정확도 향상 </a:t>
              </a:r>
              <a:r>
                <a:rPr lang="en-US" altLang="ko-KR" sz="1500" smtClean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-&gt;</a:t>
              </a:r>
              <a:r>
                <a:rPr lang="ko-KR" altLang="ko-KR" sz="1500" smtClean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 </a:t>
              </a:r>
              <a:r>
                <a:rPr lang="ko-KR" altLang="ko-KR" sz="1500" b="1" u="sng" dirty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심층신경망</a:t>
              </a:r>
              <a:r>
                <a:rPr lang="en-US" altLang="ko-KR" sz="1500" b="1" u="sng" dirty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(DNN)</a:t>
              </a:r>
              <a:r>
                <a:rPr lang="ko-KR" altLang="ko-KR" sz="1500" b="1" u="sng" dirty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과</a:t>
              </a:r>
              <a:r>
                <a:rPr lang="en-US" altLang="ko-KR" sz="1500" b="1" u="sng" dirty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, </a:t>
              </a:r>
              <a:r>
                <a:rPr lang="ko-KR" altLang="ko-KR" sz="1500" b="1" u="sng" dirty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합성신경망</a:t>
              </a:r>
              <a:r>
                <a:rPr lang="en-US" altLang="ko-KR" sz="1500" b="1" u="sng" dirty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(CNN</a:t>
              </a:r>
              <a:r>
                <a:rPr lang="en-US" altLang="ko-KR" sz="1500" b="1" u="sng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)</a:t>
              </a:r>
              <a:r>
                <a:rPr lang="en-US" altLang="ko-KR" sz="150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 </a:t>
              </a:r>
              <a:r>
                <a:rPr lang="ko-KR" altLang="ko-KR" sz="1500" smtClean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적용 </a:t>
              </a:r>
              <a:r>
                <a:rPr lang="ko-KR" altLang="ko-KR" sz="1500" dirty="0">
                  <a:solidFill>
                    <a:srgbClr val="990033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방안을 제시</a:t>
              </a:r>
              <a:endParaRPr lang="ko-KR" altLang="en-US" sz="1500" dirty="0">
                <a:solidFill>
                  <a:srgbClr val="990033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  <a:p>
              <a:pPr algn="ctr"/>
              <a:endParaRPr lang="ko-KR" altLang="en-US" sz="1500" dirty="0">
                <a:solidFill>
                  <a:srgbClr val="990033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sp>
          <p:nvSpPr>
            <p:cNvPr id="16" name="이등변 삼각형 15"/>
            <p:cNvSpPr/>
            <p:nvPr/>
          </p:nvSpPr>
          <p:spPr>
            <a:xfrm rot="10800000">
              <a:off x="3346668" y="4844380"/>
              <a:ext cx="2725226" cy="36004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90488" algn="ctr" latinLnBrk="0">
                <a:buFont typeface="Arial" panose="020B0604020202020204" pitchFamily="34" charset="0"/>
                <a:buChar char="•"/>
              </a:pPr>
              <a:endParaRPr lang="ko-KR" altLang="en-US" sz="105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21145" y="836712"/>
              <a:ext cx="7976271" cy="360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7" algn="ctr" latinLnBrk="0"/>
              <a:r>
                <a:rPr lang="en-US" altLang="ko-KR" sz="16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FDS </a:t>
              </a:r>
              <a:r>
                <a:rPr lang="ko-KR" altLang="en-US" sz="16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구축에서의 이슈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27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모서리가 둥근 직사각형 89"/>
          <p:cNvSpPr/>
          <p:nvPr/>
        </p:nvSpPr>
        <p:spPr>
          <a:xfrm>
            <a:off x="680783" y="5911457"/>
            <a:ext cx="4246872" cy="5133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90488" algn="ctr" latinLnBrk="0">
              <a:buFont typeface="Arial" panose="020B0604020202020204" pitchFamily="34" charset="0"/>
              <a:buChar char="•"/>
            </a:pPr>
            <a:endParaRPr lang="ko-KR" altLang="en-US" sz="105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345292" y="5900232"/>
            <a:ext cx="4003871" cy="5133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90488" algn="ctr" latinLnBrk="0">
              <a:buFont typeface="Arial" panose="020B0604020202020204" pitchFamily="34" charset="0"/>
              <a:buChar char="•"/>
            </a:pPr>
            <a:endParaRPr lang="ko-KR" altLang="en-US" sz="1050" b="1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 </a:t>
            </a:r>
            <a:r>
              <a:rPr lang="ko-KR" altLang="en-US" dirty="0" smtClean="0"/>
              <a:t>연구 프레임 워크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smtClean="0"/>
              <a:t>Phase 1) GAN </a:t>
            </a:r>
            <a:r>
              <a:rPr lang="ko-KR" altLang="en-US" b="1" smtClean="0"/>
              <a:t>모형을 이용하여 </a:t>
            </a:r>
            <a:r>
              <a:rPr lang="en-US" altLang="ko-KR" b="1" smtClean="0"/>
              <a:t>Fake </a:t>
            </a:r>
            <a:r>
              <a:rPr lang="ko-KR" altLang="en-US" b="1" smtClean="0"/>
              <a:t>사기거래 데이터를 오버샘플링하여 불균형 문제 해결</a:t>
            </a:r>
            <a:endParaRPr lang="en-US" altLang="ko-KR" b="1" smtClean="0"/>
          </a:p>
          <a:p>
            <a:r>
              <a:rPr lang="en-US" altLang="ko-KR" b="1"/>
              <a:t>Phase </a:t>
            </a:r>
            <a:r>
              <a:rPr lang="en-US" altLang="ko-KR" b="1" smtClean="0"/>
              <a:t>2) </a:t>
            </a:r>
            <a:r>
              <a:rPr lang="ko-KR" altLang="en-US" b="1" smtClean="0"/>
              <a:t>딥러닝 앙상블 모형을 이용하여 사기거래 탐지의 정확도를 향상</a:t>
            </a:r>
            <a:endParaRPr lang="ko-KR" altLang="en-US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/>
              <a:t>. </a:t>
            </a:r>
            <a:r>
              <a:rPr lang="ko-KR" altLang="en-US" smtClean="0"/>
              <a:t>연구 방법론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71959" y="1484784"/>
            <a:ext cx="9351273" cy="4968552"/>
          </a:xfrm>
        </p:spPr>
        <p:txBody>
          <a:bodyPr/>
          <a:lstStyle/>
          <a:p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95055" y="1412776"/>
            <a:ext cx="8344663" cy="4608512"/>
            <a:chOff x="678475" y="1556792"/>
            <a:chExt cx="8344663" cy="4608512"/>
          </a:xfrm>
        </p:grpSpPr>
        <p:cxnSp>
          <p:nvCxnSpPr>
            <p:cNvPr id="41" name="직선 화살표 연결선 40"/>
            <p:cNvCxnSpPr>
              <a:stCxn id="45" idx="2"/>
              <a:endCxn id="59" idx="0"/>
            </p:cNvCxnSpPr>
            <p:nvPr/>
          </p:nvCxnSpPr>
          <p:spPr>
            <a:xfrm>
              <a:off x="7366954" y="3303297"/>
              <a:ext cx="0" cy="38814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모서리가 둥근 직사각형 44"/>
            <p:cNvSpPr/>
            <p:nvPr/>
          </p:nvSpPr>
          <p:spPr>
            <a:xfrm>
              <a:off x="6027465" y="2068839"/>
              <a:ext cx="2678978" cy="12344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90488" algn="ctr" latinLnBrk="0">
                <a:buFont typeface="Arial" panose="020B0604020202020204" pitchFamily="34" charset="0"/>
                <a:buChar char="•"/>
              </a:pPr>
              <a:endPara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1145602" y="4691819"/>
              <a:ext cx="3168352" cy="1257461"/>
            </a:xfrm>
            <a:prstGeom prst="roundRect">
              <a:avLst>
                <a:gd name="adj" fmla="val 8335"/>
              </a:avLst>
            </a:prstGeom>
            <a:solidFill>
              <a:schemeClr val="bg1">
                <a:lumMod val="85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90488" algn="ctr" latinLnBrk="0">
                <a:buFont typeface="Arial" panose="020B0604020202020204" pitchFamily="34" charset="0"/>
                <a:buChar char="•"/>
              </a:pPr>
              <a:endPara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53947" y="1556792"/>
              <a:ext cx="2364750" cy="307777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en-US" altLang="ko-KR" sz="1400" b="1" dirty="0" smtClean="0">
                  <a:latin typeface="+mj-ea"/>
                  <a:ea typeface="+mj-ea"/>
                </a:rPr>
                <a:t>Phase1 – GAN </a:t>
              </a:r>
              <a:r>
                <a:rPr lang="ko-KR" altLang="en-US" sz="1400" b="1" dirty="0" smtClean="0">
                  <a:latin typeface="+mj-ea"/>
                  <a:ea typeface="+mj-ea"/>
                </a:rPr>
                <a:t>오버샘플링</a:t>
              </a: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704528" y="3694084"/>
              <a:ext cx="4032448" cy="64967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90488" algn="ctr" latinLnBrk="0">
                <a:buFont typeface="Arial" panose="020B0604020202020204" pitchFamily="34" charset="0"/>
                <a:buChar char="•"/>
              </a:pPr>
              <a:endPara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901411" y="3838903"/>
              <a:ext cx="845646" cy="36004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7" algn="ctr" latinLnBrk="0"/>
              <a:r>
                <a:rPr lang="en-US" altLang="ko-KR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GAN</a:t>
              </a:r>
              <a:endPara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832423" y="3838903"/>
              <a:ext cx="845646" cy="36004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7" algn="ctr" latinLnBrk="0"/>
              <a:r>
                <a:rPr lang="en-US" altLang="ko-KR" sz="1200" b="1" dirty="0" err="1">
                  <a:solidFill>
                    <a:schemeClr val="bg1"/>
                  </a:solidFill>
                  <a:latin typeface="+mj-ea"/>
                  <a:ea typeface="+mj-ea"/>
                </a:rPr>
                <a:t>c</a:t>
              </a:r>
              <a:r>
                <a:rPr lang="en-US" altLang="ko-KR" sz="1200" b="1" dirty="0" err="1" smtClean="0">
                  <a:solidFill>
                    <a:schemeClr val="bg1"/>
                  </a:solidFill>
                  <a:latin typeface="+mj-ea"/>
                  <a:ea typeface="+mj-ea"/>
                </a:rPr>
                <a:t>GAN</a:t>
              </a:r>
              <a:endPara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2763435" y="3838903"/>
              <a:ext cx="845646" cy="36004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7" algn="ctr" latinLnBrk="0"/>
              <a:r>
                <a:rPr lang="en-US" altLang="ko-KR" sz="1200" b="1" dirty="0">
                  <a:solidFill>
                    <a:schemeClr val="bg1"/>
                  </a:solidFill>
                  <a:latin typeface="+mj-ea"/>
                  <a:ea typeface="+mj-ea"/>
                </a:rPr>
                <a:t>W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GAN</a:t>
              </a:r>
              <a:endPara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694446" y="3838903"/>
              <a:ext cx="845646" cy="36004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7" algn="ctr" latinLnBrk="0"/>
              <a:r>
                <a:rPr lang="en-US" altLang="ko-KR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WCGAN</a:t>
              </a:r>
              <a:endPara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1849129" y="2204864"/>
              <a:ext cx="1743022" cy="985391"/>
              <a:chOff x="1552071" y="1988840"/>
              <a:chExt cx="1743022" cy="985391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1552071" y="1988841"/>
                <a:ext cx="1290930" cy="9853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90487" algn="ctr" latinLnBrk="0"/>
                <a:r>
                  <a:rPr lang="ko-KR" altLang="en-US" sz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정상거래</a:t>
                </a: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2959436" y="1988840"/>
                <a:ext cx="335657" cy="98539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90487" algn="ctr" latinLnBrk="0"/>
                <a:r>
                  <a:rPr lang="ko-KR" altLang="en-US" sz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이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상</a:t>
                </a:r>
                <a:r>
                  <a:rPr lang="ko-KR" altLang="en-US" sz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거래</a:t>
                </a:r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7628995" y="2204865"/>
              <a:ext cx="491858" cy="98539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90488" algn="ctr" latinLnBrk="0">
                <a:buFont typeface="Arial" panose="020B0604020202020204" pitchFamily="34" charset="0"/>
                <a:buChar char="•"/>
              </a:pPr>
              <a:endPara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097956" y="2202897"/>
              <a:ext cx="365875" cy="9853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90488" algn="ctr" latinLnBrk="0">
                <a:buFont typeface="Arial" panose="020B0604020202020204" pitchFamily="34" charset="0"/>
                <a:buChar char="•"/>
              </a:pPr>
              <a:endPara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5331484" y="2060846"/>
              <a:ext cx="0" cy="410445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763532" y="1556792"/>
              <a:ext cx="3219151" cy="307777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en-US" altLang="ko-KR" sz="1400" b="1" dirty="0" smtClean="0">
                  <a:latin typeface="+mj-ea"/>
                  <a:ea typeface="+mj-ea"/>
                </a:rPr>
                <a:t>Phase2 – </a:t>
              </a:r>
              <a:r>
                <a:rPr lang="ko-KR" altLang="en-US" sz="1400" b="1" dirty="0" err="1" smtClean="0">
                  <a:latin typeface="+mj-ea"/>
                  <a:ea typeface="+mj-ea"/>
                </a:rPr>
                <a:t>딥러닝</a:t>
              </a:r>
              <a:r>
                <a:rPr lang="ko-KR" altLang="en-US" sz="1400" b="1" dirty="0" smtClean="0">
                  <a:latin typeface="+mj-ea"/>
                  <a:ea typeface="+mj-ea"/>
                </a:rPr>
                <a:t> 사기거래 탐지 모형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621608" y="2204863"/>
              <a:ext cx="846044" cy="98539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7" algn="ctr" latinLnBrk="0"/>
              <a:r>
                <a:rPr lang="en-US" altLang="ko-KR" sz="1200" dirty="0" smtClean="0">
                  <a:solidFill>
                    <a:schemeClr val="tx1"/>
                  </a:solidFill>
                  <a:latin typeface="+mj-ea"/>
                  <a:ea typeface="+mj-ea"/>
                </a:rPr>
                <a:t>Test</a:t>
              </a:r>
              <a:endParaRPr lang="ko-KR" altLang="en-US" sz="120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5710770" y="3691438"/>
              <a:ext cx="3312368" cy="12669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90488" algn="ctr" latinLnBrk="0">
                <a:buFont typeface="Arial" panose="020B0604020202020204" pitchFamily="34" charset="0"/>
                <a:buChar char="•"/>
              </a:pPr>
              <a:endParaRPr lang="ko-KR" altLang="en-US" sz="120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5925415" y="3842351"/>
              <a:ext cx="1281252" cy="36004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7" algn="ctr" latinLnBrk="0"/>
              <a:r>
                <a:rPr lang="en-US" altLang="ko-KR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DNN</a:t>
              </a:r>
              <a:endPara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왼쪽 중괄호 60"/>
            <p:cNvSpPr/>
            <p:nvPr/>
          </p:nvSpPr>
          <p:spPr>
            <a:xfrm rot="5400000">
              <a:off x="6984497" y="4519312"/>
              <a:ext cx="821817" cy="1071824"/>
            </a:xfrm>
            <a:prstGeom prst="leftBrac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+mj-ea"/>
                <a:ea typeface="+mj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253456" y="2204862"/>
              <a:ext cx="724794" cy="98539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90488" algn="ctr" latinLnBrk="0">
                <a:buFont typeface="Arial" panose="020B0604020202020204" pitchFamily="34" charset="0"/>
                <a:buChar char="•"/>
              </a:pPr>
              <a:endPara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364949" y="5528265"/>
              <a:ext cx="956116" cy="2769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ko-KR" altLang="en-US" sz="1200" dirty="0" smtClean="0">
                  <a:latin typeface="+mj-ea"/>
                  <a:ea typeface="+mj-ea"/>
                </a:rPr>
                <a:t>이상거래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459569" y="5528265"/>
              <a:ext cx="956116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vert="horz" wrap="square" rtlCol="0">
              <a:spAutoFit/>
            </a:bodyPr>
            <a:lstStyle/>
            <a:p>
              <a:pPr algn="ctr" latinLnBrk="0">
                <a:spcBef>
                  <a:spcPts val="600"/>
                </a:spcBef>
              </a:pPr>
              <a:r>
                <a:rPr lang="ko-KR" altLang="en-US" sz="1200" dirty="0" smtClean="0">
                  <a:latin typeface="+mj-ea"/>
                  <a:ea typeface="+mj-ea"/>
                </a:rPr>
                <a:t>정상거래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454345" y="3303669"/>
              <a:ext cx="889987" cy="276999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en-US" altLang="ko-KR" sz="1200" b="1" dirty="0" smtClean="0">
                  <a:latin typeface="+mj-ea"/>
                  <a:ea typeface="+mj-ea"/>
                </a:rPr>
                <a:t>GAN </a:t>
              </a:r>
              <a:r>
                <a:rPr lang="ko-KR" altLang="en-US" sz="1200" b="1" dirty="0" smtClean="0">
                  <a:latin typeface="+mj-ea"/>
                  <a:ea typeface="+mj-ea"/>
                </a:rPr>
                <a:t>학</a:t>
              </a:r>
              <a:r>
                <a:rPr lang="ko-KR" altLang="en-US" sz="1200" b="1" dirty="0">
                  <a:latin typeface="+mj-ea"/>
                  <a:ea typeface="+mj-ea"/>
                </a:rPr>
                <a:t>습</a:t>
              </a:r>
              <a:endParaRPr lang="ko-KR" altLang="en-US" sz="1200" b="1" dirty="0" smtClean="0">
                <a:latin typeface="+mj-ea"/>
                <a:ea typeface="+mj-e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146493" y="3358867"/>
              <a:ext cx="1258678" cy="276999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ko-KR" altLang="en-US" sz="1200" b="1" dirty="0" smtClean="0">
                  <a:latin typeface="+mj-ea"/>
                  <a:ea typeface="+mj-ea"/>
                </a:rPr>
                <a:t>분류 모델 학습</a:t>
              </a: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1324234" y="4819873"/>
              <a:ext cx="2793034" cy="985391"/>
              <a:chOff x="1027176" y="4525714"/>
              <a:chExt cx="2793034" cy="985391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2872071" y="4525714"/>
                <a:ext cx="948139" cy="98539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90487" algn="ctr" latinLnBrk="0"/>
                <a:r>
                  <a:rPr lang="ko-KR" altLang="en-US" sz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이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상</a:t>
                </a:r>
                <a:r>
                  <a:rPr lang="ko-KR" altLang="en-US" sz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거래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881943" y="4525714"/>
                <a:ext cx="46987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none" rtlCol="0">
                <a:spAutoFit/>
              </a:bodyPr>
              <a:lstStyle/>
              <a:p>
                <a:pPr latinLnBrk="0">
                  <a:spcBef>
                    <a:spcPts val="600"/>
                  </a:spcBef>
                </a:pPr>
                <a:r>
                  <a:rPr lang="en-US" altLang="ko-KR" sz="1200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fake</a:t>
                </a:r>
                <a:endParaRPr lang="ko-KR" altLang="en-US" sz="1200" dirty="0" smtClean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  <p:grpSp>
            <p:nvGrpSpPr>
              <p:cNvPr id="78" name="그룹 77"/>
              <p:cNvGrpSpPr/>
              <p:nvPr/>
            </p:nvGrpSpPr>
            <p:grpSpPr>
              <a:xfrm>
                <a:off x="1027176" y="4525714"/>
                <a:ext cx="1743022" cy="985391"/>
                <a:chOff x="1552071" y="1988840"/>
                <a:chExt cx="1743022" cy="985391"/>
              </a:xfrm>
            </p:grpSpPr>
            <p:sp>
              <p:nvSpPr>
                <p:cNvPr id="79" name="직사각형 78"/>
                <p:cNvSpPr/>
                <p:nvPr/>
              </p:nvSpPr>
              <p:spPr>
                <a:xfrm>
                  <a:off x="1552071" y="1988841"/>
                  <a:ext cx="1290930" cy="98539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90487" algn="ctr" latinLnBrk="0"/>
                  <a:r>
                    <a:rPr lang="ko-KR" altLang="en-US" sz="1200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정상거래</a:t>
                  </a:r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2959436" y="1988840"/>
                  <a:ext cx="335657" cy="98539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90487" algn="ctr" latinLnBrk="0"/>
                  <a:r>
                    <a:rPr lang="ko-KR" altLang="en-US" sz="1200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이</a:t>
                  </a:r>
                  <a:r>
                    <a:rPr lang="ko-KR" altLang="en-US" sz="12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상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거래</a:t>
                  </a:r>
                </a:p>
              </p:txBody>
            </p:sp>
          </p:grpSp>
        </p:grpSp>
        <p:cxnSp>
          <p:nvCxnSpPr>
            <p:cNvPr id="68" name="꺾인 연결선 67"/>
            <p:cNvCxnSpPr>
              <a:stCxn id="82" idx="2"/>
              <a:endCxn id="48" idx="0"/>
            </p:cNvCxnSpPr>
            <p:nvPr/>
          </p:nvCxnSpPr>
          <p:spPr>
            <a:xfrm rot="5400000">
              <a:off x="2820624" y="3090384"/>
              <a:ext cx="503829" cy="703571"/>
            </a:xfrm>
            <a:prstGeom prst="bent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/>
            <p:cNvSpPr/>
            <p:nvPr/>
          </p:nvSpPr>
          <p:spPr>
            <a:xfrm>
              <a:off x="6978250" y="2204865"/>
              <a:ext cx="566136" cy="9853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90488" algn="ctr" latinLnBrk="0">
                <a:buFont typeface="Arial" panose="020B0604020202020204" pitchFamily="34" charset="0"/>
                <a:buChar char="•"/>
              </a:pPr>
              <a:endPara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70" name="꺾인 연결선 69"/>
            <p:cNvCxnSpPr>
              <a:stCxn id="48" idx="2"/>
              <a:endCxn id="76" idx="0"/>
            </p:cNvCxnSpPr>
            <p:nvPr/>
          </p:nvCxnSpPr>
          <p:spPr>
            <a:xfrm rot="16200000" flipH="1">
              <a:off x="2943920" y="4120594"/>
              <a:ext cx="476110" cy="922447"/>
            </a:xfrm>
            <a:prstGeom prst="bent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678475" y="4414820"/>
              <a:ext cx="2103461" cy="276999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ko-KR" altLang="en-US" sz="1200" b="1" dirty="0" smtClean="0">
                  <a:latin typeface="+mj-ea"/>
                  <a:ea typeface="+mj-ea"/>
                </a:rPr>
                <a:t>위조 이상거래 데이터 생성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54564" y="4443317"/>
              <a:ext cx="492443" cy="276999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latinLnBrk="0">
                <a:spcBef>
                  <a:spcPts val="600"/>
                </a:spcBef>
              </a:pPr>
              <a:r>
                <a:rPr lang="ko-KR" altLang="en-US" sz="1200" b="1" smtClean="0">
                  <a:latin typeface="+mj-ea"/>
                  <a:ea typeface="+mj-ea"/>
                </a:rPr>
                <a:t>예측</a:t>
              </a:r>
              <a:endParaRPr lang="ko-KR" altLang="en-US" sz="1200" b="1" dirty="0" smtClean="0">
                <a:latin typeface="+mj-ea"/>
                <a:ea typeface="+mj-ea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253456" y="2204864"/>
              <a:ext cx="1290930" cy="985391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7" algn="ctr" latinLnBrk="0"/>
              <a:r>
                <a:rPr lang="en-US" altLang="ko-KR" sz="1200" dirty="0" smtClean="0">
                  <a:solidFill>
                    <a:schemeClr val="tx1"/>
                  </a:solidFill>
                  <a:latin typeface="+mj-ea"/>
                  <a:ea typeface="+mj-ea"/>
                </a:rPr>
                <a:t>Training</a:t>
              </a:r>
              <a:endParaRPr lang="ko-KR" altLang="en-US" sz="1200" dirty="0" smtClean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74" name="구부러진 연결선 73"/>
            <p:cNvCxnSpPr>
              <a:stCxn id="46" idx="3"/>
              <a:endCxn id="45" idx="1"/>
            </p:cNvCxnSpPr>
            <p:nvPr/>
          </p:nvCxnSpPr>
          <p:spPr>
            <a:xfrm flipV="1">
              <a:off x="4313954" y="2686068"/>
              <a:ext cx="1713511" cy="2634482"/>
            </a:xfrm>
            <a:prstGeom prst="curved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모서리가 둥근 직사각형 74"/>
            <p:cNvSpPr/>
            <p:nvPr/>
          </p:nvSpPr>
          <p:spPr>
            <a:xfrm>
              <a:off x="7577764" y="3842351"/>
              <a:ext cx="1281252" cy="36004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7" algn="ctr" latinLnBrk="0"/>
              <a:r>
                <a:rPr lang="en-US" altLang="ko-KR" sz="12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CNN</a:t>
              </a:r>
              <a:endPara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438260" y="5895590"/>
            <a:ext cx="4608187" cy="53860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200" b="1" dirty="0" smtClean="0">
                <a:latin typeface="+mj-ea"/>
                <a:ea typeface="+mj-ea"/>
              </a:rPr>
              <a:t>“</a:t>
            </a:r>
            <a:r>
              <a:rPr lang="ko-KR" altLang="en-US" sz="1200" b="1" dirty="0" smtClean="0">
                <a:latin typeface="+mj-ea"/>
                <a:ea typeface="+mj-ea"/>
              </a:rPr>
              <a:t>생성적 적대 신경망을 활용해 위조 데이터를 생성하여 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 algn="ctr" latinLnBrk="0">
              <a:spcBef>
                <a:spcPts val="600"/>
              </a:spcBef>
            </a:pPr>
            <a:r>
              <a:rPr lang="ko-KR" altLang="en-US" sz="1200" b="1" dirty="0" smtClean="0">
                <a:latin typeface="+mj-ea"/>
                <a:ea typeface="+mj-ea"/>
              </a:rPr>
              <a:t>데이터 불균형 문제 해결</a:t>
            </a:r>
            <a:r>
              <a:rPr lang="en-US" altLang="ko-KR" sz="1200" b="1" dirty="0" smtClean="0">
                <a:latin typeface="+mj-ea"/>
                <a:ea typeface="+mj-ea"/>
              </a:rPr>
              <a:t>” </a:t>
            </a:r>
            <a:endParaRPr lang="ko-KR" altLang="en-US" sz="1200" b="1" dirty="0" smtClean="0">
              <a:latin typeface="+mj-ea"/>
              <a:ea typeface="+mj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11669" y="5895590"/>
            <a:ext cx="3689803" cy="538609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200" b="1" dirty="0" smtClean="0">
                <a:latin typeface="+mj-ea"/>
                <a:ea typeface="+mj-ea"/>
              </a:rPr>
              <a:t>“</a:t>
            </a:r>
            <a:r>
              <a:rPr lang="ko-KR" altLang="en-US" sz="1200" b="1" dirty="0" err="1" smtClean="0">
                <a:latin typeface="+mj-ea"/>
                <a:ea typeface="+mj-ea"/>
              </a:rPr>
              <a:t>딥러닝</a:t>
            </a:r>
            <a:r>
              <a:rPr lang="ko-KR" altLang="en-US" sz="1200" b="1" dirty="0" smtClean="0">
                <a:latin typeface="+mj-ea"/>
                <a:ea typeface="+mj-ea"/>
              </a:rPr>
              <a:t> 기반 분류기를 </a:t>
            </a:r>
            <a:r>
              <a:rPr lang="en-US" altLang="ko-KR" sz="1200" b="1" dirty="0" smtClean="0">
                <a:latin typeface="+mj-ea"/>
                <a:ea typeface="+mj-ea"/>
              </a:rPr>
              <a:t>Ensemble</a:t>
            </a:r>
            <a:r>
              <a:rPr lang="ko-KR" altLang="en-US" sz="1200" b="1" dirty="0" smtClean="0">
                <a:latin typeface="+mj-ea"/>
                <a:ea typeface="+mj-ea"/>
              </a:rPr>
              <a:t>로 구성하여 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 algn="ctr" latinLnBrk="0">
              <a:spcBef>
                <a:spcPts val="600"/>
              </a:spcBef>
            </a:pPr>
            <a:r>
              <a:rPr lang="ko-KR" altLang="en-US" sz="1200" b="1" dirty="0" smtClean="0">
                <a:latin typeface="+mj-ea"/>
                <a:ea typeface="+mj-ea"/>
              </a:rPr>
              <a:t>이상거래 탐지 정확도 높임</a:t>
            </a:r>
            <a:r>
              <a:rPr lang="en-US" altLang="ko-KR" sz="1200" b="1" dirty="0" smtClean="0">
                <a:latin typeface="+mj-ea"/>
                <a:ea typeface="+mj-ea"/>
              </a:rPr>
              <a:t>” </a:t>
            </a:r>
            <a:endParaRPr lang="ko-KR" altLang="en-US" sz="1200" b="1" dirty="0" smtClean="0">
              <a:latin typeface="+mj-ea"/>
              <a:ea typeface="+mj-ea"/>
            </a:endParaRPr>
          </a:p>
        </p:txBody>
      </p:sp>
      <p:sp>
        <p:nvSpPr>
          <p:cNvPr id="86" name="왼쪽 중괄호 85"/>
          <p:cNvSpPr/>
          <p:nvPr/>
        </p:nvSpPr>
        <p:spPr>
          <a:xfrm rot="16200000" flipV="1">
            <a:off x="7090167" y="3646261"/>
            <a:ext cx="247596" cy="1071824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579958" y="4293096"/>
            <a:ext cx="1281252" cy="3600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algn="ctr" latinLnBrk="0"/>
            <a:r>
              <a:rPr lang="en-US" altLang="ko-KR" sz="1200" b="1" dirty="0" smtClean="0">
                <a:solidFill>
                  <a:schemeClr val="bg1"/>
                </a:solidFill>
                <a:latin typeface="+mj-ea"/>
                <a:ea typeface="+mj-ea"/>
              </a:rPr>
              <a:t>Ensemble</a:t>
            </a:r>
            <a:endParaRPr lang="ko-KR" altLang="en-US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577309" y="1742428"/>
            <a:ext cx="421071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546479" y="1740717"/>
            <a:ext cx="325980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64411"/>
            <a:ext cx="4535933" cy="339725"/>
          </a:xfrm>
        </p:spPr>
        <p:txBody>
          <a:bodyPr/>
          <a:lstStyle/>
          <a:p>
            <a:r>
              <a:rPr lang="en-US" altLang="ko-KR" dirty="0" smtClean="0"/>
              <a:t>2.2</a:t>
            </a:r>
            <a:r>
              <a:rPr lang="en-US" altLang="ko-KR" smtClean="0"/>
              <a:t>. GAN</a:t>
            </a:r>
            <a:r>
              <a:rPr lang="ko-KR" altLang="en-US" dirty="0" smtClean="0"/>
              <a:t>을 </a:t>
            </a:r>
            <a:r>
              <a:rPr lang="ko-KR" altLang="en-US" smtClean="0"/>
              <a:t>이용한 오버샘플링</a:t>
            </a:r>
            <a:r>
              <a:rPr lang="en-US" altLang="ko-KR" smtClean="0"/>
              <a:t>(1/2)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73050" y="620713"/>
            <a:ext cx="9504486" cy="648047"/>
          </a:xfrm>
        </p:spPr>
        <p:txBody>
          <a:bodyPr/>
          <a:lstStyle/>
          <a:p>
            <a:r>
              <a:rPr lang="en-US" altLang="ko-KR" b="1" u="sng"/>
              <a:t>Phase 1) GAN </a:t>
            </a:r>
            <a:r>
              <a:rPr lang="ko-KR" altLang="en-US" b="1" u="sng" smtClean="0"/>
              <a:t>모형을 이용한 사기 데이터 오버샘플링</a:t>
            </a:r>
            <a:endParaRPr lang="en-US" altLang="ko-KR" b="1" u="sng"/>
          </a:p>
          <a:p>
            <a:r>
              <a:rPr lang="en-US" altLang="ko-KR"/>
              <a:t>- FDS </a:t>
            </a:r>
            <a:r>
              <a:rPr lang="ko-KR" altLang="en-US"/>
              <a:t>데이터는 사기와 정상 데이터간 심한 불균형이 존재하여</a:t>
            </a:r>
            <a:r>
              <a:rPr lang="en-US" altLang="ko-KR"/>
              <a:t>(imbalanced data) </a:t>
            </a:r>
          </a:p>
          <a:p>
            <a:r>
              <a:rPr lang="en-US" altLang="ko-KR"/>
              <a:t>  </a:t>
            </a:r>
            <a:r>
              <a:rPr lang="ko-KR" altLang="en-US" smtClean="0"/>
              <a:t>모형의 </a:t>
            </a:r>
            <a:r>
              <a:rPr lang="ko-KR" altLang="en-US"/>
              <a:t>학습이 어렵고 사기 탐지의 재현율</a:t>
            </a:r>
            <a:r>
              <a:rPr lang="en-US" altLang="ko-KR"/>
              <a:t>(recall-rate)</a:t>
            </a:r>
            <a:r>
              <a:rPr lang="ko-KR" altLang="en-US"/>
              <a:t>이 낮아지는 현상이 발생 됨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최근 </a:t>
            </a:r>
            <a:r>
              <a:rPr lang="ko-KR" altLang="en-US"/>
              <a:t>음원</a:t>
            </a:r>
            <a:r>
              <a:rPr lang="en-US" altLang="ko-KR"/>
              <a:t>, </a:t>
            </a:r>
            <a:r>
              <a:rPr lang="ko-KR" altLang="en-US"/>
              <a:t>이미지의 합성에 활용되는 강화학습 기법인 </a:t>
            </a:r>
            <a:r>
              <a:rPr lang="en-US" altLang="ko-KR" smtClean="0"/>
              <a:t>GAN </a:t>
            </a:r>
            <a:r>
              <a:rPr lang="ko-KR" altLang="en-US"/>
              <a:t>모형을 통해 </a:t>
            </a:r>
          </a:p>
          <a:p>
            <a:r>
              <a:rPr lang="ko-KR" altLang="en-US"/>
              <a:t>  </a:t>
            </a:r>
            <a:r>
              <a:rPr lang="ko-KR" altLang="en-US" smtClean="0"/>
              <a:t>사기와 </a:t>
            </a:r>
            <a:r>
              <a:rPr lang="ko-KR" altLang="en-US"/>
              <a:t>유사한 모조 데이터를 복제생성 하여 데이터 불균형 문제를 효과적으로 해결 </a:t>
            </a:r>
            <a:r>
              <a:rPr lang="ko-KR" altLang="en-US" smtClean="0"/>
              <a:t>함</a:t>
            </a:r>
            <a:endParaRPr lang="en-US" altLang="ko-KR" smtClean="0"/>
          </a:p>
          <a:p>
            <a:r>
              <a:rPr lang="en-US" altLang="ko-KR" smtClean="0"/>
              <a:t>- GAN</a:t>
            </a:r>
            <a:r>
              <a:rPr lang="ko-KR" altLang="en-US" smtClean="0"/>
              <a:t>의 위조 데이터 합성 방식을 이용한 샘플링으로 변화하는 사기 패턴에 효과적으로 대응가능 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연구 방법론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6097791" y="3471351"/>
            <a:ext cx="2914053" cy="2569687"/>
            <a:chOff x="5865761" y="3546104"/>
            <a:chExt cx="2914053" cy="2569687"/>
          </a:xfrm>
        </p:grpSpPr>
        <p:sp>
          <p:nvSpPr>
            <p:cNvPr id="38" name="정육면체 37"/>
            <p:cNvSpPr/>
            <p:nvPr/>
          </p:nvSpPr>
          <p:spPr>
            <a:xfrm>
              <a:off x="7664284" y="4322979"/>
              <a:ext cx="933724" cy="498994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+mj-ea"/>
                  <a:ea typeface="+mj-ea"/>
                </a:rPr>
                <a:t>Fake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+mj-ea"/>
                  <a:ea typeface="+mj-ea"/>
                </a:rPr>
                <a:t>Fraud</a:t>
              </a:r>
              <a:endParaRPr lang="ko-KR" altLang="en-US" sz="11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420850" y="5742818"/>
              <a:ext cx="906176" cy="36281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1" hangingPunct="1"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50" b="1" kern="0" smtClean="0">
                  <a:latin typeface="+mj-ea"/>
                  <a:ea typeface="+mj-ea"/>
                </a:rPr>
                <a:t>GAN </a:t>
              </a:r>
            </a:p>
            <a:p>
              <a:pPr marL="0" marR="0" lvl="0" indent="0" algn="ctr" defTabSz="914400" eaLnBrk="1" fontAlgn="auto" latinLnBrk="1" hangingPunct="1"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j-ea"/>
                  <a:ea typeface="+mj-ea"/>
                </a:rPr>
                <a:t>생성모형</a:t>
              </a:r>
              <a:endPara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682158" y="5096807"/>
              <a:ext cx="906176" cy="3628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solidFill>
                <a:schemeClr val="accent4">
                  <a:lumMod val="75000"/>
                </a:scheme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1" hangingPunct="1"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50" b="1" kern="0" smtClean="0">
                  <a:latin typeface="+mj-ea"/>
                  <a:ea typeface="+mj-ea"/>
                </a:rPr>
                <a:t>GAN </a:t>
              </a:r>
            </a:p>
            <a:p>
              <a:pPr marL="0" marR="0" lvl="0" indent="0" algn="ctr" defTabSz="914400" eaLnBrk="1" fontAlgn="auto" latinLnBrk="1" hangingPunct="1"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50" b="1" kern="0" smtClean="0">
                  <a:latin typeface="+mj-ea"/>
                  <a:ea typeface="+mj-ea"/>
                </a:rPr>
                <a:t>판별</a:t>
              </a:r>
              <a:r>
                <a:rPr kumimoji="0" lang="ko-KR" altLang="en-US" sz="105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+mj-ea"/>
                  <a:ea typeface="+mj-ea"/>
                </a:rPr>
                <a:t>모형</a:t>
              </a:r>
              <a:endParaRPr kumimoji="0" lang="ko-KR" altLang="en-US" sz="105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41" name="정육면체 40"/>
            <p:cNvSpPr/>
            <p:nvPr/>
          </p:nvSpPr>
          <p:spPr>
            <a:xfrm>
              <a:off x="6411176" y="5127815"/>
              <a:ext cx="925524" cy="288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+mj-ea"/>
                  <a:ea typeface="+mj-ea"/>
                </a:rPr>
                <a:t>Real Fraud</a:t>
              </a:r>
              <a:endParaRPr lang="ko-KR" altLang="en-US" sz="11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865761" y="5163291"/>
              <a:ext cx="269509" cy="9525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  <a:latin typeface="+mj-ea"/>
                  <a:ea typeface="+mj-ea"/>
                </a:rPr>
                <a:t>●◐◑◎●</a:t>
              </a:r>
              <a:endParaRPr lang="ko-KR" altLang="en-US" sz="10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오른쪽 화살표 42"/>
            <p:cNvSpPr/>
            <p:nvPr/>
          </p:nvSpPr>
          <p:spPr>
            <a:xfrm>
              <a:off x="6220055" y="5886555"/>
              <a:ext cx="160020" cy="11302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4" name="정육면체 43"/>
            <p:cNvSpPr/>
            <p:nvPr/>
          </p:nvSpPr>
          <p:spPr>
            <a:xfrm>
              <a:off x="7672484" y="5799069"/>
              <a:ext cx="925524" cy="288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+mj-ea"/>
                  <a:ea typeface="+mj-ea"/>
                </a:rPr>
                <a:t>Fake Fraud</a:t>
              </a:r>
              <a:endParaRPr lang="ko-KR" altLang="en-US" sz="11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>
              <a:off x="7450046" y="5218500"/>
              <a:ext cx="160020" cy="11302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6" name="오른쪽 화살표 45"/>
            <p:cNvSpPr/>
            <p:nvPr/>
          </p:nvSpPr>
          <p:spPr>
            <a:xfrm rot="16200000">
              <a:off x="8043145" y="5557662"/>
              <a:ext cx="160020" cy="11302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7" name="오른쪽 화살표 46"/>
            <p:cNvSpPr/>
            <p:nvPr/>
          </p:nvSpPr>
          <p:spPr>
            <a:xfrm>
              <a:off x="7450046" y="5886555"/>
              <a:ext cx="160020" cy="11302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48" name="정육면체 47"/>
            <p:cNvSpPr/>
            <p:nvPr/>
          </p:nvSpPr>
          <p:spPr>
            <a:xfrm>
              <a:off x="7661449" y="3965000"/>
              <a:ext cx="936000" cy="5004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+mj-ea"/>
                  <a:ea typeface="+mj-ea"/>
                </a:rPr>
                <a:t>Real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+mj-ea"/>
                  <a:ea typeface="+mj-ea"/>
                </a:rPr>
                <a:t>Fraud</a:t>
              </a:r>
            </a:p>
          </p:txBody>
        </p:sp>
        <p:sp>
          <p:nvSpPr>
            <p:cNvPr id="49" name="오른쪽 화살표 48"/>
            <p:cNvSpPr/>
            <p:nvPr/>
          </p:nvSpPr>
          <p:spPr>
            <a:xfrm rot="16200000">
              <a:off x="8043145" y="4884915"/>
              <a:ext cx="160020" cy="11302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490679" y="3546104"/>
              <a:ext cx="128913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1100" dirty="0" smtClean="0">
                  <a:solidFill>
                    <a:prstClr val="black"/>
                  </a:solidFill>
                  <a:latin typeface="+mj-ea"/>
                  <a:ea typeface="+mj-ea"/>
                </a:rPr>
                <a:t>GAN </a:t>
              </a:r>
              <a:r>
                <a:rPr lang="ko-KR" altLang="en-US" sz="1100" dirty="0" smtClean="0">
                  <a:solidFill>
                    <a:prstClr val="black"/>
                  </a:solidFill>
                  <a:latin typeface="+mj-ea"/>
                  <a:ea typeface="+mj-ea"/>
                </a:rPr>
                <a:t>모형에 의한</a:t>
              </a:r>
              <a:endParaRPr lang="en-US" altLang="ko-KR" sz="1100" dirty="0" smtClean="0">
                <a:solidFill>
                  <a:prstClr val="black"/>
                </a:solidFill>
                <a:latin typeface="+mj-ea"/>
                <a:ea typeface="+mj-ea"/>
              </a:endParaRPr>
            </a:p>
            <a:p>
              <a:pPr lvl="0" algn="ctr"/>
              <a:r>
                <a:rPr lang="en-US" altLang="ko-KR" sz="1100" dirty="0" smtClean="0">
                  <a:solidFill>
                    <a:prstClr val="black"/>
                  </a:solidFill>
                  <a:latin typeface="+mj-ea"/>
                  <a:ea typeface="+mj-ea"/>
                </a:rPr>
                <a:t>Over </a:t>
              </a:r>
              <a:r>
                <a:rPr lang="en-US" altLang="ko-KR" sz="1100" dirty="0">
                  <a:solidFill>
                    <a:prstClr val="black"/>
                  </a:solidFill>
                  <a:latin typeface="+mj-ea"/>
                  <a:ea typeface="+mj-ea"/>
                </a:rPr>
                <a:t>Sampling</a:t>
              </a: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684468" y="6101860"/>
            <a:ext cx="50556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+mj-ea"/>
                <a:ea typeface="+mj-ea"/>
              </a:rPr>
              <a:t>* Over Sampling</a:t>
            </a:r>
            <a:r>
              <a:rPr lang="ko-KR" altLang="en-US" sz="1100" dirty="0" smtClean="0">
                <a:latin typeface="+mj-ea"/>
                <a:ea typeface="+mj-ea"/>
              </a:rPr>
              <a:t>을 통해 사기</a:t>
            </a:r>
            <a:r>
              <a:rPr lang="en-US" altLang="ko-KR" sz="1100" dirty="0">
                <a:latin typeface="+mj-ea"/>
                <a:ea typeface="+mj-ea"/>
              </a:rPr>
              <a:t>-</a:t>
            </a:r>
            <a:r>
              <a:rPr lang="ko-KR" altLang="en-US" sz="1100" dirty="0">
                <a:latin typeface="+mj-ea"/>
                <a:ea typeface="+mj-ea"/>
              </a:rPr>
              <a:t>정상</a:t>
            </a:r>
            <a:r>
              <a:rPr lang="en-US" altLang="ko-KR" sz="1100" dirty="0">
                <a:latin typeface="+mj-ea"/>
                <a:ea typeface="+mj-ea"/>
              </a:rPr>
              <a:t>/</a:t>
            </a:r>
            <a:r>
              <a:rPr lang="ko-KR" altLang="en-US" sz="1100" dirty="0">
                <a:latin typeface="+mj-ea"/>
                <a:ea typeface="+mj-ea"/>
              </a:rPr>
              <a:t>학습</a:t>
            </a:r>
            <a:r>
              <a:rPr lang="en-US" altLang="ko-KR" sz="1100" dirty="0">
                <a:latin typeface="+mj-ea"/>
                <a:ea typeface="+mj-ea"/>
              </a:rPr>
              <a:t>-</a:t>
            </a:r>
            <a:r>
              <a:rPr lang="ko-KR" altLang="en-US" sz="1100" dirty="0">
                <a:latin typeface="+mj-ea"/>
                <a:ea typeface="+mj-ea"/>
              </a:rPr>
              <a:t>검증 데이터간 </a:t>
            </a:r>
            <a:r>
              <a:rPr lang="ko-KR" altLang="en-US" sz="1100" dirty="0" smtClean="0">
                <a:latin typeface="+mj-ea"/>
                <a:ea typeface="+mj-ea"/>
              </a:rPr>
              <a:t>효율적 균형 </a:t>
            </a:r>
            <a:r>
              <a:rPr lang="ko-KR" altLang="en-US" sz="1100" dirty="0">
                <a:latin typeface="+mj-ea"/>
                <a:ea typeface="+mj-ea"/>
              </a:rPr>
              <a:t>유지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681975" y="3198608"/>
            <a:ext cx="5042805" cy="3146490"/>
            <a:chOff x="449945" y="3273361"/>
            <a:chExt cx="5042805" cy="3146490"/>
          </a:xfrm>
        </p:grpSpPr>
        <p:graphicFrame>
          <p:nvGraphicFramePr>
            <p:cNvPr id="53" name="내용 개체 틀 1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30666429"/>
                </p:ext>
              </p:extLst>
            </p:nvPr>
          </p:nvGraphicFramePr>
          <p:xfrm>
            <a:off x="449945" y="3273361"/>
            <a:ext cx="5042805" cy="31464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54" name="직선 화살표 연결선 53"/>
            <p:cNvCxnSpPr/>
            <p:nvPr/>
          </p:nvCxnSpPr>
          <p:spPr>
            <a:xfrm>
              <a:off x="2361460" y="3819525"/>
              <a:ext cx="470517" cy="101453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>
              <a:off x="2334825" y="4920457"/>
              <a:ext cx="42612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2317070" y="4131631"/>
              <a:ext cx="470517" cy="74010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flipH="1">
              <a:off x="2831977" y="5259247"/>
              <a:ext cx="497153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2823100" y="4131631"/>
              <a:ext cx="506030" cy="105293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flipH="1">
              <a:off x="2911877" y="4871731"/>
              <a:ext cx="408377" cy="31283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1" name="구부러진 연결선 60"/>
          <p:cNvCxnSpPr>
            <a:stCxn id="48" idx="2"/>
          </p:cNvCxnSpPr>
          <p:nvPr/>
        </p:nvCxnSpPr>
        <p:spPr>
          <a:xfrm rot="10800000" flipV="1">
            <a:off x="4065831" y="4202997"/>
            <a:ext cx="3827649" cy="223930"/>
          </a:xfrm>
          <a:prstGeom prst="curvedConnector3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576971" y="2699319"/>
            <a:ext cx="3133871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400" b="1" dirty="0" smtClean="0">
                <a:latin typeface="+mj-ea"/>
                <a:ea typeface="+mj-ea"/>
              </a:rPr>
              <a:t>Under </a:t>
            </a:r>
            <a:r>
              <a:rPr lang="en-US" altLang="ko-KR" sz="1400" b="1" dirty="0">
                <a:latin typeface="+mj-ea"/>
                <a:ea typeface="+mj-ea"/>
              </a:rPr>
              <a:t>Sampling vs Over </a:t>
            </a:r>
            <a:r>
              <a:rPr lang="en-US" altLang="ko-KR" sz="1400" b="1" dirty="0" smtClean="0">
                <a:latin typeface="+mj-ea"/>
                <a:ea typeface="+mj-ea"/>
              </a:rPr>
              <a:t>Sampling</a:t>
            </a:r>
            <a:endParaRPr lang="en-US" altLang="ko-KR" sz="1400" b="1" dirty="0">
              <a:latin typeface="+mj-ea"/>
              <a:ea typeface="+mj-ea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5740134" y="3204938"/>
            <a:ext cx="0" cy="317639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94563" y="2531203"/>
            <a:ext cx="2649764" cy="60016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latinLnBrk="0">
              <a:spcBef>
                <a:spcPts val="600"/>
              </a:spcBef>
            </a:pPr>
            <a:r>
              <a:rPr lang="en-US" altLang="ko-KR" sz="1400" b="1" dirty="0" smtClean="0">
                <a:latin typeface="+mj-ea"/>
                <a:ea typeface="+mj-ea"/>
              </a:rPr>
              <a:t>GAN </a:t>
            </a:r>
            <a:r>
              <a:rPr lang="ko-KR" altLang="en-US" sz="1400" b="1" dirty="0" smtClean="0">
                <a:latin typeface="+mj-ea"/>
                <a:ea typeface="+mj-ea"/>
              </a:rPr>
              <a:t>모형을 </a:t>
            </a:r>
            <a:r>
              <a:rPr lang="ko-KR" altLang="en-US" sz="1400" b="1" dirty="0">
                <a:latin typeface="+mj-ea"/>
                <a:ea typeface="+mj-ea"/>
              </a:rPr>
              <a:t>이용한</a:t>
            </a:r>
          </a:p>
          <a:p>
            <a:pPr algn="ctr" latinLnBrk="0">
              <a:spcBef>
                <a:spcPts val="600"/>
              </a:spcBef>
            </a:pPr>
            <a:r>
              <a:rPr lang="ko-KR" altLang="en-US" sz="1400" b="1" dirty="0" smtClean="0">
                <a:latin typeface="+mj-ea"/>
                <a:ea typeface="+mj-ea"/>
              </a:rPr>
              <a:t>사기 데이터의 </a:t>
            </a:r>
            <a:r>
              <a:rPr lang="en-US" altLang="ko-KR" sz="1400" b="1" dirty="0">
                <a:latin typeface="+mj-ea"/>
                <a:ea typeface="+mj-ea"/>
              </a:rPr>
              <a:t>Over </a:t>
            </a:r>
            <a:r>
              <a:rPr lang="en-US" altLang="ko-KR" sz="1400" b="1" dirty="0" smtClean="0">
                <a:latin typeface="+mj-ea"/>
                <a:ea typeface="+mj-ea"/>
              </a:rPr>
              <a:t>Sampling</a:t>
            </a:r>
            <a:endParaRPr lang="en-US" altLang="ko-KR" sz="1400" b="1" dirty="0">
              <a:latin typeface="+mj-ea"/>
              <a:ea typeface="+mj-ea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900492" y="3121396"/>
            <a:ext cx="462361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5869662" y="3119685"/>
            <a:ext cx="325980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78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64411"/>
            <a:ext cx="4535933" cy="339725"/>
          </a:xfrm>
        </p:spPr>
        <p:txBody>
          <a:bodyPr/>
          <a:lstStyle/>
          <a:p>
            <a:r>
              <a:rPr lang="en-US" altLang="ko-KR" dirty="0" smtClean="0"/>
              <a:t>2.2</a:t>
            </a:r>
            <a:r>
              <a:rPr lang="en-US" altLang="ko-KR" smtClean="0"/>
              <a:t>. GAN</a:t>
            </a:r>
            <a:r>
              <a:rPr lang="ko-KR" altLang="en-US" dirty="0" smtClean="0"/>
              <a:t>을 </a:t>
            </a:r>
            <a:r>
              <a:rPr lang="ko-KR" altLang="en-US" smtClean="0"/>
              <a:t>이용한 오버샘플링</a:t>
            </a:r>
            <a:r>
              <a:rPr lang="en-US" altLang="ko-KR" smtClean="0"/>
              <a:t>(2/2)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73050" y="620713"/>
            <a:ext cx="9504486" cy="648047"/>
          </a:xfrm>
        </p:spPr>
        <p:txBody>
          <a:bodyPr/>
          <a:lstStyle/>
          <a:p>
            <a:r>
              <a:rPr lang="en-US" altLang="ko-KR" b="1" u="sng"/>
              <a:t>Phase 1) GAN </a:t>
            </a:r>
            <a:r>
              <a:rPr lang="ko-KR" altLang="en-US" b="1" u="sng" smtClean="0"/>
              <a:t>모형의 세부구조</a:t>
            </a:r>
            <a:endParaRPr lang="en-US" altLang="ko-KR" b="1" u="sng"/>
          </a:p>
          <a:p>
            <a:r>
              <a:rPr lang="en-US" altLang="ko-KR" smtClean="0"/>
              <a:t>- </a:t>
            </a:r>
            <a:r>
              <a:rPr lang="ko-KR" altLang="en-US" smtClean="0"/>
              <a:t>생성적 적대 신경망은 실제 데이터의 분포에 따라 위조 데이터를 생성하는 생성모형</a:t>
            </a:r>
            <a:r>
              <a:rPr lang="en-US" altLang="ko-KR" dirty="0"/>
              <a:t>(Generator)</a:t>
            </a:r>
            <a:r>
              <a:rPr lang="ko-KR" altLang="en-US"/>
              <a:t>과 </a:t>
            </a:r>
            <a:r>
              <a:rPr lang="ko-KR" altLang="en-US" smtClean="0"/>
              <a:t>실제와 위조 데이터를 </a:t>
            </a:r>
            <a:r>
              <a:rPr lang="ko-KR" altLang="en-US"/>
              <a:t>구분하는 </a:t>
            </a:r>
            <a:r>
              <a:rPr lang="ko-KR" altLang="en-US" smtClean="0"/>
              <a:t>판별모형</a:t>
            </a:r>
            <a:r>
              <a:rPr lang="en-US" altLang="ko-KR" dirty="0"/>
              <a:t>(Discriminator)</a:t>
            </a:r>
            <a:r>
              <a:rPr lang="ko-KR" altLang="en-US" dirty="0"/>
              <a:t>이 </a:t>
            </a:r>
            <a:r>
              <a:rPr lang="ko-KR" altLang="en-US" smtClean="0"/>
              <a:t>서로 경쟁하며 </a:t>
            </a:r>
            <a:r>
              <a:rPr lang="ko-KR" altLang="en-US"/>
              <a:t>학습하는 </a:t>
            </a:r>
            <a:r>
              <a:rPr lang="ko-KR" altLang="en-US" smtClean="0"/>
              <a:t>구조</a:t>
            </a:r>
            <a:endParaRPr lang="en-US" altLang="ko-KR" smtClean="0"/>
          </a:p>
          <a:p>
            <a:r>
              <a:rPr lang="en-US" altLang="ko-KR" smtClean="0"/>
              <a:t>- cGAN</a:t>
            </a:r>
            <a:r>
              <a:rPr lang="ko-KR" altLang="en-US"/>
              <a:t>은 </a:t>
            </a:r>
            <a:r>
              <a:rPr lang="ko-KR" altLang="en-US" smtClean="0"/>
              <a:t>생성모형과 </a:t>
            </a:r>
            <a:r>
              <a:rPr lang="ko-KR" altLang="en-US"/>
              <a:t>판별모형에 ‘</a:t>
            </a:r>
            <a:r>
              <a:rPr lang="en-US" altLang="ko-KR"/>
              <a:t>y’ </a:t>
            </a:r>
            <a:r>
              <a:rPr lang="ko-KR" altLang="en-US"/>
              <a:t>라벨을 이용한 특정 </a:t>
            </a:r>
            <a:r>
              <a:rPr lang="ko-KR" altLang="en-US" smtClean="0"/>
              <a:t>조건을 </a:t>
            </a:r>
            <a:r>
              <a:rPr lang="ko-KR" altLang="en-US"/>
              <a:t>부여하여 </a:t>
            </a:r>
            <a:r>
              <a:rPr lang="ko-KR" altLang="en-US" smtClean="0"/>
              <a:t>정교한 </a:t>
            </a:r>
            <a:r>
              <a:rPr lang="ko-KR" altLang="en-US"/>
              <a:t>데이터를 </a:t>
            </a:r>
            <a:r>
              <a:rPr lang="ko-KR" altLang="en-US" smtClean="0"/>
              <a:t>생성</a:t>
            </a:r>
            <a:endParaRPr lang="en-US" altLang="ko-KR" smtClean="0"/>
          </a:p>
          <a:p>
            <a:r>
              <a:rPr lang="en-US" altLang="ko-KR" smtClean="0"/>
              <a:t>- </a:t>
            </a:r>
            <a:r>
              <a:rPr lang="en-US" altLang="ko-KR"/>
              <a:t>WGAN</a:t>
            </a:r>
            <a:r>
              <a:rPr lang="ko-KR" altLang="ko-KR"/>
              <a:t>은 두 확률 분포간의 </a:t>
            </a:r>
            <a:r>
              <a:rPr lang="ko-KR" altLang="ko-KR" smtClean="0"/>
              <a:t>거리</a:t>
            </a:r>
            <a:r>
              <a:rPr lang="en-US" altLang="ko-KR" smtClean="0"/>
              <a:t> </a:t>
            </a:r>
            <a:r>
              <a:rPr lang="ko-KR" altLang="en-US" smtClean="0"/>
              <a:t>척</a:t>
            </a:r>
            <a:r>
              <a:rPr lang="ko-KR" altLang="ko-KR" smtClean="0"/>
              <a:t>도로</a:t>
            </a:r>
            <a:r>
              <a:rPr lang="en-US" altLang="ko-KR" smtClean="0"/>
              <a:t> </a:t>
            </a:r>
            <a:r>
              <a:rPr lang="en-US" altLang="ko-KR"/>
              <a:t>Wasserstein Distance</a:t>
            </a:r>
            <a:r>
              <a:rPr lang="ko-KR" altLang="ko-KR"/>
              <a:t>를 사용하여</a:t>
            </a:r>
            <a:r>
              <a:rPr lang="en-US" altLang="ko-KR"/>
              <a:t> </a:t>
            </a:r>
            <a:r>
              <a:rPr lang="ko-KR" altLang="ko-KR" smtClean="0"/>
              <a:t>손실함수 발산</a:t>
            </a:r>
            <a:r>
              <a:rPr lang="ko-KR" altLang="en-US" smtClean="0"/>
              <a:t>문제</a:t>
            </a:r>
            <a:r>
              <a:rPr lang="ko-KR" altLang="ko-KR" smtClean="0"/>
              <a:t> </a:t>
            </a:r>
            <a:r>
              <a:rPr lang="ko-KR" altLang="ko-KR"/>
              <a:t>해결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연구 방법론</a:t>
            </a:r>
            <a:endParaRPr lang="ko-KR" altLang="en-US" dirty="0"/>
          </a:p>
        </p:txBody>
      </p:sp>
      <p:pic>
        <p:nvPicPr>
          <p:cNvPr id="26" name="그림 25" descr="C:\Users\81455\Desktop\논문_연구동\gan 흐름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274" y="2348880"/>
            <a:ext cx="5210175" cy="1043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그림 26" descr="C:\Users\81455\Desktop\논문_연구동\cgan 흐름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274" y="3663353"/>
            <a:ext cx="5214499" cy="1317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그림 27" descr="Z:\96.교육자료\0-26. [기타] FDS KB손보\한국경영정보학회논문\논문페이퍼작성\#Picture, Graph\FDS_사진_한규인\WGAN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4" t="18635" r="3346" b="51181"/>
          <a:stretch/>
        </p:blipFill>
        <p:spPr bwMode="auto">
          <a:xfrm>
            <a:off x="2410274" y="5259017"/>
            <a:ext cx="5234651" cy="10801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24406" y="2204864"/>
            <a:ext cx="1296144" cy="129614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algn="ctr" latinLnBrk="0"/>
            <a:r>
              <a:rPr lang="en-US" altLang="ko-KR" sz="1600" b="1" smtClean="0">
                <a:solidFill>
                  <a:schemeClr val="bg1"/>
                </a:solidFill>
                <a:latin typeface="+mj-ea"/>
                <a:ea typeface="+mj-ea"/>
              </a:rPr>
              <a:t>GAN</a:t>
            </a:r>
            <a:endParaRPr lang="ko-KR" altLang="en-US" sz="1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24406" y="3550703"/>
            <a:ext cx="1296144" cy="151216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algn="ctr" latinLnBrk="0"/>
            <a:r>
              <a:rPr lang="en-US" altLang="ko-KR" sz="1600" b="1" smtClean="0">
                <a:solidFill>
                  <a:schemeClr val="bg1"/>
                </a:solidFill>
                <a:latin typeface="+mj-ea"/>
                <a:ea typeface="+mj-ea"/>
              </a:rPr>
              <a:t>cGAN</a:t>
            </a:r>
            <a:endParaRPr lang="ko-KR" altLang="en-US" sz="1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4406" y="5115001"/>
            <a:ext cx="1296144" cy="129614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algn="ctr" latinLnBrk="0"/>
            <a:r>
              <a:rPr lang="en-US" altLang="ko-KR" sz="1600" b="1">
                <a:solidFill>
                  <a:schemeClr val="bg1"/>
                </a:solidFill>
                <a:latin typeface="+mj-ea"/>
                <a:ea typeface="+mj-ea"/>
              </a:rPr>
              <a:t>W</a:t>
            </a:r>
            <a:r>
              <a:rPr lang="en-US" altLang="ko-KR" sz="1600" b="1" smtClean="0">
                <a:solidFill>
                  <a:schemeClr val="bg1"/>
                </a:solidFill>
                <a:latin typeface="+mj-ea"/>
                <a:ea typeface="+mj-ea"/>
              </a:rPr>
              <a:t>GAN</a:t>
            </a:r>
            <a:endParaRPr lang="ko-KR" altLang="en-US" sz="1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72680" y="2204864"/>
            <a:ext cx="6408712" cy="129614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algn="ctr" latinLnBrk="0"/>
            <a:endParaRPr lang="ko-KR" altLang="en-US" sz="1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072680" y="3550703"/>
            <a:ext cx="6408712" cy="151216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algn="ctr" latinLnBrk="0"/>
            <a:endParaRPr lang="ko-KR" altLang="en-US" sz="1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72680" y="5115001"/>
            <a:ext cx="6408712" cy="129614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algn="ctr" latinLnBrk="0"/>
            <a:endParaRPr lang="ko-KR" altLang="en-US" sz="16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88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49" y="164411"/>
            <a:ext cx="5544047" cy="339725"/>
          </a:xfrm>
        </p:spPr>
        <p:txBody>
          <a:bodyPr/>
          <a:lstStyle/>
          <a:p>
            <a:r>
              <a:rPr lang="en-US" altLang="ko-KR" dirty="0" smtClean="0"/>
              <a:t>2.3</a:t>
            </a:r>
            <a:r>
              <a:rPr lang="en-US" altLang="ko-KR" smtClean="0"/>
              <a:t>. </a:t>
            </a:r>
            <a:r>
              <a:rPr lang="ko-KR" altLang="en-US" smtClean="0"/>
              <a:t>딥러닝을 이용한 사기거래 탐지 모형</a:t>
            </a:r>
            <a:r>
              <a:rPr lang="en-US" altLang="ko-KR" smtClean="0"/>
              <a:t>(1/3)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u="sng"/>
              <a:t>Phase 2) </a:t>
            </a:r>
            <a:r>
              <a:rPr lang="ko-KR" altLang="en-US" b="1" u="sng" smtClean="0"/>
              <a:t>딥러닝 </a:t>
            </a:r>
            <a:r>
              <a:rPr lang="ko-KR" altLang="en-US" b="1" u="sng"/>
              <a:t>앙상블 모형을 </a:t>
            </a:r>
            <a:r>
              <a:rPr lang="ko-KR" altLang="en-US" b="1" u="sng" smtClean="0"/>
              <a:t>이용한 </a:t>
            </a:r>
            <a:r>
              <a:rPr lang="ko-KR" altLang="en-US" b="1" u="sng"/>
              <a:t>사기거래 </a:t>
            </a:r>
            <a:r>
              <a:rPr lang="ko-KR" altLang="en-US" b="1" u="sng" smtClean="0"/>
              <a:t>탐지 모형 구성</a:t>
            </a:r>
            <a:endParaRPr lang="en-US" altLang="ko-KR" b="1" u="sng" smtClean="0"/>
          </a:p>
          <a:p>
            <a:r>
              <a:rPr lang="en-US" altLang="ko-KR" smtClean="0"/>
              <a:t>1) </a:t>
            </a:r>
            <a:r>
              <a:rPr lang="ko-KR" altLang="en-US" smtClean="0"/>
              <a:t>복잡하고 세부적인 사기 특징을 탐지하기 위한 딥러닝 모형</a:t>
            </a:r>
            <a:r>
              <a:rPr lang="en-US" altLang="ko-KR" smtClean="0"/>
              <a:t> </a:t>
            </a:r>
          </a:p>
          <a:p>
            <a:r>
              <a:rPr lang="en-US" altLang="ko-KR" smtClean="0"/>
              <a:t>2) </a:t>
            </a:r>
            <a:r>
              <a:rPr lang="ko-KR" altLang="en-US" smtClean="0"/>
              <a:t>다양한 데이터를 대상으로 한 분류모형에서 높은 정확도를 보이는 랜덤포레스트 모형</a:t>
            </a:r>
            <a:endParaRPr lang="en-US" altLang="ko-KR" smtClean="0"/>
          </a:p>
          <a:p>
            <a:r>
              <a:rPr lang="en-US" altLang="ko-KR" smtClean="0"/>
              <a:t>3) </a:t>
            </a:r>
            <a:r>
              <a:rPr lang="ko-KR" altLang="en-US" smtClean="0"/>
              <a:t>전통적으로 사기탐지에 사용된 조건부확률을 이용한 나이브 베이즈 모형을 가중하는 앙상블 모형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연구 방법론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8198347" y="4269745"/>
            <a:ext cx="658958" cy="6437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none" lIns="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사기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확률</a:t>
            </a:r>
          </a:p>
        </p:txBody>
      </p:sp>
      <p:sp>
        <p:nvSpPr>
          <p:cNvPr id="29" name="오각형 28"/>
          <p:cNvSpPr/>
          <p:nvPr/>
        </p:nvSpPr>
        <p:spPr>
          <a:xfrm>
            <a:off x="1225427" y="1921942"/>
            <a:ext cx="928949" cy="2653968"/>
          </a:xfrm>
          <a:prstGeom prst="homePlate">
            <a:avLst>
              <a:gd name="adj" fmla="val 0"/>
            </a:avLst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딥러닝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탐지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모델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17325" y="1916832"/>
            <a:ext cx="3502250" cy="1562381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defTabSz="4572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17325" y="3526346"/>
            <a:ext cx="3502250" cy="1049564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defTabSz="4572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61988" y="1939692"/>
            <a:ext cx="385210" cy="1520051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defTabSz="4572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w1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161988" y="4663469"/>
            <a:ext cx="385210" cy="867684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defTabSz="4572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w3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499832" y="3158927"/>
            <a:ext cx="839974" cy="31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7" defTabSz="457200" latinLnBrk="0">
              <a:lnSpc>
                <a:spcPts val="1700"/>
              </a:lnSpc>
            </a:pPr>
            <a:r>
              <a:rPr lang="en-US" altLang="ko-KR" sz="800" dirty="0" smtClean="0">
                <a:solidFill>
                  <a:prstClr val="black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Input layer</a:t>
            </a:r>
            <a:endParaRPr lang="en-US" altLang="ko-KR" sz="800" dirty="0">
              <a:solidFill>
                <a:prstClr val="black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689968" y="3149402"/>
            <a:ext cx="891270" cy="31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7" defTabSz="457200" latinLnBrk="0">
              <a:lnSpc>
                <a:spcPts val="1700"/>
              </a:lnSpc>
            </a:pPr>
            <a:r>
              <a:rPr lang="en-US" altLang="ko-KR" sz="800" dirty="0" smtClean="0">
                <a:solidFill>
                  <a:prstClr val="black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Hidden layer</a:t>
            </a:r>
            <a:endParaRPr lang="en-US" altLang="ko-KR" sz="800" dirty="0">
              <a:solidFill>
                <a:prstClr val="black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128025" y="2531091"/>
            <a:ext cx="639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7" algn="ctr" defTabSz="457200" latinLnBrk="0"/>
            <a:r>
              <a:rPr lang="ko-KR" altLang="en-US" sz="900" dirty="0">
                <a:solidFill>
                  <a:prstClr val="whit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업종</a:t>
            </a:r>
            <a:endParaRPr lang="en-US" altLang="ko-KR" sz="900" dirty="0">
              <a:solidFill>
                <a:prstClr val="white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90487" algn="ctr" defTabSz="457200" latinLnBrk="0"/>
            <a:r>
              <a:rPr lang="ko-KR" altLang="en-US" sz="900" dirty="0" smtClean="0">
                <a:solidFill>
                  <a:prstClr val="whit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이용</a:t>
            </a:r>
            <a:endParaRPr lang="en-US" altLang="ko-KR" sz="900" dirty="0" smtClean="0">
              <a:solidFill>
                <a:prstClr val="white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90487" algn="ctr" defTabSz="457200" latinLnBrk="0"/>
            <a:r>
              <a:rPr lang="ko-KR" altLang="en-US" sz="900" dirty="0" smtClean="0">
                <a:solidFill>
                  <a:prstClr val="whit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가능성</a:t>
            </a:r>
            <a:endParaRPr lang="en-US" altLang="ko-KR" sz="900" dirty="0">
              <a:solidFill>
                <a:prstClr val="white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90487" algn="ctr" defTabSz="457200" latinLnBrk="0"/>
            <a:r>
              <a:rPr lang="ko-KR" altLang="en-US" sz="900" dirty="0">
                <a:solidFill>
                  <a:prstClr val="whit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점수</a:t>
            </a:r>
            <a:endParaRPr lang="en-US" altLang="ko-KR" sz="900" dirty="0">
              <a:solidFill>
                <a:prstClr val="white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567889" y="3149402"/>
            <a:ext cx="891270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7" defTabSz="457200" latinLnBrk="0">
              <a:lnSpc>
                <a:spcPts val="1700"/>
              </a:lnSpc>
            </a:pPr>
            <a:r>
              <a:rPr lang="en-US" altLang="ko-KR" sz="800" dirty="0" smtClean="0">
                <a:solidFill>
                  <a:prstClr val="black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Output layer</a:t>
            </a:r>
            <a:endParaRPr lang="en-US" altLang="ko-KR" sz="800" dirty="0">
              <a:solidFill>
                <a:prstClr val="black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1" y="1974381"/>
            <a:ext cx="2302450" cy="145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458658" y="2470107"/>
            <a:ext cx="551874" cy="2274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Fraud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458658" y="2741478"/>
            <a:ext cx="551874" cy="22748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Nomal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458658" y="3770893"/>
            <a:ext cx="551874" cy="2274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Fraud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458658" y="4042264"/>
            <a:ext cx="551874" cy="22748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Nomal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4" name="오각형 43"/>
          <p:cNvSpPr/>
          <p:nvPr/>
        </p:nvSpPr>
        <p:spPr>
          <a:xfrm>
            <a:off x="2223684" y="1932875"/>
            <a:ext cx="1320840" cy="1546337"/>
          </a:xfrm>
          <a:prstGeom prst="homePlate">
            <a:avLst>
              <a:gd name="adj" fmla="val 0"/>
            </a:avLst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DNN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복잡한 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사기 패턴 인지에 효과적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5" name="오각형 44"/>
          <p:cNvSpPr/>
          <p:nvPr/>
        </p:nvSpPr>
        <p:spPr>
          <a:xfrm>
            <a:off x="2223684" y="3526346"/>
            <a:ext cx="1320840" cy="1049563"/>
          </a:xfrm>
          <a:prstGeom prst="homePlate">
            <a:avLst>
              <a:gd name="adj" fmla="val 0"/>
            </a:avLst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CNN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세부적 사기 특징 추출에 적합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6" name="오각형 45"/>
          <p:cNvSpPr/>
          <p:nvPr/>
        </p:nvSpPr>
        <p:spPr>
          <a:xfrm>
            <a:off x="2223684" y="4663469"/>
            <a:ext cx="1320840" cy="867683"/>
          </a:xfrm>
          <a:prstGeom prst="homePlate">
            <a:avLst>
              <a:gd name="adj" fmla="val 0"/>
            </a:avLst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Random Forest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과적합을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 방지하여 탐지모형 일반화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7" name="오각형 46"/>
          <p:cNvSpPr/>
          <p:nvPr/>
        </p:nvSpPr>
        <p:spPr>
          <a:xfrm>
            <a:off x="2223684" y="5622204"/>
            <a:ext cx="1320840" cy="867683"/>
          </a:xfrm>
          <a:prstGeom prst="homePlate">
            <a:avLst>
              <a:gd name="adj" fmla="val 0"/>
            </a:avLst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sng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Naive Bayes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조건부 확률을 이용한 사기탐지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8" name="오각형 47"/>
          <p:cNvSpPr/>
          <p:nvPr/>
        </p:nvSpPr>
        <p:spPr>
          <a:xfrm>
            <a:off x="1231612" y="4663469"/>
            <a:ext cx="928949" cy="867683"/>
          </a:xfrm>
          <a:prstGeom prst="homePlate">
            <a:avLst>
              <a:gd name="adj" fmla="val 0"/>
            </a:avLst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머신러닝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탐지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모델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9" name="오각형 48"/>
          <p:cNvSpPr/>
          <p:nvPr/>
        </p:nvSpPr>
        <p:spPr>
          <a:xfrm>
            <a:off x="1231612" y="5624461"/>
            <a:ext cx="928949" cy="867683"/>
          </a:xfrm>
          <a:prstGeom prst="homePlate">
            <a:avLst>
              <a:gd name="adj" fmla="val 0"/>
            </a:avLst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통계 기반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탐지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모델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50" name="Picture 6" descr="랜덤포레스트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005" y="4842853"/>
            <a:ext cx="2421440" cy="5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3621854" y="4663469"/>
            <a:ext cx="3502250" cy="868218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defTabSz="4572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58658" y="4862296"/>
            <a:ext cx="551874" cy="2274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Fraud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458658" y="5133667"/>
            <a:ext cx="551874" cy="22748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Nomal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61" y="3575844"/>
            <a:ext cx="2250164" cy="93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3657201" y="5734708"/>
            <a:ext cx="274305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latinLnBrk="0"/>
            <a:r>
              <a:rPr lang="en-US" altLang="ko-KR" sz="105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P(</a:t>
            </a:r>
            <a:r>
              <a:rPr lang="ko-KR" altLang="en-US" sz="105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사기</a:t>
            </a:r>
            <a:r>
              <a:rPr lang="en-US" altLang="ko-KR" sz="105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|</a:t>
            </a:r>
            <a:r>
              <a:rPr lang="ko-KR" altLang="en-US" sz="105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계약특성∩관련자특성∩사고특성</a:t>
            </a:r>
            <a:r>
              <a:rPr lang="en-US" altLang="ko-KR" sz="105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)</a:t>
            </a:r>
            <a:endParaRPr lang="ko-KR" altLang="en-US" sz="1400" dirty="0">
              <a:solidFill>
                <a:prstClr val="black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51708" y="5996318"/>
            <a:ext cx="287771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latinLnBrk="0"/>
            <a:r>
              <a:rPr lang="en-US" altLang="ko-KR" sz="105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P(</a:t>
            </a:r>
            <a:r>
              <a:rPr lang="ko-KR" altLang="en-US" sz="105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사기</a:t>
            </a:r>
            <a:r>
              <a:rPr lang="en-US" altLang="ko-KR" sz="105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|</a:t>
            </a:r>
            <a:r>
              <a:rPr lang="ko-KR" altLang="en-US" sz="105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계약특성∩관련자특성∩사고특성</a:t>
            </a:r>
            <a:r>
              <a:rPr lang="en-US" altLang="ko-KR" sz="105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) +</a:t>
            </a:r>
            <a:endParaRPr lang="ko-KR" altLang="en-US" sz="1400" dirty="0">
              <a:solidFill>
                <a:prstClr val="black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647937" y="6205868"/>
            <a:ext cx="274305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latinLnBrk="0"/>
            <a:r>
              <a:rPr lang="en-US" altLang="ko-KR" sz="105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P(</a:t>
            </a:r>
            <a:r>
              <a:rPr lang="ko-KR" altLang="en-US" sz="105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정상</a:t>
            </a:r>
            <a:r>
              <a:rPr lang="en-US" altLang="ko-KR" sz="105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|</a:t>
            </a:r>
            <a:r>
              <a:rPr lang="ko-KR" altLang="en-US" sz="105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계약특성∩관련자특성∩사고특성</a:t>
            </a:r>
            <a:r>
              <a:rPr lang="en-US" altLang="ko-KR" sz="105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)</a:t>
            </a:r>
            <a:endParaRPr lang="ko-KR" altLang="en-US" sz="1400" dirty="0">
              <a:solidFill>
                <a:prstClr val="black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3676625" y="5999221"/>
            <a:ext cx="2652634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9" name="직사각형 58"/>
          <p:cNvSpPr/>
          <p:nvPr/>
        </p:nvSpPr>
        <p:spPr>
          <a:xfrm>
            <a:off x="6458658" y="5784674"/>
            <a:ext cx="551874" cy="2274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Fraud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458658" y="6056045"/>
            <a:ext cx="551874" cy="22748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Nomal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626863" y="5624461"/>
            <a:ext cx="3502250" cy="868218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defTabSz="4572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161771" y="3526346"/>
            <a:ext cx="385210" cy="1049563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defTabSz="4572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w2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168072" y="5624995"/>
            <a:ext cx="385210" cy="842483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defTabSz="4572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w4</a:t>
            </a:r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626" y="4416172"/>
            <a:ext cx="482743" cy="38671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7478267" y="4482529"/>
            <a:ext cx="254210" cy="253999"/>
            <a:chOff x="3699723" y="3344334"/>
            <a:chExt cx="360000" cy="360000"/>
          </a:xfrm>
        </p:grpSpPr>
        <p:sp>
          <p:nvSpPr>
            <p:cNvPr id="66" name="타원 65"/>
            <p:cNvSpPr/>
            <p:nvPr/>
          </p:nvSpPr>
          <p:spPr>
            <a:xfrm>
              <a:off x="3699723" y="3344334"/>
              <a:ext cx="360000" cy="360000"/>
            </a:xfrm>
            <a:prstGeom prst="ellipse">
              <a:avLst/>
            </a:prstGeom>
            <a:solidFill>
              <a:srgbClr val="C5003D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7" algn="ctr" latinLnBrk="0"/>
              <a:endPara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7" name="덧셈 기호 66"/>
            <p:cNvSpPr/>
            <p:nvPr/>
          </p:nvSpPr>
          <p:spPr>
            <a:xfrm>
              <a:off x="3699723" y="3344334"/>
              <a:ext cx="360000" cy="360000"/>
            </a:xfrm>
            <a:prstGeom prst="mathPlus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90487" algn="ctr" latinLnBrk="0"/>
              <a:endParaRPr lang="ko-KR" altLang="en-US" sz="1200" b="1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343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64411"/>
            <a:ext cx="5472038" cy="339725"/>
          </a:xfrm>
        </p:spPr>
        <p:txBody>
          <a:bodyPr/>
          <a:lstStyle/>
          <a:p>
            <a:r>
              <a:rPr lang="en-US" altLang="ko-KR"/>
              <a:t>2.3. </a:t>
            </a:r>
            <a:r>
              <a:rPr lang="ko-KR" altLang="en-US"/>
              <a:t>딥러닝을 이용한 사기거래 탐지 </a:t>
            </a:r>
            <a:r>
              <a:rPr lang="ko-KR" altLang="en-US" smtClean="0"/>
              <a:t>모형</a:t>
            </a:r>
            <a:r>
              <a:rPr lang="en-US" altLang="ko-KR" smtClean="0"/>
              <a:t>(2/3)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u="sng"/>
              <a:t>Phase 2) </a:t>
            </a:r>
            <a:r>
              <a:rPr lang="ko-KR" altLang="en-US" b="1" u="sng"/>
              <a:t>딥러닝 </a:t>
            </a:r>
            <a:r>
              <a:rPr lang="ko-KR" altLang="en-US" b="1" u="sng" smtClean="0"/>
              <a:t>사기 탐지 모형 세부 구조</a:t>
            </a:r>
            <a:endParaRPr lang="en-US" altLang="ko-KR" b="1" u="sng"/>
          </a:p>
          <a:p>
            <a:r>
              <a:rPr lang="en-US" altLang="ko-KR"/>
              <a:t>1) </a:t>
            </a:r>
            <a:r>
              <a:rPr lang="ko-KR" altLang="en-US" smtClean="0"/>
              <a:t>복잡한 사기 </a:t>
            </a:r>
            <a:r>
              <a:rPr lang="ko-KR" altLang="en-US"/>
              <a:t>특징을 탐지하기 </a:t>
            </a:r>
            <a:r>
              <a:rPr lang="ko-KR" altLang="en-US" smtClean="0"/>
              <a:t>위해 </a:t>
            </a:r>
            <a:r>
              <a:rPr lang="en-US" altLang="ko-KR" smtClean="0"/>
              <a:t>Deep Network </a:t>
            </a:r>
            <a:r>
              <a:rPr lang="ko-KR" altLang="en-US" smtClean="0"/>
              <a:t>신경망 구조를 가지는 </a:t>
            </a:r>
            <a:r>
              <a:rPr lang="en-US" altLang="ko-KR" smtClean="0"/>
              <a:t>DNN</a:t>
            </a:r>
            <a:r>
              <a:rPr lang="ko-KR" altLang="en-US" smtClean="0"/>
              <a:t> 모형을</a:t>
            </a:r>
            <a:r>
              <a:rPr lang="en-US" altLang="ko-KR" smtClean="0"/>
              <a:t> </a:t>
            </a:r>
            <a:r>
              <a:rPr lang="ko-KR" altLang="en-US" smtClean="0"/>
              <a:t>구성</a:t>
            </a:r>
            <a:r>
              <a:rPr lang="en-US" altLang="ko-KR" smtClean="0"/>
              <a:t> </a:t>
            </a:r>
            <a:endParaRPr lang="en-US" altLang="ko-KR"/>
          </a:p>
          <a:p>
            <a:r>
              <a:rPr lang="en-US" altLang="ko-KR"/>
              <a:t>2) </a:t>
            </a:r>
            <a:r>
              <a:rPr lang="ko-KR" altLang="en-US" smtClean="0"/>
              <a:t>세부적인 사기 특징을 탐지하기 위해 세부 특징을 추출하는 컨볼루션 레이어의 </a:t>
            </a:r>
            <a:r>
              <a:rPr lang="en-US" altLang="ko-KR" smtClean="0"/>
              <a:t>CNN </a:t>
            </a:r>
            <a:r>
              <a:rPr lang="ko-KR" altLang="en-US" smtClean="0"/>
              <a:t>모형을 구성</a:t>
            </a:r>
            <a:endParaRPr lang="en-US" alt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연구 방법론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28781" y="2138898"/>
            <a:ext cx="4524219" cy="2219992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defTabSz="4572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4" name="오각형 13"/>
          <p:cNvSpPr/>
          <p:nvPr/>
        </p:nvSpPr>
        <p:spPr>
          <a:xfrm>
            <a:off x="416496" y="1628801"/>
            <a:ext cx="4536505" cy="496035"/>
          </a:xfrm>
          <a:prstGeom prst="homePlate">
            <a:avLst>
              <a:gd name="adj" fmla="val 0"/>
            </a:avLst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DNN </a:t>
            </a:r>
            <a:r>
              <a:rPr lang="ko-KR" altLang="en-US" sz="1200" kern="0" smtClean="0">
                <a:solidFill>
                  <a:prstClr val="whit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모형 구조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58" y="2276993"/>
            <a:ext cx="4392488" cy="1742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오각형 74"/>
          <p:cNvSpPr/>
          <p:nvPr/>
        </p:nvSpPr>
        <p:spPr>
          <a:xfrm>
            <a:off x="5025007" y="1628800"/>
            <a:ext cx="4536505" cy="496035"/>
          </a:xfrm>
          <a:prstGeom prst="homePlate">
            <a:avLst>
              <a:gd name="adj" fmla="val 0"/>
            </a:avLst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</a:rPr>
              <a:t>CNN </a:t>
            </a:r>
            <a:r>
              <a:rPr lang="ko-KR" altLang="en-US" sz="1200" kern="0" smtClean="0">
                <a:solidFill>
                  <a:prstClr val="white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모형 구조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916" y="2185992"/>
            <a:ext cx="3547589" cy="2136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76"/>
          <p:cNvSpPr/>
          <p:nvPr/>
        </p:nvSpPr>
        <p:spPr>
          <a:xfrm>
            <a:off x="5033972" y="2142754"/>
            <a:ext cx="4524219" cy="2219992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marR="0" lvl="0" indent="0" defTabSz="4572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2230" y="4367906"/>
            <a:ext cx="4524219" cy="2085429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lvl="0" defTabSz="457200" latinLnBrk="0">
              <a:lnSpc>
                <a:spcPts val="1700"/>
              </a:lnSpc>
              <a:defRPr/>
            </a:pPr>
            <a:r>
              <a:rPr lang="en-US" altLang="ko-KR" sz="1200" kern="0" smtClean="0">
                <a:solidFill>
                  <a:prstClr val="black"/>
                </a:solidFill>
                <a:latin typeface="+mj-ea"/>
                <a:ea typeface="+mj-ea"/>
              </a:rPr>
              <a:t>- DNN </a:t>
            </a:r>
            <a:r>
              <a:rPr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모형은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총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12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개의 은닉층으로 </a:t>
            </a:r>
            <a:r>
              <a:rPr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구성</a:t>
            </a:r>
            <a:r>
              <a:rPr lang="en-US" altLang="ko-KR" sz="1200" kern="0" smtClean="0">
                <a:solidFill>
                  <a:prstClr val="black"/>
                </a:solidFill>
                <a:latin typeface="+mj-ea"/>
                <a:ea typeface="+mj-ea"/>
              </a:rPr>
              <a:t>,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최종 출력층을 제외한 모든 은닉층에 활성화함수로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Relu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함수를 </a:t>
            </a:r>
            <a:r>
              <a:rPr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사용하며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,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최종 </a:t>
            </a:r>
            <a:r>
              <a:rPr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출력층은</a:t>
            </a:r>
            <a:r>
              <a:rPr lang="en-US" altLang="ko-KR" sz="1200" kern="0" smtClean="0">
                <a:solidFill>
                  <a:prstClr val="black"/>
                </a:solidFill>
                <a:latin typeface="+mj-ea"/>
                <a:ea typeface="+mj-ea"/>
              </a:rPr>
              <a:t> Sigmoid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함수를 이용하여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0~1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사이의 예측값을 </a:t>
            </a:r>
            <a:r>
              <a:rPr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출력</a:t>
            </a:r>
            <a:r>
              <a:rPr lang="en-US" altLang="ko-KR" sz="1200" kern="0" smtClean="0">
                <a:solidFill>
                  <a:prstClr val="black"/>
                </a:solidFill>
                <a:latin typeface="+mj-ea"/>
                <a:ea typeface="+mj-ea"/>
              </a:rPr>
              <a:t> </a:t>
            </a:r>
          </a:p>
          <a:p>
            <a:pPr marL="90487" lvl="0" defTabSz="457200" latinLnBrk="0">
              <a:lnSpc>
                <a:spcPts val="1700"/>
              </a:lnSpc>
              <a:defRPr/>
            </a:pPr>
            <a:r>
              <a:rPr lang="en-US" altLang="ko-KR" sz="1200" kern="0" smtClean="0">
                <a:solidFill>
                  <a:prstClr val="black"/>
                </a:solidFill>
                <a:latin typeface="+mj-ea"/>
                <a:ea typeface="+mj-ea"/>
              </a:rPr>
              <a:t>- </a:t>
            </a:r>
            <a:r>
              <a:rPr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배치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정규화를 사용하여 신경망의 각 층의 분포를 같게 함으로써 과적합을 </a:t>
            </a:r>
            <a:r>
              <a:rPr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방지하고</a:t>
            </a:r>
            <a:r>
              <a:rPr lang="en-US" altLang="ko-KR" sz="1200" kern="0" smtClean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최적화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함수로는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Adam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을 </a:t>
            </a:r>
            <a:r>
              <a:rPr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사용</a:t>
            </a:r>
            <a:endParaRPr lang="en-US" altLang="ko-KR" sz="1200" kern="0" smtClean="0">
              <a:solidFill>
                <a:prstClr val="black"/>
              </a:solidFill>
              <a:latin typeface="+mj-ea"/>
              <a:ea typeface="+mj-ea"/>
            </a:endParaRPr>
          </a:p>
          <a:p>
            <a:pPr marL="90487" lvl="0" defTabSz="457200" latinLnBrk="0">
              <a:lnSpc>
                <a:spcPts val="1700"/>
              </a:lnSpc>
              <a:defRPr/>
            </a:pPr>
            <a:r>
              <a:rPr lang="en-US" altLang="ko-KR" sz="1200" kern="0" smtClean="0">
                <a:solidFill>
                  <a:prstClr val="black"/>
                </a:solidFill>
                <a:latin typeface="+mj-ea"/>
                <a:ea typeface="+mj-ea"/>
              </a:rPr>
              <a:t>- </a:t>
            </a:r>
            <a:r>
              <a:rPr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손실함수는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Binary Cross </a:t>
            </a:r>
            <a:r>
              <a:rPr lang="en-US" altLang="ko-KR" sz="1200" kern="0" smtClean="0">
                <a:solidFill>
                  <a:prstClr val="black"/>
                </a:solidFill>
                <a:latin typeface="+mj-ea"/>
                <a:ea typeface="+mj-ea"/>
              </a:rPr>
              <a:t>Entropy,</a:t>
            </a:r>
            <a:r>
              <a:rPr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배치 </a:t>
            </a:r>
            <a:r>
              <a:rPr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크기는 </a:t>
            </a:r>
            <a:r>
              <a:rPr lang="en-US" altLang="ko-KR" sz="1200" kern="0" smtClean="0">
                <a:solidFill>
                  <a:prstClr val="black"/>
                </a:solidFill>
                <a:latin typeface="+mj-ea"/>
                <a:ea typeface="+mj-ea"/>
              </a:rPr>
              <a:t>1,024</a:t>
            </a:r>
          </a:p>
          <a:p>
            <a:pPr marL="90487" lvl="0" defTabSz="457200" latinLnBrk="0">
              <a:lnSpc>
                <a:spcPts val="1700"/>
              </a:lnSpc>
              <a:defRPr/>
            </a:pPr>
            <a:r>
              <a:rPr lang="en-US" altLang="ko-KR" sz="1200" kern="0" smtClean="0">
                <a:solidFill>
                  <a:prstClr val="black"/>
                </a:solidFill>
                <a:latin typeface="+mj-ea"/>
                <a:ea typeface="+mj-ea"/>
              </a:rPr>
              <a:t>- </a:t>
            </a:r>
            <a:r>
              <a:rPr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효율적인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학습을 위해 일정 횟수만큼 손실함수 값이 증가할 경우 학습을 일찍 멈추는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Early Stopping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방법을 사용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028328" y="4367906"/>
            <a:ext cx="4524219" cy="2085429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7" lvl="0" defTabSz="457200" latinLnBrk="0">
              <a:lnSpc>
                <a:spcPts val="1700"/>
              </a:lnSpc>
              <a:defRPr/>
            </a:pPr>
            <a:r>
              <a:rPr lang="en-US" altLang="ko-KR" sz="1200" kern="0" smtClean="0">
                <a:solidFill>
                  <a:prstClr val="black"/>
                </a:solidFill>
                <a:latin typeface="+mj-ea"/>
                <a:ea typeface="+mj-ea"/>
              </a:rPr>
              <a:t>- CNN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모형은 </a:t>
            </a:r>
            <a:r>
              <a:rPr lang="en-US" altLang="ko-KR" sz="1200" kern="0" smtClean="0">
                <a:solidFill>
                  <a:prstClr val="black"/>
                </a:solidFill>
                <a:latin typeface="+mj-ea"/>
                <a:ea typeface="+mj-ea"/>
              </a:rPr>
              <a:t>3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개 층의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Convolutional–Pooling Layer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와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Fully Connected Layer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를 통해 최종 예측값을 </a:t>
            </a:r>
            <a:r>
              <a:rPr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출력하는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구조로 </a:t>
            </a:r>
            <a:r>
              <a:rPr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구성</a:t>
            </a:r>
            <a:r>
              <a:rPr lang="en-US" altLang="ko-KR" sz="1200" kern="0" smtClean="0">
                <a:solidFill>
                  <a:prstClr val="black"/>
                </a:solidFill>
                <a:latin typeface="+mj-ea"/>
                <a:ea typeface="+mj-ea"/>
              </a:rPr>
              <a:t> </a:t>
            </a:r>
          </a:p>
          <a:p>
            <a:pPr marL="90487" lvl="0" defTabSz="457200" latinLnBrk="0">
              <a:lnSpc>
                <a:spcPts val="1700"/>
              </a:lnSpc>
              <a:defRPr/>
            </a:pPr>
            <a:r>
              <a:rPr lang="en-US" altLang="ko-KR" sz="1200" kern="0" smtClean="0">
                <a:solidFill>
                  <a:prstClr val="black"/>
                </a:solidFill>
                <a:latin typeface="+mj-ea"/>
                <a:ea typeface="+mj-ea"/>
              </a:rPr>
              <a:t>- Convolutional</a:t>
            </a:r>
            <a:r>
              <a:rPr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 커널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크기는 </a:t>
            </a:r>
            <a:r>
              <a:rPr lang="en-US" altLang="ko-KR" sz="1200" kern="0" smtClean="0">
                <a:solidFill>
                  <a:prstClr val="black"/>
                </a:solidFill>
                <a:latin typeface="+mj-ea"/>
                <a:ea typeface="+mj-ea"/>
              </a:rPr>
              <a:t>2, </a:t>
            </a:r>
            <a:r>
              <a:rPr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커널수는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128-&gt;64-&gt;32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로 </a:t>
            </a:r>
            <a:r>
              <a:rPr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구성 </a:t>
            </a:r>
            <a:endParaRPr lang="en-US" altLang="ko-KR" sz="1200" kern="0" smtClean="0">
              <a:solidFill>
                <a:prstClr val="black"/>
              </a:solidFill>
              <a:latin typeface="+mj-ea"/>
              <a:ea typeface="+mj-ea"/>
            </a:endParaRPr>
          </a:p>
          <a:p>
            <a:pPr marL="90487" lvl="0" defTabSz="457200" latinLnBrk="0">
              <a:lnSpc>
                <a:spcPts val="1700"/>
              </a:lnSpc>
              <a:defRPr/>
            </a:pPr>
            <a:r>
              <a:rPr lang="en-US" altLang="ko-KR" sz="1200" kern="0" smtClean="0">
                <a:solidFill>
                  <a:prstClr val="black"/>
                </a:solidFill>
                <a:latin typeface="+mj-ea"/>
                <a:ea typeface="+mj-ea"/>
              </a:rPr>
              <a:t>- Fully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Connected </a:t>
            </a:r>
            <a:r>
              <a:rPr lang="en-US" altLang="ko-KR" sz="1200" kern="0" smtClean="0">
                <a:solidFill>
                  <a:prstClr val="black"/>
                </a:solidFill>
                <a:latin typeface="+mj-ea"/>
                <a:ea typeface="+mj-ea"/>
              </a:rPr>
              <a:t>Layer</a:t>
            </a:r>
            <a:r>
              <a:rPr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은닉층의 </a:t>
            </a:r>
            <a:r>
              <a:rPr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유닛수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256-&gt;128-&gt;</a:t>
            </a:r>
            <a:r>
              <a:rPr lang="en-US" altLang="ko-KR" sz="1200" kern="0" smtClean="0">
                <a:solidFill>
                  <a:prstClr val="black"/>
                </a:solidFill>
                <a:latin typeface="+mj-ea"/>
                <a:ea typeface="+mj-ea"/>
              </a:rPr>
              <a:t>64</a:t>
            </a:r>
          </a:p>
          <a:p>
            <a:pPr marL="90487" lvl="0" defTabSz="457200" latinLnBrk="0">
              <a:lnSpc>
                <a:spcPts val="1700"/>
              </a:lnSpc>
              <a:defRPr/>
            </a:pPr>
            <a:r>
              <a:rPr lang="en-US" altLang="ko-KR" sz="1200" kern="0" smtClean="0">
                <a:solidFill>
                  <a:prstClr val="black"/>
                </a:solidFill>
                <a:latin typeface="+mj-ea"/>
                <a:ea typeface="+mj-ea"/>
              </a:rPr>
              <a:t>- 6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개의 모든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CNN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층에서 배치 정규화와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Dropout(0.1)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을 수행하여 과적합 문제를 </a:t>
            </a:r>
            <a:r>
              <a:rPr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방지하고</a:t>
            </a:r>
            <a:r>
              <a:rPr lang="en-US" altLang="ko-KR" sz="1200" kern="0" smtClean="0">
                <a:solidFill>
                  <a:prstClr val="black"/>
                </a:solidFill>
                <a:latin typeface="+mj-ea"/>
                <a:ea typeface="+mj-ea"/>
              </a:rPr>
              <a:t>, </a:t>
            </a:r>
            <a:r>
              <a:rPr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출력층을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제외한 모든 층에서 활성화 </a:t>
            </a:r>
            <a:r>
              <a:rPr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함수는 </a:t>
            </a:r>
            <a:r>
              <a:rPr lang="en-US" altLang="ko-KR" sz="1200" kern="0" smtClean="0">
                <a:solidFill>
                  <a:prstClr val="black"/>
                </a:solidFill>
                <a:latin typeface="+mj-ea"/>
                <a:ea typeface="+mj-ea"/>
              </a:rPr>
              <a:t>Relu,</a:t>
            </a:r>
            <a:r>
              <a:rPr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 출력층은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Sigmoid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함수를 </a:t>
            </a:r>
            <a:r>
              <a:rPr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사용</a:t>
            </a:r>
            <a:endParaRPr lang="en-US" altLang="ko-KR" sz="1200" kern="0" smtClean="0">
              <a:solidFill>
                <a:prstClr val="black"/>
              </a:solidFill>
              <a:latin typeface="+mj-ea"/>
              <a:ea typeface="+mj-ea"/>
            </a:endParaRPr>
          </a:p>
          <a:p>
            <a:pPr marL="90487" lvl="0" defTabSz="457200" latinLnBrk="0">
              <a:lnSpc>
                <a:spcPts val="1700"/>
              </a:lnSpc>
              <a:defRPr/>
            </a:pPr>
            <a:r>
              <a:rPr lang="en-US" altLang="ko-KR" sz="1200" kern="0" smtClean="0">
                <a:solidFill>
                  <a:prstClr val="black"/>
                </a:solidFill>
                <a:latin typeface="+mj-ea"/>
                <a:ea typeface="+mj-ea"/>
              </a:rPr>
              <a:t>- </a:t>
            </a:r>
            <a:r>
              <a:rPr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최적화 함수는 </a:t>
            </a:r>
            <a:r>
              <a:rPr lang="en-US" altLang="ko-KR" sz="1200" kern="0" smtClean="0">
                <a:solidFill>
                  <a:prstClr val="black"/>
                </a:solidFill>
                <a:latin typeface="+mj-ea"/>
                <a:ea typeface="+mj-ea"/>
              </a:rPr>
              <a:t>Adam,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학습률을 </a:t>
            </a:r>
            <a:r>
              <a:rPr lang="en-US" altLang="ko-KR" sz="1200" kern="0" smtClean="0">
                <a:solidFill>
                  <a:prstClr val="black"/>
                </a:solidFill>
                <a:latin typeface="+mj-ea"/>
                <a:ea typeface="+mj-ea"/>
              </a:rPr>
              <a:t>0.001</a:t>
            </a:r>
            <a:r>
              <a:rPr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부터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0.00001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까지 </a:t>
            </a:r>
            <a:r>
              <a:rPr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감소 </a:t>
            </a:r>
            <a:endParaRPr lang="en-US" altLang="ko-KR" sz="1200" kern="0" smtClean="0">
              <a:solidFill>
                <a:prstClr val="black"/>
              </a:solidFill>
              <a:latin typeface="+mj-ea"/>
              <a:ea typeface="+mj-ea"/>
            </a:endParaRPr>
          </a:p>
          <a:p>
            <a:pPr marL="90487" lvl="0" defTabSz="457200" latinLnBrk="0">
              <a:lnSpc>
                <a:spcPts val="1700"/>
              </a:lnSpc>
              <a:defRPr/>
            </a:pPr>
            <a:r>
              <a:rPr lang="en-US" altLang="ko-KR" sz="1200" kern="0" smtClean="0">
                <a:solidFill>
                  <a:prstClr val="black"/>
                </a:solidFill>
                <a:latin typeface="+mj-ea"/>
                <a:ea typeface="+mj-ea"/>
              </a:rPr>
              <a:t>- </a:t>
            </a:r>
            <a:r>
              <a:rPr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손실함수는 </a:t>
            </a:r>
            <a:r>
              <a:rPr lang="en-US" altLang="ko-KR" sz="1200" kern="0">
                <a:solidFill>
                  <a:prstClr val="black"/>
                </a:solidFill>
                <a:latin typeface="+mj-ea"/>
                <a:ea typeface="+mj-ea"/>
              </a:rPr>
              <a:t>Binary Cross </a:t>
            </a:r>
            <a:r>
              <a:rPr lang="en-US" altLang="ko-KR" sz="1200" kern="0" smtClean="0">
                <a:solidFill>
                  <a:prstClr val="black"/>
                </a:solidFill>
                <a:latin typeface="+mj-ea"/>
                <a:ea typeface="+mj-ea"/>
              </a:rPr>
              <a:t>Entropy,</a:t>
            </a:r>
            <a:r>
              <a:rPr lang="ko-KR" altLang="en-US" sz="1200" kern="0" smtClean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ko-KR" altLang="en-US" sz="1200" kern="0">
                <a:solidFill>
                  <a:prstClr val="black"/>
                </a:solidFill>
                <a:latin typeface="+mj-ea"/>
                <a:ea typeface="+mj-ea"/>
              </a:rPr>
              <a:t>배치 크기는 </a:t>
            </a:r>
            <a:r>
              <a:rPr lang="en-US" altLang="ko-KR" sz="1200" kern="0" smtClean="0">
                <a:solidFill>
                  <a:prstClr val="black"/>
                </a:solidFill>
                <a:latin typeface="+mj-ea"/>
                <a:ea typeface="+mj-ea"/>
              </a:rPr>
              <a:t>1,024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560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>
          <a:solidFill>
            <a:schemeClr val="tx1">
              <a:lumMod val="50000"/>
              <a:lumOff val="50000"/>
            </a:schemeClr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180975" indent="-90488" algn="ctr" latinLnBrk="0">
          <a:buFont typeface="Arial" panose="020B0604020202020204" pitchFamily="34" charset="0"/>
          <a:buChar char="•"/>
          <a:defRPr sz="1050" b="1" dirty="0" smtClean="0">
            <a:solidFill>
              <a:schemeClr val="tx1"/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rtlCol="0">
        <a:spAutoFit/>
      </a:bodyPr>
      <a:lstStyle>
        <a:defPPr latinLnBrk="0">
          <a:spcBef>
            <a:spcPts val="600"/>
          </a:spcBef>
          <a:defRPr sz="1200" b="1" dirty="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G CNS Entrue Consulting Template color ver.">
    <a:dk1>
      <a:srgbClr val="000000"/>
    </a:dk1>
    <a:lt1>
      <a:srgbClr val="FFFFFF"/>
    </a:lt1>
    <a:dk2>
      <a:srgbClr val="595959"/>
    </a:dk2>
    <a:lt2>
      <a:srgbClr val="D8D8D8"/>
    </a:lt2>
    <a:accent1>
      <a:srgbClr val="C5003D"/>
    </a:accent1>
    <a:accent2>
      <a:srgbClr val="D8037F"/>
    </a:accent2>
    <a:accent3>
      <a:srgbClr val="FFB300"/>
    </a:accent3>
    <a:accent4>
      <a:srgbClr val="61AC1E"/>
    </a:accent4>
    <a:accent5>
      <a:srgbClr val="EFE9E5"/>
    </a:accent5>
    <a:accent6>
      <a:srgbClr val="BFB6AD"/>
    </a:accent6>
    <a:hlink>
      <a:srgbClr val="72166B"/>
    </a:hlink>
    <a:folHlink>
      <a:srgbClr val="EC0034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131436</TotalTime>
  <Words>2591</Words>
  <Application>Microsoft Office PowerPoint</Application>
  <PresentationFormat>A4 용지(210x297mm)</PresentationFormat>
  <Paragraphs>646</Paragraphs>
  <Slides>22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7" baseType="lpstr">
      <vt:lpstr>굴림</vt:lpstr>
      <vt:lpstr>Arial</vt:lpstr>
      <vt:lpstr>LG스마트체2.0 SemiBold</vt:lpstr>
      <vt:lpstr>함초롬바탕</vt:lpstr>
      <vt:lpstr>LG스마트체2.0 Light</vt:lpstr>
      <vt:lpstr>산돌고딕B</vt:lpstr>
      <vt:lpstr>굴림체</vt:lpstr>
      <vt:lpstr>LG스마트체 Regular</vt:lpstr>
      <vt:lpstr>Times New Roman</vt:lpstr>
      <vt:lpstr>나눔고딕</vt:lpstr>
      <vt:lpstr>Wingdings</vt:lpstr>
      <vt:lpstr>LG스마트체2.0 Regular</vt:lpstr>
      <vt:lpstr>맑은 고딕</vt:lpstr>
      <vt:lpstr>Cambria Math</vt:lpstr>
      <vt:lpstr>Office 테마</vt:lpstr>
      <vt:lpstr>PowerPoint 프레젠테이션</vt:lpstr>
      <vt:lpstr>PowerPoint 프레젠테이션</vt:lpstr>
      <vt:lpstr>1.1. 연구 배경 </vt:lpstr>
      <vt:lpstr>1.2. 연구 목적</vt:lpstr>
      <vt:lpstr>2.1. 연구 프레임 워크  </vt:lpstr>
      <vt:lpstr>2.2. GAN을 이용한 오버샘플링(1/2)</vt:lpstr>
      <vt:lpstr>2.2. GAN을 이용한 오버샘플링(2/2)</vt:lpstr>
      <vt:lpstr>2.3. 딥러닝을 이용한 사기거래 탐지 모형(1/3)</vt:lpstr>
      <vt:lpstr>2.3. 딥러닝을 이용한 사기거래 탐지 모형(2/3)</vt:lpstr>
      <vt:lpstr>2.3. 딥러닝을 이용한 사기거래 탐지 모형(3/3)</vt:lpstr>
      <vt:lpstr>3.1. 실증 대상 선정</vt:lpstr>
      <vt:lpstr>3.2. 사기 탐지 모형 구성</vt:lpstr>
      <vt:lpstr>3.3. 데이터 세트 구성 </vt:lpstr>
      <vt:lpstr>3.4. 실험 환경</vt:lpstr>
      <vt:lpstr>3.5. 실험1: 데이터 오버샘플링 </vt:lpstr>
      <vt:lpstr>3.5. 실험2: 딥러닝 앙상블 사기 탐지 모형 학습</vt:lpstr>
      <vt:lpstr>4.1. 성능 지표 정의</vt:lpstr>
      <vt:lpstr>4.2. 실증 결과(1/3)</vt:lpstr>
      <vt:lpstr>4.2. 실증 결과(2/3)</vt:lpstr>
      <vt:lpstr>4.2. 실증 결과(3/3)</vt:lpstr>
      <vt:lpstr>5. 연구의 의의 및 향후 연구 방향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유예림;김예원;Youngchang Park</dc:creator>
  <cp:lastModifiedBy>박재범</cp:lastModifiedBy>
  <cp:revision>6553</cp:revision>
  <cp:lastPrinted>2019-03-08T04:21:18Z</cp:lastPrinted>
  <dcterms:created xsi:type="dcterms:W3CDTF">2007-01-01T00:35:06Z</dcterms:created>
  <dcterms:modified xsi:type="dcterms:W3CDTF">2019-08-21T00:55:18Z</dcterms:modified>
</cp:coreProperties>
</file>