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Antonio Bold" charset="1" panose="02000803000000000000"/>
      <p:regular r:id="rId34"/>
    </p:embeddedFont>
    <p:embeddedFont>
      <p:font typeface="Canva Sans" charset="1" panose="020B0503030501040103"/>
      <p:regular r:id="rId35"/>
    </p:embeddedFont>
    <p:embeddedFont>
      <p:font typeface="Anantason" charset="1" panose="00000000000000000000"/>
      <p:regular r:id="rId37"/>
    </p:embeddedFont>
    <p:embeddedFont>
      <p:font typeface="Antonio" charset="1" panose="02000503000000000000"/>
      <p:regular r:id="rId40"/>
    </p:embeddedFont>
    <p:embeddedFont>
      <p:font typeface="Canva Sans Italics" charset="1" panose="020B0503030501040103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Slides/notesSlide2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3.xml" Type="http://schemas.openxmlformats.org/officeDocument/2006/relationships/notesSlide"/><Relationship Id="rId39" Target="notesSlides/notesSlide4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5.xml" Type="http://schemas.openxmlformats.org/officeDocument/2006/relationships/notesSlide"/><Relationship Id="rId42" Target="notesSlides/notesSlide6.xml" Type="http://schemas.openxmlformats.org/officeDocument/2006/relationships/notesSlide"/><Relationship Id="rId43" Target="notesSlides/notesSlide7.xml" Type="http://schemas.openxmlformats.org/officeDocument/2006/relationships/notesSlide"/><Relationship Id="rId44" Target="notesSlides/notesSlide8.xml" Type="http://schemas.openxmlformats.org/officeDocument/2006/relationships/notesSlide"/><Relationship Id="rId45" Target="notesSlides/notesSlide9.xml" Type="http://schemas.openxmlformats.org/officeDocument/2006/relationships/notesSlide"/><Relationship Id="rId46" Target="notesSlides/notesSlide10.xml" Type="http://schemas.openxmlformats.org/officeDocument/2006/relationships/notesSlide"/><Relationship Id="rId47" Target="notesSlides/notesSlide11.xml" Type="http://schemas.openxmlformats.org/officeDocument/2006/relationships/notesSlide"/><Relationship Id="rId48" Target="notesSlides/notesSlide12.xml" Type="http://schemas.openxmlformats.org/officeDocument/2006/relationships/notes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notesSlides/notesSlide13.xml" Type="http://schemas.openxmlformats.org/officeDocument/2006/relationships/notesSlide"/><Relationship Id="rId51" Target="notesSlides/notesSlide14.xml" Type="http://schemas.openxmlformats.org/officeDocument/2006/relationships/notesSlide"/><Relationship Id="rId52" Target="notesSlides/notesSlide15.xml" Type="http://schemas.openxmlformats.org/officeDocument/2006/relationships/notesSlide"/><Relationship Id="rId53" Target="notesSlides/notesSlide16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สวัสดีค่ะ นี่คือโปรเจค "การทำนาย subject ของงานวิจัย" ซึ่งเป็น final project ของรายวิชา Intro to DS/DE ปีการศึกษา 2567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โดยในส่วนของ data preparation จาก Raw data นะคะ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ข้อมูลที่เรา scrap มาทั้งหมดก็จะเก็บอยู่ใน ไฟล์สกุล csv ซึ่งมีทั้งหมด 1800 แถวค่ะ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ในส่วนของ de component นะคะ เราก็ได้ทำการ scrape แบบ realtime เพื่อหาหนังสือที่มีความเกี่ยวข้องกับ paper นั้นๆ ค่ะ โดยใช้เครื่องมือ beautifulsoup และใช้ข้อมูลจากเว็บ springerlink กับ open library 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ค่ะในส่วนเรื่องของ ml นะค่ะ คือจะมีการใช้ตัวแปร organization classifications publich name authkeyword และ affiliations และใช้ ml ทำนาย subject ของหนังสือจากข้อมูลหนังสือที่ได้มาค่ะ</a:t>
            </a:r>
          </a:p>
          <a:p>
            <a:r>
              <a:rPr lang="en-US"/>
              <a:t/>
            </a:r>
          </a:p>
          <a:p>
            <a:r>
              <a:rPr lang="en-US"/>
              <a:t>โดยในการ train จะทำการรวมข้อมูลที่เราใช้มาเป็น string เส้นเดียวค่ะ ในส่วนของ label นะคะก็เป็นการใช้ column subject ค่ะและก็ Encode </a:t>
            </a:r>
          </a:p>
          <a:p>
            <a:r>
              <a:rPr lang="en-US"/>
              <a:t>เพื่อแปลงชื่อแต่ละ subject ออกมาเป็นตัวเลขเพื่อใช้ในการแปลงค่ะ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ในโปรเจคของเรา เราจะรับ input ที่เกี่ยวกับเปเปอร์งานวิจัย อย่างเช่น organizations, classifications, และใช้ machine learning model ที่เราเทรนขึ้นมา เพื่อทำนาย subject ของงานวิจัยนั้น พร้อมกับแสดงชื่อหนังสือ จำนวนครั้งที่มีคนเข้าชม และ rating ของหนังสือที่อยู่ใน subject นั้นๆ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ต่อไปก็จะเป็นในส่วนของข้อมูลที่ใช้ค่ะ ในโปรเจคนี้ เราใช้ข้อมูลจากหลายที่ ในการ train model และการ visualize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จากอาจารย์นะคะ โดยเป็นของงานวิจัย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โดยในส่วนของ data preparation จาก Raw data นะคะ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อย่างแรกเป็น raw data ของงานวิจัย ตั้งแต่ปี 2018 - 2023 ของอาจารย์ในจุฬา ที่ได้ตีพิมพ์กับ scopus รวมทั้งสิ้น 20,216 (files?) ต้องขอขอบคุณสำนักงานวิทยทรัพยากร ที่ให้ data มาทำโปรเจคในครั้งนี้ด้วยค่ะ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1900" y="5454587"/>
            <a:ext cx="7484200" cy="4832413"/>
            <a:chOff x="0" y="0"/>
            <a:chExt cx="1971147" cy="1272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1148" cy="1272734"/>
            </a:xfrm>
            <a:custGeom>
              <a:avLst/>
              <a:gdLst/>
              <a:ahLst/>
              <a:cxnLst/>
              <a:rect r="r" b="b" t="t" l="l"/>
              <a:pathLst>
                <a:path h="1272734" w="1971148">
                  <a:moveTo>
                    <a:pt x="0" y="0"/>
                  </a:moveTo>
                  <a:lnTo>
                    <a:pt x="1971148" y="0"/>
                  </a:lnTo>
                  <a:lnTo>
                    <a:pt x="1971148" y="1272734"/>
                  </a:lnTo>
                  <a:lnTo>
                    <a:pt x="0" y="12727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71147" cy="1310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4448" y="5216462"/>
            <a:ext cx="6699105" cy="420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PREDICTION</a:t>
            </a:r>
          </a:p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9508" y="1133475"/>
            <a:ext cx="6928985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RESEARCH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SUBJECT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8154" y="2698512"/>
            <a:ext cx="4128995" cy="6931932"/>
            <a:chOff x="0" y="0"/>
            <a:chExt cx="1125779" cy="1890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5779" cy="1890006"/>
            </a:xfrm>
            <a:custGeom>
              <a:avLst/>
              <a:gdLst/>
              <a:ahLst/>
              <a:cxnLst/>
              <a:rect r="r" b="b" t="t" l="l"/>
              <a:pathLst>
                <a:path h="1890006" w="1125779">
                  <a:moveTo>
                    <a:pt x="41250" y="0"/>
                  </a:moveTo>
                  <a:lnTo>
                    <a:pt x="1084529" y="0"/>
                  </a:lnTo>
                  <a:cubicBezTo>
                    <a:pt x="1107311" y="0"/>
                    <a:pt x="1125779" y="18468"/>
                    <a:pt x="1125779" y="41250"/>
                  </a:cubicBezTo>
                  <a:lnTo>
                    <a:pt x="1125779" y="1848755"/>
                  </a:lnTo>
                  <a:cubicBezTo>
                    <a:pt x="1125779" y="1871537"/>
                    <a:pt x="1107311" y="1890006"/>
                    <a:pt x="1084529" y="1890006"/>
                  </a:cubicBezTo>
                  <a:lnTo>
                    <a:pt x="41250" y="1890006"/>
                  </a:lnTo>
                  <a:cubicBezTo>
                    <a:pt x="18468" y="1890006"/>
                    <a:pt x="0" y="1871537"/>
                    <a:pt x="0" y="1848755"/>
                  </a:cubicBezTo>
                  <a:lnTo>
                    <a:pt x="0" y="41250"/>
                  </a:lnTo>
                  <a:cubicBezTo>
                    <a:pt x="0" y="18468"/>
                    <a:pt x="18468" y="0"/>
                    <a:pt x="41250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5779" cy="1928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94537" y="2698512"/>
            <a:ext cx="4228478" cy="6931932"/>
          </a:xfrm>
          <a:custGeom>
            <a:avLst/>
            <a:gdLst/>
            <a:ahLst/>
            <a:cxnLst/>
            <a:rect r="r" b="b" t="t" l="l"/>
            <a:pathLst>
              <a:path h="6931932" w="4228478">
                <a:moveTo>
                  <a:pt x="0" y="0"/>
                </a:moveTo>
                <a:lnTo>
                  <a:pt x="4228478" y="0"/>
                </a:lnTo>
                <a:lnTo>
                  <a:pt x="4228478" y="6931931"/>
                </a:lnTo>
                <a:lnTo>
                  <a:pt x="0" y="693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858771" y="3146995"/>
            <a:ext cx="4988282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 PREPARATION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36741" y="4030002"/>
            <a:ext cx="4486221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Preparing each input variable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07462" y="4777452"/>
            <a:ext cx="1944778" cy="3436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Organizations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Auth-keywords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Publish_name</a:t>
            </a:r>
          </a:p>
          <a:p>
            <a:pPr algn="l">
              <a:lnSpc>
                <a:spcPts val="4647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Subjects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2554724" y="3894126"/>
            <a:ext cx="0" cy="433401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3723595" y="4646192"/>
            <a:ext cx="0" cy="3278146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2535674" y="4346577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2" id="12"/>
          <p:cNvSpPr/>
          <p:nvPr/>
        </p:nvSpPr>
        <p:spPr>
          <a:xfrm>
            <a:off x="3742645" y="514350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3" id="13"/>
          <p:cNvSpPr/>
          <p:nvPr/>
        </p:nvSpPr>
        <p:spPr>
          <a:xfrm>
            <a:off x="3723595" y="5676746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4" id="14"/>
          <p:cNvSpPr/>
          <p:nvPr/>
        </p:nvSpPr>
        <p:spPr>
          <a:xfrm>
            <a:off x="3742645" y="6267296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5" id="15"/>
          <p:cNvSpPr/>
          <p:nvPr/>
        </p:nvSpPr>
        <p:spPr>
          <a:xfrm>
            <a:off x="3723595" y="680054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6" id="16"/>
          <p:cNvSpPr/>
          <p:nvPr/>
        </p:nvSpPr>
        <p:spPr>
          <a:xfrm>
            <a:off x="3742645" y="739109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7" id="17"/>
          <p:cNvSpPr/>
          <p:nvPr/>
        </p:nvSpPr>
        <p:spPr>
          <a:xfrm>
            <a:off x="3723595" y="7924338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8658" cy="108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506" y="5305425"/>
            <a:ext cx="17380988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04447" y="8248726"/>
            <a:ext cx="5479105" cy="1363688"/>
          </a:xfrm>
          <a:custGeom>
            <a:avLst/>
            <a:gdLst/>
            <a:ahLst/>
            <a:cxnLst/>
            <a:rect r="r" b="b" t="t" l="l"/>
            <a:pathLst>
              <a:path h="1363688" w="5479105">
                <a:moveTo>
                  <a:pt x="0" y="0"/>
                </a:moveTo>
                <a:lnTo>
                  <a:pt x="5479106" y="0"/>
                </a:lnTo>
                <a:lnTo>
                  <a:pt x="5479106" y="1363689"/>
                </a:lnTo>
                <a:lnTo>
                  <a:pt x="0" y="136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0357"/>
            <a:ext cx="1149461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57919"/>
            <a:ext cx="3893473" cy="82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GET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1093" y="4148505"/>
            <a:ext cx="3893473" cy="327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Title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Author 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Keyword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Reading log count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Rating 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Link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94015" y="2454328"/>
            <a:ext cx="10761621" cy="7176115"/>
            <a:chOff x="0" y="0"/>
            <a:chExt cx="2834336" cy="18900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4336" cy="1890006"/>
            </a:xfrm>
            <a:custGeom>
              <a:avLst/>
              <a:gdLst/>
              <a:ahLst/>
              <a:cxnLst/>
              <a:rect r="r" b="b" t="t" l="l"/>
              <a:pathLst>
                <a:path h="1890006" w="2834336">
                  <a:moveTo>
                    <a:pt x="15827" y="0"/>
                  </a:moveTo>
                  <a:lnTo>
                    <a:pt x="2818510" y="0"/>
                  </a:lnTo>
                  <a:cubicBezTo>
                    <a:pt x="2822707" y="0"/>
                    <a:pt x="2826733" y="1667"/>
                    <a:pt x="2829701" y="4636"/>
                  </a:cubicBezTo>
                  <a:cubicBezTo>
                    <a:pt x="2832669" y="7604"/>
                    <a:pt x="2834336" y="11629"/>
                    <a:pt x="2834336" y="15827"/>
                  </a:cubicBezTo>
                  <a:lnTo>
                    <a:pt x="2834336" y="1874179"/>
                  </a:lnTo>
                  <a:cubicBezTo>
                    <a:pt x="2834336" y="1882920"/>
                    <a:pt x="2827250" y="1890006"/>
                    <a:pt x="2818510" y="1890006"/>
                  </a:cubicBezTo>
                  <a:lnTo>
                    <a:pt x="15827" y="1890006"/>
                  </a:lnTo>
                  <a:cubicBezTo>
                    <a:pt x="7086" y="1890006"/>
                    <a:pt x="0" y="1882920"/>
                    <a:pt x="0" y="1874179"/>
                  </a:cubicBezTo>
                  <a:lnTo>
                    <a:pt x="0" y="15827"/>
                  </a:lnTo>
                  <a:cubicBezTo>
                    <a:pt x="0" y="7086"/>
                    <a:pt x="7086" y="0"/>
                    <a:pt x="1582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34336" cy="1928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510835" y="2561135"/>
            <a:ext cx="7066998" cy="6962501"/>
          </a:xfrm>
          <a:custGeom>
            <a:avLst/>
            <a:gdLst/>
            <a:ahLst/>
            <a:cxnLst/>
            <a:rect r="r" b="b" t="t" l="l"/>
            <a:pathLst>
              <a:path h="6962501" w="7066998">
                <a:moveTo>
                  <a:pt x="0" y="0"/>
                </a:moveTo>
                <a:lnTo>
                  <a:pt x="7066998" y="0"/>
                </a:lnTo>
                <a:lnTo>
                  <a:pt x="7066998" y="6962501"/>
                </a:lnTo>
                <a:lnTo>
                  <a:pt x="0" y="6962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25" b="-547"/>
            </a:stretch>
          </a:blipFill>
          <a:ln cap="rnd">
            <a:noFill/>
            <a:prstDash val="solid"/>
            <a:round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21953"/>
            <a:ext cx="16230600" cy="4043094"/>
          </a:xfrm>
          <a:custGeom>
            <a:avLst/>
            <a:gdLst/>
            <a:ahLst/>
            <a:cxnLst/>
            <a:rect r="r" b="b" t="t" l="l"/>
            <a:pathLst>
              <a:path h="4043094" w="16230600">
                <a:moveTo>
                  <a:pt x="0" y="0"/>
                </a:moveTo>
                <a:lnTo>
                  <a:pt x="16230600" y="0"/>
                </a:lnTo>
                <a:lnTo>
                  <a:pt x="16230600" y="4043094"/>
                </a:lnTo>
                <a:lnTo>
                  <a:pt x="0" y="4043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3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5303" y="7660767"/>
            <a:ext cx="7857394" cy="159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25"/>
              </a:lnSpc>
            </a:pPr>
            <a:r>
              <a:rPr lang="en-US" b="true" sz="10434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1,800 ROWS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0357"/>
            <a:ext cx="1149461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WEB SCRAPING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7952" y="5497313"/>
            <a:ext cx="3086100" cy="1505678"/>
            <a:chOff x="0" y="0"/>
            <a:chExt cx="812800" cy="3965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34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Visualization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3948" y="4446060"/>
            <a:ext cx="3086100" cy="1505678"/>
            <a:chOff x="0" y="0"/>
            <a:chExt cx="812800" cy="3965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34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The given raw Scopus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3948" y="6399015"/>
            <a:ext cx="3086100" cy="1505678"/>
            <a:chOff x="0" y="0"/>
            <a:chExt cx="812800" cy="3965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96557"/>
            </a:xfrm>
            <a:custGeom>
              <a:avLst/>
              <a:gdLst/>
              <a:ahLst/>
              <a:cxnLst/>
              <a:rect r="r" b="b" t="t" l="l"/>
              <a:pathLst>
                <a:path h="39655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8616"/>
                  </a:lnTo>
                  <a:cubicBezTo>
                    <a:pt x="812800" y="302548"/>
                    <a:pt x="799321" y="335091"/>
                    <a:pt x="775327" y="359084"/>
                  </a:cubicBezTo>
                  <a:cubicBezTo>
                    <a:pt x="751333" y="383078"/>
                    <a:pt x="718791" y="396557"/>
                    <a:pt x="684859" y="396557"/>
                  </a:cubicBezTo>
                  <a:lnTo>
                    <a:pt x="127941" y="396557"/>
                  </a:lnTo>
                  <a:cubicBezTo>
                    <a:pt x="94009" y="396557"/>
                    <a:pt x="61467" y="383078"/>
                    <a:pt x="37473" y="359084"/>
                  </a:cubicBezTo>
                  <a:cubicBezTo>
                    <a:pt x="13479" y="335091"/>
                    <a:pt x="0" y="302548"/>
                    <a:pt x="0" y="26861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34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ingestion via web scraping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1974" y="725429"/>
            <a:ext cx="7782013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PIPLINE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5362" y="3107726"/>
            <a:ext cx="2663271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Extract 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612525" y="2718493"/>
            <a:ext cx="4135359" cy="7063318"/>
            <a:chOff x="0" y="0"/>
            <a:chExt cx="1089148" cy="1860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9148" cy="1860298"/>
            </a:xfrm>
            <a:custGeom>
              <a:avLst/>
              <a:gdLst/>
              <a:ahLst/>
              <a:cxnLst/>
              <a:rect r="r" b="b" t="t" l="l"/>
              <a:pathLst>
                <a:path h="1860298" w="1089148">
                  <a:moveTo>
                    <a:pt x="41187" y="0"/>
                  </a:moveTo>
                  <a:lnTo>
                    <a:pt x="1047961" y="0"/>
                  </a:lnTo>
                  <a:cubicBezTo>
                    <a:pt x="1070708" y="0"/>
                    <a:pt x="1089148" y="18440"/>
                    <a:pt x="1089148" y="41187"/>
                  </a:cubicBezTo>
                  <a:lnTo>
                    <a:pt x="1089148" y="1819111"/>
                  </a:lnTo>
                  <a:cubicBezTo>
                    <a:pt x="1089148" y="1830034"/>
                    <a:pt x="1084809" y="1840510"/>
                    <a:pt x="1077085" y="1848234"/>
                  </a:cubicBezTo>
                  <a:cubicBezTo>
                    <a:pt x="1069361" y="1855958"/>
                    <a:pt x="1058885" y="1860298"/>
                    <a:pt x="1047961" y="1860298"/>
                  </a:cubicBezTo>
                  <a:lnTo>
                    <a:pt x="41187" y="1860298"/>
                  </a:lnTo>
                  <a:cubicBezTo>
                    <a:pt x="18440" y="1860298"/>
                    <a:pt x="0" y="1841858"/>
                    <a:pt x="0" y="1819111"/>
                  </a:cubicBezTo>
                  <a:lnTo>
                    <a:pt x="0" y="41187"/>
                  </a:lnTo>
                  <a:cubicBezTo>
                    <a:pt x="0" y="18440"/>
                    <a:pt x="18440" y="0"/>
                    <a:pt x="411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>
                  <a:alpha val="29804"/>
                </a:srgbClr>
              </a:solidFill>
              <a:prstDash val="dash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89148" cy="1898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37155" y="4601219"/>
            <a:ext cx="3086100" cy="1195358"/>
            <a:chOff x="0" y="0"/>
            <a:chExt cx="812800" cy="3148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14827"/>
            </a:xfrm>
            <a:custGeom>
              <a:avLst/>
              <a:gdLst/>
              <a:ahLst/>
              <a:cxnLst/>
              <a:rect r="r" b="b" t="t" l="l"/>
              <a:pathLst>
                <a:path h="31482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6886"/>
                  </a:lnTo>
                  <a:cubicBezTo>
                    <a:pt x="812800" y="220818"/>
                    <a:pt x="799321" y="253360"/>
                    <a:pt x="775327" y="277354"/>
                  </a:cubicBezTo>
                  <a:cubicBezTo>
                    <a:pt x="751333" y="301347"/>
                    <a:pt x="718791" y="314827"/>
                    <a:pt x="684859" y="314827"/>
                  </a:cubicBezTo>
                  <a:lnTo>
                    <a:pt x="127941" y="314827"/>
                  </a:lnTo>
                  <a:cubicBezTo>
                    <a:pt x="94009" y="314827"/>
                    <a:pt x="61467" y="301347"/>
                    <a:pt x="37473" y="277354"/>
                  </a:cubicBezTo>
                  <a:cubicBezTo>
                    <a:pt x="13479" y="253360"/>
                    <a:pt x="0" y="220818"/>
                    <a:pt x="0" y="18688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352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Model training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137155" y="6524744"/>
            <a:ext cx="3086100" cy="1254220"/>
            <a:chOff x="0" y="0"/>
            <a:chExt cx="812800" cy="3303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30330"/>
            </a:xfrm>
            <a:custGeom>
              <a:avLst/>
              <a:gdLst/>
              <a:ahLst/>
              <a:cxnLst/>
              <a:rect r="r" b="b" t="t" l="l"/>
              <a:pathLst>
                <a:path h="33033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2389"/>
                  </a:lnTo>
                  <a:cubicBezTo>
                    <a:pt x="812800" y="236321"/>
                    <a:pt x="799321" y="268863"/>
                    <a:pt x="775327" y="292857"/>
                  </a:cubicBezTo>
                  <a:cubicBezTo>
                    <a:pt x="751333" y="316850"/>
                    <a:pt x="718791" y="330330"/>
                    <a:pt x="684859" y="330330"/>
                  </a:cubicBezTo>
                  <a:lnTo>
                    <a:pt x="127941" y="330330"/>
                  </a:lnTo>
                  <a:cubicBezTo>
                    <a:pt x="94009" y="330330"/>
                    <a:pt x="61467" y="316850"/>
                    <a:pt x="37473" y="292857"/>
                  </a:cubicBezTo>
                  <a:cubicBezTo>
                    <a:pt x="13479" y="268863"/>
                    <a:pt x="0" y="236321"/>
                    <a:pt x="0" y="20238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368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Model validation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850752" y="3107726"/>
            <a:ext cx="3658906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Machine Learining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11198892" y="579657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V="true">
            <a:off x="12128119" y="579657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4658017" y="2718493"/>
            <a:ext cx="4135359" cy="7063318"/>
            <a:chOff x="0" y="0"/>
            <a:chExt cx="1089148" cy="186029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9148" cy="1860298"/>
            </a:xfrm>
            <a:custGeom>
              <a:avLst/>
              <a:gdLst/>
              <a:ahLst/>
              <a:cxnLst/>
              <a:rect r="r" b="b" t="t" l="l"/>
              <a:pathLst>
                <a:path h="1860298" w="1089148">
                  <a:moveTo>
                    <a:pt x="41187" y="0"/>
                  </a:moveTo>
                  <a:lnTo>
                    <a:pt x="1047961" y="0"/>
                  </a:lnTo>
                  <a:cubicBezTo>
                    <a:pt x="1070708" y="0"/>
                    <a:pt x="1089148" y="18440"/>
                    <a:pt x="1089148" y="41187"/>
                  </a:cubicBezTo>
                  <a:lnTo>
                    <a:pt x="1089148" y="1819111"/>
                  </a:lnTo>
                  <a:cubicBezTo>
                    <a:pt x="1089148" y="1830034"/>
                    <a:pt x="1084809" y="1840510"/>
                    <a:pt x="1077085" y="1848234"/>
                  </a:cubicBezTo>
                  <a:cubicBezTo>
                    <a:pt x="1069361" y="1855958"/>
                    <a:pt x="1058885" y="1860298"/>
                    <a:pt x="1047961" y="1860298"/>
                  </a:cubicBezTo>
                  <a:lnTo>
                    <a:pt x="41187" y="1860298"/>
                  </a:lnTo>
                  <a:cubicBezTo>
                    <a:pt x="18440" y="1860298"/>
                    <a:pt x="0" y="1841858"/>
                    <a:pt x="0" y="1819111"/>
                  </a:cubicBezTo>
                  <a:lnTo>
                    <a:pt x="0" y="41187"/>
                  </a:lnTo>
                  <a:cubicBezTo>
                    <a:pt x="0" y="18440"/>
                    <a:pt x="18440" y="0"/>
                    <a:pt x="411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>
                  <a:alpha val="29804"/>
                </a:srgbClr>
              </a:solidFill>
              <a:prstDash val="dash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89148" cy="1898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182646" y="6577104"/>
            <a:ext cx="3086100" cy="1201859"/>
            <a:chOff x="0" y="0"/>
            <a:chExt cx="812800" cy="3165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316539"/>
            </a:xfrm>
            <a:custGeom>
              <a:avLst/>
              <a:gdLst/>
              <a:ahLst/>
              <a:cxnLst/>
              <a:rect r="r" b="b" t="t" l="l"/>
              <a:pathLst>
                <a:path h="31653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8598"/>
                  </a:lnTo>
                  <a:cubicBezTo>
                    <a:pt x="812800" y="222530"/>
                    <a:pt x="799321" y="255073"/>
                    <a:pt x="775327" y="279066"/>
                  </a:cubicBezTo>
                  <a:cubicBezTo>
                    <a:pt x="751333" y="303060"/>
                    <a:pt x="718791" y="316539"/>
                    <a:pt x="684859" y="316539"/>
                  </a:cubicBezTo>
                  <a:lnTo>
                    <a:pt x="127941" y="316539"/>
                  </a:lnTo>
                  <a:cubicBezTo>
                    <a:pt x="94009" y="316539"/>
                    <a:pt x="61467" y="303060"/>
                    <a:pt x="37473" y="279066"/>
                  </a:cubicBezTo>
                  <a:cubicBezTo>
                    <a:pt x="13479" y="255073"/>
                    <a:pt x="0" y="222530"/>
                    <a:pt x="0" y="18859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354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preparation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82646" y="4601219"/>
            <a:ext cx="3086100" cy="1195358"/>
            <a:chOff x="0" y="0"/>
            <a:chExt cx="812800" cy="31482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314827"/>
            </a:xfrm>
            <a:custGeom>
              <a:avLst/>
              <a:gdLst/>
              <a:ahLst/>
              <a:cxnLst/>
              <a:rect r="r" b="b" t="t" l="l"/>
              <a:pathLst>
                <a:path h="31482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86886"/>
                  </a:lnTo>
                  <a:cubicBezTo>
                    <a:pt x="812800" y="220818"/>
                    <a:pt x="799321" y="253360"/>
                    <a:pt x="775327" y="277354"/>
                  </a:cubicBezTo>
                  <a:cubicBezTo>
                    <a:pt x="751333" y="301347"/>
                    <a:pt x="718791" y="314827"/>
                    <a:pt x="684859" y="314827"/>
                  </a:cubicBezTo>
                  <a:lnTo>
                    <a:pt x="127941" y="314827"/>
                  </a:lnTo>
                  <a:cubicBezTo>
                    <a:pt x="94009" y="314827"/>
                    <a:pt x="61467" y="301347"/>
                    <a:pt x="37473" y="277354"/>
                  </a:cubicBezTo>
                  <a:cubicBezTo>
                    <a:pt x="13479" y="253360"/>
                    <a:pt x="0" y="220818"/>
                    <a:pt x="0" y="18688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352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i="true" strike="noStrike" u="non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Data cleansing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5225065" y="3107726"/>
            <a:ext cx="3001262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Transform Data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6725696" y="5822758"/>
            <a:ext cx="0" cy="7281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>
            <a:off x="3630048" y="5198898"/>
            <a:ext cx="155259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3600612" y="7197084"/>
            <a:ext cx="15820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14869367" y="3107726"/>
            <a:ext cx="2663271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Visualization</a:t>
            </a:r>
          </a:p>
        </p:txBody>
      </p:sp>
      <p:sp>
        <p:nvSpPr>
          <p:cNvPr name="AutoShape 39" id="39"/>
          <p:cNvSpPr/>
          <p:nvPr/>
        </p:nvSpPr>
        <p:spPr>
          <a:xfrm flipH="true">
            <a:off x="8702457" y="6231101"/>
            <a:ext cx="91006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13747884" y="6212051"/>
            <a:ext cx="91006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44" id="44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DE COMPONENT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79990" y="625582"/>
            <a:ext cx="7580180" cy="9125921"/>
            <a:chOff x="0" y="0"/>
            <a:chExt cx="1996426" cy="24035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96426" cy="2403535"/>
            </a:xfrm>
            <a:custGeom>
              <a:avLst/>
              <a:gdLst/>
              <a:ahLst/>
              <a:cxnLst/>
              <a:rect r="r" b="b" t="t" l="l"/>
              <a:pathLst>
                <a:path h="2403535" w="1996426">
                  <a:moveTo>
                    <a:pt x="22469" y="0"/>
                  </a:moveTo>
                  <a:lnTo>
                    <a:pt x="1973957" y="0"/>
                  </a:lnTo>
                  <a:cubicBezTo>
                    <a:pt x="1979916" y="0"/>
                    <a:pt x="1985631" y="2367"/>
                    <a:pt x="1989845" y="6581"/>
                  </a:cubicBezTo>
                  <a:cubicBezTo>
                    <a:pt x="1994059" y="10795"/>
                    <a:pt x="1996426" y="16510"/>
                    <a:pt x="1996426" y="22469"/>
                  </a:cubicBezTo>
                  <a:lnTo>
                    <a:pt x="1996426" y="2381065"/>
                  </a:lnTo>
                  <a:cubicBezTo>
                    <a:pt x="1996426" y="2387024"/>
                    <a:pt x="1994059" y="2392740"/>
                    <a:pt x="1989845" y="2396953"/>
                  </a:cubicBezTo>
                  <a:cubicBezTo>
                    <a:pt x="1985631" y="2401167"/>
                    <a:pt x="1979916" y="2403535"/>
                    <a:pt x="1973957" y="2403535"/>
                  </a:cubicBezTo>
                  <a:lnTo>
                    <a:pt x="22469" y="2403535"/>
                  </a:lnTo>
                  <a:cubicBezTo>
                    <a:pt x="16510" y="2403535"/>
                    <a:pt x="10795" y="2401167"/>
                    <a:pt x="6581" y="2396953"/>
                  </a:cubicBezTo>
                  <a:cubicBezTo>
                    <a:pt x="2367" y="2392740"/>
                    <a:pt x="0" y="2387024"/>
                    <a:pt x="0" y="2381065"/>
                  </a:cubicBezTo>
                  <a:lnTo>
                    <a:pt x="0" y="22469"/>
                  </a:lnTo>
                  <a:cubicBezTo>
                    <a:pt x="0" y="16510"/>
                    <a:pt x="2367" y="10795"/>
                    <a:pt x="6581" y="6581"/>
                  </a:cubicBezTo>
                  <a:cubicBezTo>
                    <a:pt x="10795" y="2367"/>
                    <a:pt x="16510" y="0"/>
                    <a:pt x="22469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96426" cy="2441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42132" y="827141"/>
            <a:ext cx="4473436" cy="8722803"/>
            <a:chOff x="0" y="0"/>
            <a:chExt cx="5964581" cy="11630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6915944"/>
              <a:ext cx="5871769" cy="4714007"/>
            </a:xfrm>
            <a:custGeom>
              <a:avLst/>
              <a:gdLst/>
              <a:ahLst/>
              <a:cxnLst/>
              <a:rect r="r" b="b" t="t" l="l"/>
              <a:pathLst>
                <a:path h="4714007" w="5871769">
                  <a:moveTo>
                    <a:pt x="0" y="0"/>
                  </a:moveTo>
                  <a:lnTo>
                    <a:pt x="5871769" y="0"/>
                  </a:lnTo>
                  <a:lnTo>
                    <a:pt x="5871769" y="4714007"/>
                  </a:lnTo>
                  <a:lnTo>
                    <a:pt x="0" y="4714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580" b="-8043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64581" cy="7242331"/>
            </a:xfrm>
            <a:custGeom>
              <a:avLst/>
              <a:gdLst/>
              <a:ahLst/>
              <a:cxnLst/>
              <a:rect r="r" b="b" t="t" l="l"/>
              <a:pathLst>
                <a:path h="7242331" w="5964581">
                  <a:moveTo>
                    <a:pt x="0" y="0"/>
                  </a:moveTo>
                  <a:lnTo>
                    <a:pt x="5964581" y="0"/>
                  </a:lnTo>
                  <a:lnTo>
                    <a:pt x="5964581" y="7242331"/>
                  </a:lnTo>
                  <a:lnTo>
                    <a:pt x="0" y="7242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205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22097" y="2924718"/>
            <a:ext cx="6210476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Web scraping to recommeded books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899914" y="4071555"/>
            <a:ext cx="2753503" cy="1184006"/>
          </a:xfrm>
          <a:custGeom>
            <a:avLst/>
            <a:gdLst/>
            <a:ahLst/>
            <a:cxnLst/>
            <a:rect r="r" b="b" t="t" l="l"/>
            <a:pathLst>
              <a:path h="1184006" w="2753503">
                <a:moveTo>
                  <a:pt x="0" y="0"/>
                </a:moveTo>
                <a:lnTo>
                  <a:pt x="2753503" y="0"/>
                </a:lnTo>
                <a:lnTo>
                  <a:pt x="2753503" y="1184007"/>
                </a:lnTo>
                <a:lnTo>
                  <a:pt x="0" y="1184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56122" y="5143500"/>
            <a:ext cx="3742428" cy="1184006"/>
          </a:xfrm>
          <a:custGeom>
            <a:avLst/>
            <a:gdLst/>
            <a:ahLst/>
            <a:cxnLst/>
            <a:rect r="r" b="b" t="t" l="l"/>
            <a:pathLst>
              <a:path h="1184006" w="3742428">
                <a:moveTo>
                  <a:pt x="0" y="0"/>
                </a:moveTo>
                <a:lnTo>
                  <a:pt x="3742427" y="0"/>
                </a:lnTo>
                <a:lnTo>
                  <a:pt x="3742427" y="1184006"/>
                </a:lnTo>
                <a:lnTo>
                  <a:pt x="0" y="11840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3091" r="0" b="-4598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62484" y="6425278"/>
            <a:ext cx="3329703" cy="828726"/>
          </a:xfrm>
          <a:custGeom>
            <a:avLst/>
            <a:gdLst/>
            <a:ahLst/>
            <a:cxnLst/>
            <a:rect r="r" b="b" t="t" l="l"/>
            <a:pathLst>
              <a:path h="828726" w="3329703">
                <a:moveTo>
                  <a:pt x="0" y="0"/>
                </a:moveTo>
                <a:lnTo>
                  <a:pt x="3329703" y="0"/>
                </a:lnTo>
                <a:lnTo>
                  <a:pt x="3329703" y="828727"/>
                </a:lnTo>
                <a:lnTo>
                  <a:pt x="0" y="8287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09366" y="4022871"/>
            <a:ext cx="790548" cy="8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09366" y="5094815"/>
            <a:ext cx="790548" cy="8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09366" y="6198954"/>
            <a:ext cx="790548" cy="8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625582"/>
            <a:ext cx="11357394" cy="9125921"/>
            <a:chOff x="0" y="0"/>
            <a:chExt cx="2991248" cy="24035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2403535"/>
            </a:xfrm>
            <a:custGeom>
              <a:avLst/>
              <a:gdLst/>
              <a:ahLst/>
              <a:cxnLst/>
              <a:rect r="r" b="b" t="t" l="l"/>
              <a:pathLst>
                <a:path h="2403535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2388538"/>
                  </a:lnTo>
                  <a:cubicBezTo>
                    <a:pt x="2991248" y="2396821"/>
                    <a:pt x="2984534" y="2403535"/>
                    <a:pt x="2976251" y="2403535"/>
                  </a:cubicBezTo>
                  <a:lnTo>
                    <a:pt x="14997" y="2403535"/>
                  </a:lnTo>
                  <a:cubicBezTo>
                    <a:pt x="6714" y="2403535"/>
                    <a:pt x="0" y="2396821"/>
                    <a:pt x="0" y="2388538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91248" cy="2441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53879" y="931436"/>
            <a:ext cx="11064242" cy="8514214"/>
          </a:xfrm>
          <a:custGeom>
            <a:avLst/>
            <a:gdLst/>
            <a:ahLst/>
            <a:cxnLst/>
            <a:rect r="r" b="b" t="t" l="l"/>
            <a:pathLst>
              <a:path h="8514214" w="11064242">
                <a:moveTo>
                  <a:pt x="0" y="0"/>
                </a:moveTo>
                <a:lnTo>
                  <a:pt x="11064242" y="0"/>
                </a:lnTo>
                <a:lnTo>
                  <a:pt x="11064242" y="8514214"/>
                </a:lnTo>
                <a:lnTo>
                  <a:pt x="0" y="851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27" t="-977" r="-1039" b="-253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2749320"/>
            <a:ext cx="11357394" cy="4411690"/>
            <a:chOff x="0" y="0"/>
            <a:chExt cx="2991248" cy="1161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1161927"/>
            </a:xfrm>
            <a:custGeom>
              <a:avLst/>
              <a:gdLst/>
              <a:ahLst/>
              <a:cxnLst/>
              <a:rect r="r" b="b" t="t" l="l"/>
              <a:pathLst>
                <a:path h="1161927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1146930"/>
                  </a:lnTo>
                  <a:cubicBezTo>
                    <a:pt x="2991248" y="1155212"/>
                    <a:pt x="2984534" y="1161927"/>
                    <a:pt x="2976251" y="1161927"/>
                  </a:cubicBezTo>
                  <a:lnTo>
                    <a:pt x="14997" y="1161927"/>
                  </a:lnTo>
                  <a:cubicBezTo>
                    <a:pt x="6714" y="1161927"/>
                    <a:pt x="0" y="1155212"/>
                    <a:pt x="0" y="1146930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91248" cy="1200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3304" y="3071339"/>
            <a:ext cx="10291960" cy="3767652"/>
          </a:xfrm>
          <a:custGeom>
            <a:avLst/>
            <a:gdLst/>
            <a:ahLst/>
            <a:cxnLst/>
            <a:rect r="r" b="b" t="t" l="l"/>
            <a:pathLst>
              <a:path h="3767652" w="10291960">
                <a:moveTo>
                  <a:pt x="0" y="0"/>
                </a:moveTo>
                <a:lnTo>
                  <a:pt x="10291961" y="0"/>
                </a:lnTo>
                <a:lnTo>
                  <a:pt x="10291961" y="3767652"/>
                </a:lnTo>
                <a:lnTo>
                  <a:pt x="0" y="3767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68" t="-3935" r="-35968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303" y="625582"/>
            <a:ext cx="11357394" cy="9125921"/>
            <a:chOff x="0" y="0"/>
            <a:chExt cx="2991248" cy="24035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1248" cy="2403535"/>
            </a:xfrm>
            <a:custGeom>
              <a:avLst/>
              <a:gdLst/>
              <a:ahLst/>
              <a:cxnLst/>
              <a:rect r="r" b="b" t="t" l="l"/>
              <a:pathLst>
                <a:path h="2403535" w="2991248">
                  <a:moveTo>
                    <a:pt x="14997" y="0"/>
                  </a:moveTo>
                  <a:lnTo>
                    <a:pt x="2976251" y="0"/>
                  </a:lnTo>
                  <a:cubicBezTo>
                    <a:pt x="2984534" y="0"/>
                    <a:pt x="2991248" y="6714"/>
                    <a:pt x="2991248" y="14997"/>
                  </a:cubicBezTo>
                  <a:lnTo>
                    <a:pt x="2991248" y="2388538"/>
                  </a:lnTo>
                  <a:cubicBezTo>
                    <a:pt x="2991248" y="2396821"/>
                    <a:pt x="2984534" y="2403535"/>
                    <a:pt x="2976251" y="2403535"/>
                  </a:cubicBezTo>
                  <a:lnTo>
                    <a:pt x="14997" y="2403535"/>
                  </a:lnTo>
                  <a:cubicBezTo>
                    <a:pt x="6714" y="2403535"/>
                    <a:pt x="0" y="2396821"/>
                    <a:pt x="0" y="2388538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1E1E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91248" cy="2441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983334"/>
            <a:ext cx="563534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AI/ML COMPONENT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9112" y="873870"/>
            <a:ext cx="10793776" cy="8416028"/>
          </a:xfrm>
          <a:custGeom>
            <a:avLst/>
            <a:gdLst/>
            <a:ahLst/>
            <a:cxnLst/>
            <a:rect r="r" b="b" t="t" l="l"/>
            <a:pathLst>
              <a:path h="8416028" w="10793776">
                <a:moveTo>
                  <a:pt x="0" y="0"/>
                </a:moveTo>
                <a:lnTo>
                  <a:pt x="10793776" y="0"/>
                </a:lnTo>
                <a:lnTo>
                  <a:pt x="10793776" y="8416028"/>
                </a:lnTo>
                <a:lnTo>
                  <a:pt x="0" y="8416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64" t="0" r="0" b="-195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798003" y="7355"/>
            <a:ext cx="7489997" cy="3780163"/>
          </a:xfrm>
          <a:custGeom>
            <a:avLst/>
            <a:gdLst/>
            <a:ahLst/>
            <a:cxnLst/>
            <a:rect r="r" b="b" t="t" l="l"/>
            <a:pathLst>
              <a:path h="3780163" w="7489997">
                <a:moveTo>
                  <a:pt x="0" y="0"/>
                </a:moveTo>
                <a:lnTo>
                  <a:pt x="7489997" y="0"/>
                </a:lnTo>
                <a:lnTo>
                  <a:pt x="7489997" y="3780163"/>
                </a:lnTo>
                <a:lnTo>
                  <a:pt x="0" y="3780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24493" y="3787518"/>
            <a:ext cx="13163507" cy="6499482"/>
          </a:xfrm>
          <a:custGeom>
            <a:avLst/>
            <a:gdLst/>
            <a:ahLst/>
            <a:cxnLst/>
            <a:rect r="r" b="b" t="t" l="l"/>
            <a:pathLst>
              <a:path h="6499482" w="13163507">
                <a:moveTo>
                  <a:pt x="0" y="0"/>
                </a:moveTo>
                <a:lnTo>
                  <a:pt x="13163507" y="0"/>
                </a:lnTo>
                <a:lnTo>
                  <a:pt x="13163507" y="6499482"/>
                </a:lnTo>
                <a:lnTo>
                  <a:pt x="0" y="6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352629"/>
            <a:ext cx="7690991" cy="2454328"/>
            <a:chOff x="0" y="0"/>
            <a:chExt cx="2025611" cy="646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5611" cy="646407"/>
            </a:xfrm>
            <a:custGeom>
              <a:avLst/>
              <a:gdLst/>
              <a:ahLst/>
              <a:cxnLst/>
              <a:rect r="r" b="b" t="t" l="l"/>
              <a:pathLst>
                <a:path h="646407" w="2025611">
                  <a:moveTo>
                    <a:pt x="0" y="0"/>
                  </a:moveTo>
                  <a:lnTo>
                    <a:pt x="2025611" y="0"/>
                  </a:lnTo>
                  <a:lnTo>
                    <a:pt x="2025611" y="646407"/>
                  </a:lnTo>
                  <a:lnTo>
                    <a:pt x="0" y="646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25611" cy="684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056443" y="2562531"/>
            <a:ext cx="58654" cy="492735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67352" y="4060866"/>
            <a:ext cx="1877094" cy="18770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67352" y="1028700"/>
            <a:ext cx="1877094" cy="18770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05810" y="1461264"/>
            <a:ext cx="1101267" cy="1101267"/>
          </a:xfrm>
          <a:custGeom>
            <a:avLst/>
            <a:gdLst/>
            <a:ahLst/>
            <a:cxnLst/>
            <a:rect r="r" b="b" t="t" l="l"/>
            <a:pathLst>
              <a:path h="1101267" w="1101267">
                <a:moveTo>
                  <a:pt x="0" y="0"/>
                </a:moveTo>
                <a:lnTo>
                  <a:pt x="1101267" y="0"/>
                </a:lnTo>
                <a:lnTo>
                  <a:pt x="1101267" y="1101267"/>
                </a:lnTo>
                <a:lnTo>
                  <a:pt x="0" y="1101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167352" y="7093031"/>
            <a:ext cx="1877094" cy="187709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0745" lIns="70745" bIns="70745" rIns="70745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637964" y="7489890"/>
            <a:ext cx="954267" cy="910891"/>
          </a:xfrm>
          <a:custGeom>
            <a:avLst/>
            <a:gdLst/>
            <a:ahLst/>
            <a:cxnLst/>
            <a:rect r="r" b="b" t="t" l="l"/>
            <a:pathLst>
              <a:path h="910891" w="954267">
                <a:moveTo>
                  <a:pt x="0" y="0"/>
                </a:moveTo>
                <a:lnTo>
                  <a:pt x="954267" y="0"/>
                </a:lnTo>
                <a:lnTo>
                  <a:pt x="954267" y="910891"/>
                </a:lnTo>
                <a:lnTo>
                  <a:pt x="0" y="910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390869" y="7945336"/>
            <a:ext cx="724229" cy="672791"/>
            <a:chOff x="0" y="0"/>
            <a:chExt cx="190743" cy="1771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743" cy="177196"/>
            </a:xfrm>
            <a:custGeom>
              <a:avLst/>
              <a:gdLst/>
              <a:ahLst/>
              <a:cxnLst/>
              <a:rect r="r" b="b" t="t" l="l"/>
              <a:pathLst>
                <a:path h="177196" w="190743">
                  <a:moveTo>
                    <a:pt x="0" y="0"/>
                  </a:moveTo>
                  <a:lnTo>
                    <a:pt x="190743" y="0"/>
                  </a:lnTo>
                  <a:lnTo>
                    <a:pt x="190743" y="177196"/>
                  </a:lnTo>
                  <a:lnTo>
                    <a:pt x="0" y="1771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0743" cy="215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false" rot="0">
            <a:off x="9434607" y="7945336"/>
            <a:ext cx="657758" cy="657758"/>
          </a:xfrm>
          <a:custGeom>
            <a:avLst/>
            <a:gdLst/>
            <a:ahLst/>
            <a:cxnLst/>
            <a:rect r="r" b="b" t="t" l="l"/>
            <a:pathLst>
              <a:path h="657758" w="657758">
                <a:moveTo>
                  <a:pt x="657757" y="0"/>
                </a:moveTo>
                <a:lnTo>
                  <a:pt x="0" y="0"/>
                </a:lnTo>
                <a:lnTo>
                  <a:pt x="0" y="657758"/>
                </a:lnTo>
                <a:lnTo>
                  <a:pt x="657757" y="657758"/>
                </a:lnTo>
                <a:lnTo>
                  <a:pt x="65775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34607" y="4481818"/>
            <a:ext cx="1360982" cy="1088785"/>
          </a:xfrm>
          <a:custGeom>
            <a:avLst/>
            <a:gdLst/>
            <a:ahLst/>
            <a:cxnLst/>
            <a:rect r="r" b="b" t="t" l="l"/>
            <a:pathLst>
              <a:path h="1088785" w="1360982">
                <a:moveTo>
                  <a:pt x="0" y="0"/>
                </a:moveTo>
                <a:lnTo>
                  <a:pt x="1360981" y="0"/>
                </a:lnTo>
                <a:lnTo>
                  <a:pt x="1360981" y="1088785"/>
                </a:lnTo>
                <a:lnTo>
                  <a:pt x="0" y="10887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90525" y="3797240"/>
            <a:ext cx="6909941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WHAT WE 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87421" y="1176858"/>
            <a:ext cx="4739102" cy="1868952"/>
            <a:chOff x="0" y="0"/>
            <a:chExt cx="6318802" cy="249193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848975"/>
              <a:ext cx="6318802" cy="1642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organizations, classifications, affiliations, auth-keywords, reference, or publish name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2898497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Input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991021" y="4508545"/>
            <a:ext cx="4742702" cy="1035332"/>
            <a:chOff x="0" y="0"/>
            <a:chExt cx="6323602" cy="138044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55226"/>
              <a:ext cx="6323602" cy="525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using our trained model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57150"/>
              <a:ext cx="5260203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Subject Prediction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987421" y="7356670"/>
            <a:ext cx="4235697" cy="2458700"/>
            <a:chOff x="0" y="0"/>
            <a:chExt cx="5647595" cy="327826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635305"/>
              <a:ext cx="5647595" cy="1642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nantason"/>
                  <a:ea typeface="Anantason"/>
                  <a:cs typeface="Anantason"/>
                  <a:sym typeface="Anantason"/>
                </a:rPr>
                <a:t>along with total views and rating for the book in the same subject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57150"/>
              <a:ext cx="5647595" cy="1447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Return the most compatible subject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35" id="35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96803" y="3027680"/>
            <a:ext cx="14367076" cy="7259320"/>
          </a:xfrm>
          <a:custGeom>
            <a:avLst/>
            <a:gdLst/>
            <a:ahLst/>
            <a:cxnLst/>
            <a:rect r="r" b="b" t="t" l="l"/>
            <a:pathLst>
              <a:path h="7259320" w="14367076">
                <a:moveTo>
                  <a:pt x="0" y="0"/>
                </a:moveTo>
                <a:lnTo>
                  <a:pt x="14367076" y="0"/>
                </a:lnTo>
                <a:lnTo>
                  <a:pt x="14367076" y="7259320"/>
                </a:lnTo>
                <a:lnTo>
                  <a:pt x="0" y="7259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63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1853" y="3447610"/>
            <a:ext cx="16644294" cy="6740939"/>
          </a:xfrm>
          <a:custGeom>
            <a:avLst/>
            <a:gdLst/>
            <a:ahLst/>
            <a:cxnLst/>
            <a:rect r="r" b="b" t="t" l="l"/>
            <a:pathLst>
              <a:path h="6740939" w="16644294">
                <a:moveTo>
                  <a:pt x="0" y="0"/>
                </a:moveTo>
                <a:lnTo>
                  <a:pt x="16644294" y="0"/>
                </a:lnTo>
                <a:lnTo>
                  <a:pt x="16644294" y="6740939"/>
                </a:lnTo>
                <a:lnTo>
                  <a:pt x="0" y="6740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9779" y="4264465"/>
            <a:ext cx="18407559" cy="5821390"/>
          </a:xfrm>
          <a:custGeom>
            <a:avLst/>
            <a:gdLst/>
            <a:ahLst/>
            <a:cxnLst/>
            <a:rect r="r" b="b" t="t" l="l"/>
            <a:pathLst>
              <a:path h="5821390" w="18407559">
                <a:moveTo>
                  <a:pt x="0" y="0"/>
                </a:moveTo>
                <a:lnTo>
                  <a:pt x="18407558" y="0"/>
                </a:lnTo>
                <a:lnTo>
                  <a:pt x="18407558" y="5821390"/>
                </a:lnTo>
                <a:lnTo>
                  <a:pt x="0" y="582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19139" y="3154056"/>
            <a:ext cx="16540161" cy="7132944"/>
          </a:xfrm>
          <a:custGeom>
            <a:avLst/>
            <a:gdLst/>
            <a:ahLst/>
            <a:cxnLst/>
            <a:rect r="r" b="b" t="t" l="l"/>
            <a:pathLst>
              <a:path h="7132944" w="16540161">
                <a:moveTo>
                  <a:pt x="0" y="0"/>
                </a:moveTo>
                <a:lnTo>
                  <a:pt x="16540161" y="0"/>
                </a:lnTo>
                <a:lnTo>
                  <a:pt x="16540161" y="7132944"/>
                </a:lnTo>
                <a:lnTo>
                  <a:pt x="0" y="7132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657997"/>
            <a:ext cx="5934848" cy="4669543"/>
            <a:chOff x="0" y="0"/>
            <a:chExt cx="1702210" cy="1339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2210" cy="1339300"/>
            </a:xfrm>
            <a:custGeom>
              <a:avLst/>
              <a:gdLst/>
              <a:ahLst/>
              <a:cxnLst/>
              <a:rect r="r" b="b" t="t" l="l"/>
              <a:pathLst>
                <a:path h="1339300" w="1702210">
                  <a:moveTo>
                    <a:pt x="0" y="0"/>
                  </a:moveTo>
                  <a:lnTo>
                    <a:pt x="1702210" y="0"/>
                  </a:lnTo>
                  <a:lnTo>
                    <a:pt x="1702210" y="1339300"/>
                  </a:lnTo>
                  <a:lnTo>
                    <a:pt x="0" y="1339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02210" cy="137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81" y="-1090001"/>
            <a:ext cx="6488963" cy="4537611"/>
            <a:chOff x="0" y="0"/>
            <a:chExt cx="1861140" cy="130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1139" cy="1301460"/>
            </a:xfrm>
            <a:custGeom>
              <a:avLst/>
              <a:gdLst/>
              <a:ahLst/>
              <a:cxnLst/>
              <a:rect r="r" b="b" t="t" l="l"/>
              <a:pathLst>
                <a:path h="1301460" w="1861139">
                  <a:moveTo>
                    <a:pt x="0" y="0"/>
                  </a:moveTo>
                  <a:lnTo>
                    <a:pt x="1861139" y="0"/>
                  </a:lnTo>
                  <a:lnTo>
                    <a:pt x="1861139" y="1301460"/>
                  </a:lnTo>
                  <a:lnTo>
                    <a:pt x="0" y="1301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1140" cy="133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0548" y="3563294"/>
            <a:ext cx="19631259" cy="6723706"/>
          </a:xfrm>
          <a:custGeom>
            <a:avLst/>
            <a:gdLst/>
            <a:ahLst/>
            <a:cxnLst/>
            <a:rect r="r" b="b" t="t" l="l"/>
            <a:pathLst>
              <a:path h="6723706" w="19631259">
                <a:moveTo>
                  <a:pt x="0" y="0"/>
                </a:moveTo>
                <a:lnTo>
                  <a:pt x="19631259" y="0"/>
                </a:lnTo>
                <a:lnTo>
                  <a:pt x="19631259" y="6723706"/>
                </a:lnTo>
                <a:lnTo>
                  <a:pt x="0" y="6723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548" y="95250"/>
            <a:ext cx="6750430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  <a:spcBef>
                <a:spcPct val="0"/>
              </a:spcBef>
            </a:pPr>
            <a:r>
              <a:rPr lang="en-US" b="true" sz="10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VIZ COMPONENT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017108"/>
            <a:ext cx="18288000" cy="12965435"/>
          </a:xfrm>
          <a:custGeom>
            <a:avLst/>
            <a:gdLst/>
            <a:ahLst/>
            <a:cxnLst/>
            <a:rect r="r" b="b" t="t" l="l"/>
            <a:pathLst>
              <a:path h="12965435" w="18288000">
                <a:moveTo>
                  <a:pt x="0" y="0"/>
                </a:moveTo>
                <a:lnTo>
                  <a:pt x="18288000" y="0"/>
                </a:lnTo>
                <a:lnTo>
                  <a:pt x="18288000" y="12965435"/>
                </a:lnTo>
                <a:lnTo>
                  <a:pt x="0" y="129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 l="0" t="-55855" r="0" b="-5585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257279" y="3390900"/>
            <a:ext cx="5773441" cy="3505200"/>
            <a:chOff x="0" y="0"/>
            <a:chExt cx="1520577" cy="923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0577" cy="923180"/>
            </a:xfrm>
            <a:custGeom>
              <a:avLst/>
              <a:gdLst/>
              <a:ahLst/>
              <a:cxnLst/>
              <a:rect r="r" b="b" t="t" l="l"/>
              <a:pathLst>
                <a:path h="923180" w="1520577">
                  <a:moveTo>
                    <a:pt x="0" y="0"/>
                  </a:moveTo>
                  <a:lnTo>
                    <a:pt x="1520577" y="0"/>
                  </a:lnTo>
                  <a:lnTo>
                    <a:pt x="1520577" y="923180"/>
                  </a:lnTo>
                  <a:lnTo>
                    <a:pt x="0" y="9231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20577" cy="96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57279" y="3495675"/>
            <a:ext cx="5773441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DEMO TIME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8658" cy="108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81620" y="5305425"/>
            <a:ext cx="9524760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0896" y="0"/>
            <a:ext cx="5338331" cy="2454328"/>
            <a:chOff x="0" y="0"/>
            <a:chExt cx="1405980" cy="646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5980" cy="646407"/>
            </a:xfrm>
            <a:custGeom>
              <a:avLst/>
              <a:gdLst/>
              <a:ahLst/>
              <a:cxnLst/>
              <a:rect r="r" b="b" t="t" l="l"/>
              <a:pathLst>
                <a:path h="646407" w="1405980">
                  <a:moveTo>
                    <a:pt x="0" y="0"/>
                  </a:moveTo>
                  <a:lnTo>
                    <a:pt x="1405980" y="0"/>
                  </a:lnTo>
                  <a:lnTo>
                    <a:pt x="1405980" y="646407"/>
                  </a:lnTo>
                  <a:lnTo>
                    <a:pt x="0" y="646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5980" cy="684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58991" y="755263"/>
            <a:ext cx="7782013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RAW-DATA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2983736" y="2419937"/>
            <a:ext cx="0" cy="6576674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983736" y="3947600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832015" y="3647811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52944" y="3648205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52944" y="4656196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2019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56447" y="7685298"/>
            <a:ext cx="62345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56558" y="8697217"/>
            <a:ext cx="626296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55275" y="5666451"/>
            <a:ext cx="627513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2944" y="6675043"/>
            <a:ext cx="58056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2021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832015" y="5666057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32015" y="4655802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32015" y="6676312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1" y="0"/>
                </a:lnTo>
                <a:lnTo>
                  <a:pt x="772031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33364" y="8696823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0" y="0"/>
                </a:lnTo>
                <a:lnTo>
                  <a:pt x="772030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833364" y="7686568"/>
            <a:ext cx="772031" cy="561477"/>
          </a:xfrm>
          <a:custGeom>
            <a:avLst/>
            <a:gdLst/>
            <a:ahLst/>
            <a:cxnLst/>
            <a:rect r="r" b="b" t="t" l="l"/>
            <a:pathLst>
              <a:path h="561477" w="772031">
                <a:moveTo>
                  <a:pt x="0" y="0"/>
                </a:moveTo>
                <a:lnTo>
                  <a:pt x="772030" y="0"/>
                </a:lnTo>
                <a:lnTo>
                  <a:pt x="772030" y="561477"/>
                </a:lnTo>
                <a:lnTo>
                  <a:pt x="0" y="561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025506" y="1564861"/>
            <a:ext cx="2948053" cy="889467"/>
            <a:chOff x="0" y="0"/>
            <a:chExt cx="3930738" cy="118595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930738" cy="1185957"/>
              <a:chOff x="0" y="0"/>
              <a:chExt cx="1162472" cy="35073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62472" cy="350733"/>
              </a:xfrm>
              <a:custGeom>
                <a:avLst/>
                <a:gdLst/>
                <a:ahLst/>
                <a:cxnLst/>
                <a:rect r="r" b="b" t="t" l="l"/>
                <a:pathLst>
                  <a:path h="350733" w="1162472">
                    <a:moveTo>
                      <a:pt x="57774" y="0"/>
                    </a:moveTo>
                    <a:lnTo>
                      <a:pt x="1104697" y="0"/>
                    </a:lnTo>
                    <a:cubicBezTo>
                      <a:pt x="1120020" y="0"/>
                      <a:pt x="1134715" y="6087"/>
                      <a:pt x="1145550" y="16922"/>
                    </a:cubicBezTo>
                    <a:cubicBezTo>
                      <a:pt x="1156385" y="27757"/>
                      <a:pt x="1162472" y="42452"/>
                      <a:pt x="1162472" y="57774"/>
                    </a:cubicBezTo>
                    <a:lnTo>
                      <a:pt x="1162472" y="292959"/>
                    </a:lnTo>
                    <a:cubicBezTo>
                      <a:pt x="1162472" y="308282"/>
                      <a:pt x="1156385" y="322977"/>
                      <a:pt x="1145550" y="333812"/>
                    </a:cubicBezTo>
                    <a:cubicBezTo>
                      <a:pt x="1134715" y="344647"/>
                      <a:pt x="1120020" y="350733"/>
                      <a:pt x="1104697" y="350733"/>
                    </a:cubicBezTo>
                    <a:lnTo>
                      <a:pt x="57774" y="350733"/>
                    </a:lnTo>
                    <a:cubicBezTo>
                      <a:pt x="42452" y="350733"/>
                      <a:pt x="27757" y="344647"/>
                      <a:pt x="16922" y="333812"/>
                    </a:cubicBezTo>
                    <a:cubicBezTo>
                      <a:pt x="6087" y="322977"/>
                      <a:pt x="0" y="308282"/>
                      <a:pt x="0" y="292959"/>
                    </a:cubicBezTo>
                    <a:lnTo>
                      <a:pt x="0" y="57774"/>
                    </a:lnTo>
                    <a:cubicBezTo>
                      <a:pt x="0" y="42452"/>
                      <a:pt x="6087" y="27757"/>
                      <a:pt x="16922" y="16922"/>
                    </a:cubicBezTo>
                    <a:cubicBezTo>
                      <a:pt x="27757" y="6087"/>
                      <a:pt x="42452" y="0"/>
                      <a:pt x="577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1162472" cy="3888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92917" y="268254"/>
              <a:ext cx="3544903" cy="649448"/>
            </a:xfrm>
            <a:custGeom>
              <a:avLst/>
              <a:gdLst/>
              <a:ahLst/>
              <a:cxnLst/>
              <a:rect r="r" b="b" t="t" l="l"/>
              <a:pathLst>
                <a:path h="649448" w="3544903">
                  <a:moveTo>
                    <a:pt x="0" y="0"/>
                  </a:moveTo>
                  <a:lnTo>
                    <a:pt x="3544904" y="0"/>
                  </a:lnTo>
                  <a:lnTo>
                    <a:pt x="3544904" y="649448"/>
                  </a:lnTo>
                  <a:lnTo>
                    <a:pt x="0" y="649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134475" y="3938075"/>
            <a:ext cx="4489062" cy="441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24"/>
              </a:lnSpc>
            </a:pPr>
            <a:r>
              <a:rPr lang="en-US" b="true" sz="14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20,216</a:t>
            </a:r>
          </a:p>
          <a:p>
            <a:pPr algn="ctr">
              <a:lnSpc>
                <a:spcPts val="17424"/>
              </a:lnSpc>
            </a:pPr>
            <a:r>
              <a:rPr lang="en-US" b="true" sz="144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FILES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311247" y="1564861"/>
            <a:ext cx="2948053" cy="889467"/>
            <a:chOff x="0" y="0"/>
            <a:chExt cx="3930738" cy="118595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930738" cy="1185957"/>
              <a:chOff x="0" y="0"/>
              <a:chExt cx="1162472" cy="3507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162472" cy="350733"/>
              </a:xfrm>
              <a:custGeom>
                <a:avLst/>
                <a:gdLst/>
                <a:ahLst/>
                <a:cxnLst/>
                <a:rect r="r" b="b" t="t" l="l"/>
                <a:pathLst>
                  <a:path h="350733" w="1162472">
                    <a:moveTo>
                      <a:pt x="57774" y="0"/>
                    </a:moveTo>
                    <a:lnTo>
                      <a:pt x="1104697" y="0"/>
                    </a:lnTo>
                    <a:cubicBezTo>
                      <a:pt x="1120020" y="0"/>
                      <a:pt x="1134715" y="6087"/>
                      <a:pt x="1145550" y="16922"/>
                    </a:cubicBezTo>
                    <a:cubicBezTo>
                      <a:pt x="1156385" y="27757"/>
                      <a:pt x="1162472" y="42452"/>
                      <a:pt x="1162472" y="57774"/>
                    </a:cubicBezTo>
                    <a:lnTo>
                      <a:pt x="1162472" y="292959"/>
                    </a:lnTo>
                    <a:cubicBezTo>
                      <a:pt x="1162472" y="308282"/>
                      <a:pt x="1156385" y="322977"/>
                      <a:pt x="1145550" y="333812"/>
                    </a:cubicBezTo>
                    <a:cubicBezTo>
                      <a:pt x="1134715" y="344647"/>
                      <a:pt x="1120020" y="350733"/>
                      <a:pt x="1104697" y="350733"/>
                    </a:cubicBezTo>
                    <a:lnTo>
                      <a:pt x="57774" y="350733"/>
                    </a:lnTo>
                    <a:cubicBezTo>
                      <a:pt x="42452" y="350733"/>
                      <a:pt x="27757" y="344647"/>
                      <a:pt x="16922" y="333812"/>
                    </a:cubicBezTo>
                    <a:cubicBezTo>
                      <a:pt x="6087" y="322977"/>
                      <a:pt x="0" y="308282"/>
                      <a:pt x="0" y="292959"/>
                    </a:cubicBezTo>
                    <a:lnTo>
                      <a:pt x="0" y="57774"/>
                    </a:lnTo>
                    <a:cubicBezTo>
                      <a:pt x="0" y="42452"/>
                      <a:pt x="6087" y="27757"/>
                      <a:pt x="16922" y="16922"/>
                    </a:cubicBezTo>
                    <a:cubicBezTo>
                      <a:pt x="27757" y="6087"/>
                      <a:pt x="42452" y="0"/>
                      <a:pt x="577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162472" cy="3888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97049" y="268254"/>
              <a:ext cx="2336640" cy="649448"/>
            </a:xfrm>
            <a:custGeom>
              <a:avLst/>
              <a:gdLst/>
              <a:ahLst/>
              <a:cxnLst/>
              <a:rect r="r" b="b" t="t" l="l"/>
              <a:pathLst>
                <a:path h="649448" w="2336640">
                  <a:moveTo>
                    <a:pt x="0" y="0"/>
                  </a:moveTo>
                  <a:lnTo>
                    <a:pt x="2336640" y="0"/>
                  </a:lnTo>
                  <a:lnTo>
                    <a:pt x="2336640" y="649448"/>
                  </a:lnTo>
                  <a:lnTo>
                    <a:pt x="0" y="649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7280" r="0" b="-42614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376064" y="1951381"/>
            <a:ext cx="2617177" cy="50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6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SOURCE DATA :</a:t>
            </a:r>
          </a:p>
        </p:txBody>
      </p:sp>
      <p:sp>
        <p:nvSpPr>
          <p:cNvPr name="AutoShape 32" id="32"/>
          <p:cNvSpPr/>
          <p:nvPr/>
        </p:nvSpPr>
        <p:spPr>
          <a:xfrm>
            <a:off x="2983736" y="4955590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3" id="33"/>
          <p:cNvSpPr/>
          <p:nvPr/>
        </p:nvSpPr>
        <p:spPr>
          <a:xfrm>
            <a:off x="2983736" y="596584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4" id="34"/>
          <p:cNvSpPr/>
          <p:nvPr/>
        </p:nvSpPr>
        <p:spPr>
          <a:xfrm>
            <a:off x="2983736" y="697383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5" id="35"/>
          <p:cNvSpPr/>
          <p:nvPr/>
        </p:nvSpPr>
        <p:spPr>
          <a:xfrm>
            <a:off x="2983736" y="7986356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6" id="36"/>
          <p:cNvSpPr/>
          <p:nvPr/>
        </p:nvSpPr>
        <p:spPr>
          <a:xfrm>
            <a:off x="2983736" y="8994347"/>
            <a:ext cx="519312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C55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782" y="-19050"/>
            <a:ext cx="7854437" cy="3970364"/>
            <a:chOff x="0" y="0"/>
            <a:chExt cx="2068658" cy="104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8658" cy="1045693"/>
            </a:xfrm>
            <a:custGeom>
              <a:avLst/>
              <a:gdLst/>
              <a:ahLst/>
              <a:cxnLst/>
              <a:rect r="r" b="b" t="t" l="l"/>
              <a:pathLst>
                <a:path h="1045693" w="2068658">
                  <a:moveTo>
                    <a:pt x="0" y="0"/>
                  </a:moveTo>
                  <a:lnTo>
                    <a:pt x="2068658" y="0"/>
                  </a:lnTo>
                  <a:lnTo>
                    <a:pt x="2068658" y="1045693"/>
                  </a:lnTo>
                  <a:lnTo>
                    <a:pt x="0" y="10456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8658" cy="108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506" y="5305425"/>
            <a:ext cx="17380988" cy="24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8"/>
              </a:lnSpc>
            </a:pPr>
            <a:r>
              <a:rPr lang="en-US" b="true" sz="1746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6782" y="550997"/>
            <a:ext cx="7854437" cy="340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ABOUT</a:t>
            </a:r>
          </a:p>
          <a:p>
            <a:pPr algn="ctr">
              <a:lnSpc>
                <a:spcPts val="13200"/>
              </a:lnSpc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6235" y="9258300"/>
            <a:ext cx="4974715" cy="832514"/>
            <a:chOff x="0" y="0"/>
            <a:chExt cx="6632953" cy="11100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18733" y="97722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 part of Intro to DS/DE course 2024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8733" y="610563"/>
              <a:ext cx="6314219" cy="3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 Dec 2024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5400" y="0"/>
              <a:ext cx="0" cy="111001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6741" y="3363306"/>
            <a:ext cx="5101905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abstracts-retrieval-response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7639" y="5151624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8761" y="5757453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affilname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7639" y="6278219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coredata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8761" y="6884047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prism:publicationName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8761" y="7414338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dc:title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47639" y="7935103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authkeywords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47639" y="8531407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subject-areas (Object)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8761" y="9137236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subject-area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2641640" y="2475326"/>
            <a:ext cx="0" cy="1185504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3640275" y="3901205"/>
            <a:ext cx="0" cy="4889931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4822260" y="5729090"/>
            <a:ext cx="0" cy="24556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4822260" y="6854825"/>
            <a:ext cx="0" cy="776709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4822260" y="9108014"/>
            <a:ext cx="0" cy="246419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641640" y="366083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7" id="17"/>
          <p:cNvSpPr/>
          <p:nvPr/>
        </p:nvSpPr>
        <p:spPr>
          <a:xfrm>
            <a:off x="3640275" y="5430403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8" id="18"/>
          <p:cNvSpPr/>
          <p:nvPr/>
        </p:nvSpPr>
        <p:spPr>
          <a:xfrm>
            <a:off x="3640275" y="6556997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9" id="19"/>
          <p:cNvSpPr/>
          <p:nvPr/>
        </p:nvSpPr>
        <p:spPr>
          <a:xfrm>
            <a:off x="3640275" y="817578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0" id="20"/>
          <p:cNvSpPr/>
          <p:nvPr/>
        </p:nvSpPr>
        <p:spPr>
          <a:xfrm>
            <a:off x="3640275" y="8772085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1" id="21"/>
          <p:cNvSpPr/>
          <p:nvPr/>
        </p:nvSpPr>
        <p:spPr>
          <a:xfrm>
            <a:off x="4822260" y="5974650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2" id="22"/>
          <p:cNvSpPr/>
          <p:nvPr/>
        </p:nvSpPr>
        <p:spPr>
          <a:xfrm>
            <a:off x="4822260" y="7612485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23" id="23"/>
          <p:cNvSpPr/>
          <p:nvPr/>
        </p:nvSpPr>
        <p:spPr>
          <a:xfrm>
            <a:off x="4822260" y="9374714"/>
            <a:ext cx="484181" cy="0"/>
          </a:xfrm>
          <a:prstGeom prst="line">
            <a:avLst/>
          </a:prstGeom>
          <a:ln cap="flat" w="38100">
            <a:solidFill>
              <a:srgbClr val="FF914D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9103452" y="3109528"/>
            <a:ext cx="1087495" cy="376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62"/>
              </a:lnSpc>
            </a:pPr>
            <a:r>
              <a:rPr lang="en-US" sz="21973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14797" y="4507681"/>
            <a:ext cx="6257140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INPUT VARIABLES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01475" y="6914838"/>
            <a:ext cx="496139" cy="172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33"/>
              </a:lnSpc>
            </a:pPr>
            <a:r>
              <a:rPr lang="en-US" sz="10024" b="true">
                <a:solidFill>
                  <a:srgbClr val="FF914D"/>
                </a:solidFill>
                <a:latin typeface="Antonio Bold"/>
                <a:ea typeface="Antonio Bold"/>
                <a:cs typeface="Antonio Bold"/>
                <a:sym typeface="Antonio Bold"/>
              </a:rPr>
              <a:t>}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21464" y="7107327"/>
            <a:ext cx="6803339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914D"/>
                </a:solidFill>
                <a:latin typeface="Antonio Bold"/>
                <a:ea typeface="Antonio Bold"/>
                <a:cs typeface="Antonio Bold"/>
                <a:sym typeface="Antonio Bold"/>
              </a:rPr>
              <a:t>OUTPUT VARIABLES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6633" y="751355"/>
            <a:ext cx="7782013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FILE SCHEMA</a:t>
            </a:r>
          </a:p>
        </p:txBody>
      </p:sp>
      <p:sp>
        <p:nvSpPr>
          <p:cNvPr name="AutoShape 29" id="29"/>
          <p:cNvSpPr/>
          <p:nvPr/>
        </p:nvSpPr>
        <p:spPr>
          <a:xfrm>
            <a:off x="4822260" y="7120294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30" id="30"/>
          <p:cNvSpPr txBox="true"/>
          <p:nvPr/>
        </p:nvSpPr>
        <p:spPr>
          <a:xfrm rot="0">
            <a:off x="4447639" y="4059781"/>
            <a:ext cx="5101905" cy="4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38761" y="4631506"/>
            <a:ext cx="5101905" cy="39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affilname</a:t>
            </a:r>
          </a:p>
        </p:txBody>
      </p:sp>
      <p:sp>
        <p:nvSpPr>
          <p:cNvPr name="AutoShape 32" id="32"/>
          <p:cNvSpPr/>
          <p:nvPr/>
        </p:nvSpPr>
        <p:spPr>
          <a:xfrm>
            <a:off x="4822260" y="4584092"/>
            <a:ext cx="0" cy="24556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4822260" y="4829652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34" id="34"/>
          <p:cNvSpPr/>
          <p:nvPr/>
        </p:nvSpPr>
        <p:spPr>
          <a:xfrm>
            <a:off x="3640275" y="4338559"/>
            <a:ext cx="484181" cy="0"/>
          </a:xfrm>
          <a:prstGeom prst="line">
            <a:avLst/>
          </a:prstGeom>
          <a:ln cap="flat" w="38100">
            <a:solidFill>
              <a:srgbClr val="2C55BE"/>
            </a:solidFill>
            <a:prstDash val="solid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4015" y="2454328"/>
            <a:ext cx="3465466" cy="7176115"/>
          </a:xfrm>
          <a:custGeom>
            <a:avLst/>
            <a:gdLst/>
            <a:ahLst/>
            <a:cxnLst/>
            <a:rect r="r" b="b" t="t" l="l"/>
            <a:pathLst>
              <a:path h="7176115" w="3465466">
                <a:moveTo>
                  <a:pt x="0" y="0"/>
                </a:moveTo>
                <a:lnTo>
                  <a:pt x="3465465" y="0"/>
                </a:lnTo>
                <a:lnTo>
                  <a:pt x="3465465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6923" y="2454328"/>
            <a:ext cx="3465466" cy="7176115"/>
          </a:xfrm>
          <a:custGeom>
            <a:avLst/>
            <a:gdLst/>
            <a:ahLst/>
            <a:cxnLst/>
            <a:rect r="r" b="b" t="t" l="l"/>
            <a:pathLst>
              <a:path h="7176115" w="3465466">
                <a:moveTo>
                  <a:pt x="0" y="0"/>
                </a:moveTo>
                <a:lnTo>
                  <a:pt x="3465466" y="0"/>
                </a:lnTo>
                <a:lnTo>
                  <a:pt x="3465466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2861" y="2454328"/>
            <a:ext cx="3372774" cy="7176115"/>
          </a:xfrm>
          <a:custGeom>
            <a:avLst/>
            <a:gdLst/>
            <a:ahLst/>
            <a:cxnLst/>
            <a:rect r="r" b="b" t="t" l="l"/>
            <a:pathLst>
              <a:path h="7176115" w="3372774">
                <a:moveTo>
                  <a:pt x="0" y="0"/>
                </a:moveTo>
                <a:lnTo>
                  <a:pt x="3372775" y="0"/>
                </a:lnTo>
                <a:lnTo>
                  <a:pt x="3372775" y="7176115"/>
                </a:lnTo>
                <a:lnTo>
                  <a:pt x="0" y="7176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710" y="730357"/>
            <a:ext cx="1245860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57919"/>
            <a:ext cx="3893473" cy="82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914D"/>
                </a:solidFill>
                <a:latin typeface="Antonio"/>
                <a:ea typeface="Antonio"/>
                <a:cs typeface="Antonio"/>
                <a:sym typeface="Antonio"/>
              </a:rPr>
              <a:t>GET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1093" y="4148505"/>
            <a:ext cx="3893473" cy="5481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File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Organizations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Classifications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Affiliations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Auth-keywords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Authors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Reference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Title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Publish_name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Subjects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8771" y="7477085"/>
            <a:ext cx="13708378" cy="2153358"/>
          </a:xfrm>
          <a:custGeom>
            <a:avLst/>
            <a:gdLst/>
            <a:ahLst/>
            <a:cxnLst/>
            <a:rect r="r" b="b" t="t" l="l"/>
            <a:pathLst>
              <a:path h="2153358" w="13708378">
                <a:moveTo>
                  <a:pt x="0" y="0"/>
                </a:moveTo>
                <a:lnTo>
                  <a:pt x="13708378" y="0"/>
                </a:lnTo>
                <a:lnTo>
                  <a:pt x="13708378" y="2153358"/>
                </a:lnTo>
                <a:lnTo>
                  <a:pt x="0" y="2153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3986088"/>
            <a:ext cx="6423149" cy="2431993"/>
            <a:chOff x="0" y="0"/>
            <a:chExt cx="1691694" cy="6405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1694" cy="640525"/>
            </a:xfrm>
            <a:custGeom>
              <a:avLst/>
              <a:gdLst/>
              <a:ahLst/>
              <a:cxnLst/>
              <a:rect r="r" b="b" t="t" l="l"/>
              <a:pathLst>
                <a:path h="640525" w="1691694">
                  <a:moveTo>
                    <a:pt x="26517" y="0"/>
                  </a:moveTo>
                  <a:lnTo>
                    <a:pt x="1665177" y="0"/>
                  </a:lnTo>
                  <a:cubicBezTo>
                    <a:pt x="1672209" y="0"/>
                    <a:pt x="1678954" y="2794"/>
                    <a:pt x="1683927" y="7767"/>
                  </a:cubicBezTo>
                  <a:cubicBezTo>
                    <a:pt x="1688900" y="12740"/>
                    <a:pt x="1691694" y="19484"/>
                    <a:pt x="1691694" y="26517"/>
                  </a:cubicBezTo>
                  <a:lnTo>
                    <a:pt x="1691694" y="614008"/>
                  </a:lnTo>
                  <a:cubicBezTo>
                    <a:pt x="1691694" y="621041"/>
                    <a:pt x="1688900" y="627785"/>
                    <a:pt x="1683927" y="632758"/>
                  </a:cubicBezTo>
                  <a:cubicBezTo>
                    <a:pt x="1678954" y="637731"/>
                    <a:pt x="1672209" y="640525"/>
                    <a:pt x="1665177" y="640525"/>
                  </a:cubicBezTo>
                  <a:lnTo>
                    <a:pt x="26517" y="640525"/>
                  </a:lnTo>
                  <a:cubicBezTo>
                    <a:pt x="19484" y="640525"/>
                    <a:pt x="12740" y="637731"/>
                    <a:pt x="7767" y="632758"/>
                  </a:cubicBezTo>
                  <a:cubicBezTo>
                    <a:pt x="2794" y="627785"/>
                    <a:pt x="0" y="621041"/>
                    <a:pt x="0" y="614008"/>
                  </a:cubicBezTo>
                  <a:lnTo>
                    <a:pt x="0" y="26517"/>
                  </a:lnTo>
                  <a:cubicBezTo>
                    <a:pt x="0" y="19484"/>
                    <a:pt x="2794" y="12740"/>
                    <a:pt x="7767" y="7767"/>
                  </a:cubicBezTo>
                  <a:cubicBezTo>
                    <a:pt x="12740" y="2794"/>
                    <a:pt x="19484" y="0"/>
                    <a:pt x="26517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91694" cy="67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58771" y="3986088"/>
            <a:ext cx="8559976" cy="2431993"/>
          </a:xfrm>
          <a:custGeom>
            <a:avLst/>
            <a:gdLst/>
            <a:ahLst/>
            <a:cxnLst/>
            <a:rect r="r" b="b" t="t" l="l"/>
            <a:pathLst>
              <a:path h="2431993" w="8559976">
                <a:moveTo>
                  <a:pt x="0" y="0"/>
                </a:moveTo>
                <a:lnTo>
                  <a:pt x="8559977" y="0"/>
                </a:lnTo>
                <a:lnTo>
                  <a:pt x="8559977" y="2431993"/>
                </a:lnTo>
                <a:lnTo>
                  <a:pt x="0" y="2431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858771" y="3159061"/>
            <a:ext cx="2416698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See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8771" y="6650058"/>
            <a:ext cx="3254194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Drop column and null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185" y="730357"/>
            <a:ext cx="1245860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998009"/>
            <a:ext cx="6423149" cy="2490865"/>
            <a:chOff x="0" y="0"/>
            <a:chExt cx="1691694" cy="656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1694" cy="656030"/>
            </a:xfrm>
            <a:custGeom>
              <a:avLst/>
              <a:gdLst/>
              <a:ahLst/>
              <a:cxnLst/>
              <a:rect r="r" b="b" t="t" l="l"/>
              <a:pathLst>
                <a:path h="656030" w="1691694">
                  <a:moveTo>
                    <a:pt x="26517" y="0"/>
                  </a:moveTo>
                  <a:lnTo>
                    <a:pt x="1665177" y="0"/>
                  </a:lnTo>
                  <a:cubicBezTo>
                    <a:pt x="1672209" y="0"/>
                    <a:pt x="1678954" y="2794"/>
                    <a:pt x="1683927" y="7767"/>
                  </a:cubicBezTo>
                  <a:cubicBezTo>
                    <a:pt x="1688900" y="12740"/>
                    <a:pt x="1691694" y="19484"/>
                    <a:pt x="1691694" y="26517"/>
                  </a:cubicBezTo>
                  <a:lnTo>
                    <a:pt x="1691694" y="629513"/>
                  </a:lnTo>
                  <a:cubicBezTo>
                    <a:pt x="1691694" y="636546"/>
                    <a:pt x="1688900" y="643291"/>
                    <a:pt x="1683927" y="648264"/>
                  </a:cubicBezTo>
                  <a:cubicBezTo>
                    <a:pt x="1678954" y="653236"/>
                    <a:pt x="1672209" y="656030"/>
                    <a:pt x="1665177" y="656030"/>
                  </a:cubicBezTo>
                  <a:lnTo>
                    <a:pt x="26517" y="656030"/>
                  </a:lnTo>
                  <a:cubicBezTo>
                    <a:pt x="19484" y="656030"/>
                    <a:pt x="12740" y="653236"/>
                    <a:pt x="7767" y="648264"/>
                  </a:cubicBezTo>
                  <a:cubicBezTo>
                    <a:pt x="2794" y="643291"/>
                    <a:pt x="0" y="636546"/>
                    <a:pt x="0" y="629513"/>
                  </a:cubicBezTo>
                  <a:lnTo>
                    <a:pt x="0" y="26517"/>
                  </a:lnTo>
                  <a:cubicBezTo>
                    <a:pt x="0" y="19484"/>
                    <a:pt x="2794" y="12740"/>
                    <a:pt x="7767" y="7767"/>
                  </a:cubicBezTo>
                  <a:cubicBezTo>
                    <a:pt x="12740" y="2794"/>
                    <a:pt x="19484" y="0"/>
                    <a:pt x="26517" y="0"/>
                  </a:cubicBezTo>
                  <a:close/>
                </a:path>
              </a:pathLst>
            </a:custGeom>
            <a:solidFill>
              <a:srgbClr val="272A3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91694" cy="694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8771" y="3998009"/>
            <a:ext cx="8869548" cy="2490865"/>
          </a:xfrm>
          <a:custGeom>
            <a:avLst/>
            <a:gdLst/>
            <a:ahLst/>
            <a:cxnLst/>
            <a:rect r="r" b="b" t="t" l="l"/>
            <a:pathLst>
              <a:path h="2490865" w="8869548">
                <a:moveTo>
                  <a:pt x="0" y="0"/>
                </a:moveTo>
                <a:lnTo>
                  <a:pt x="8869548" y="0"/>
                </a:lnTo>
                <a:lnTo>
                  <a:pt x="8869548" y="2490865"/>
                </a:lnTo>
                <a:lnTo>
                  <a:pt x="0" y="2490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858771" y="3156520"/>
            <a:ext cx="8023459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C55BE"/>
                </a:solidFill>
                <a:latin typeface="Antonio"/>
                <a:ea typeface="Antonio"/>
                <a:cs typeface="Antonio"/>
                <a:sym typeface="Antonio"/>
              </a:rPr>
              <a:t>Drop column value that has count &lt; 1 % and &gt; 99 %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2500" y="730357"/>
            <a:ext cx="12275669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  <a:spcBef>
                <a:spcPct val="0"/>
              </a:spcBef>
            </a:pPr>
            <a:r>
              <a:rPr lang="en-US" b="true" sz="12000">
                <a:solidFill>
                  <a:srgbClr val="2C55BE"/>
                </a:solidFill>
                <a:latin typeface="Antonio Bold"/>
                <a:ea typeface="Antonio Bold"/>
                <a:cs typeface="Antonio Bold"/>
                <a:sym typeface="Antonio Bold"/>
              </a:rPr>
              <a:t>DATA-PREPARATION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DAGY0bvFpB8</dc:identifier>
  <dcterms:modified xsi:type="dcterms:W3CDTF">2011-08-01T06:04:30Z</dcterms:modified>
  <cp:revision>1</cp:revision>
  <dc:title>PAIN_with_DS/DE</dc:title>
</cp:coreProperties>
</file>