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8"/>
  </p:notesMasterIdLst>
  <p:handoutMasterIdLst>
    <p:handoutMasterId r:id="rId39"/>
  </p:handoutMasterIdLst>
  <p:sldIdLst>
    <p:sldId id="257" r:id="rId5"/>
    <p:sldId id="258" r:id="rId6"/>
    <p:sldId id="256" r:id="rId7"/>
    <p:sldId id="367" r:id="rId8"/>
    <p:sldId id="372" r:id="rId9"/>
    <p:sldId id="373" r:id="rId10"/>
    <p:sldId id="374" r:id="rId11"/>
    <p:sldId id="375" r:id="rId12"/>
    <p:sldId id="281" r:id="rId13"/>
    <p:sldId id="331" r:id="rId14"/>
    <p:sldId id="332" r:id="rId15"/>
    <p:sldId id="334" r:id="rId16"/>
    <p:sldId id="364" r:id="rId17"/>
    <p:sldId id="335" r:id="rId18"/>
    <p:sldId id="365" r:id="rId19"/>
    <p:sldId id="366" r:id="rId20"/>
    <p:sldId id="329" r:id="rId21"/>
    <p:sldId id="339" r:id="rId22"/>
    <p:sldId id="340" r:id="rId23"/>
    <p:sldId id="341" r:id="rId24"/>
    <p:sldId id="342" r:id="rId25"/>
    <p:sldId id="355" r:id="rId26"/>
    <p:sldId id="343" r:id="rId27"/>
    <p:sldId id="360" r:id="rId28"/>
    <p:sldId id="362" r:id="rId29"/>
    <p:sldId id="363" r:id="rId30"/>
    <p:sldId id="347" r:id="rId31"/>
    <p:sldId id="359" r:id="rId32"/>
    <p:sldId id="348" r:id="rId33"/>
    <p:sldId id="330" r:id="rId34"/>
    <p:sldId id="349" r:id="rId35"/>
    <p:sldId id="354" r:id="rId36"/>
    <p:sldId id="351" r:id="rId37"/>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408"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9" autoAdjust="0"/>
    <p:restoredTop sz="96625" autoAdjust="0"/>
  </p:normalViewPr>
  <p:slideViewPr>
    <p:cSldViewPr snapToGrid="0">
      <p:cViewPr varScale="1">
        <p:scale>
          <a:sx n="110" d="100"/>
          <a:sy n="110" d="100"/>
        </p:scale>
        <p:origin x="1854" y="108"/>
      </p:cViewPr>
      <p:guideLst>
        <p:guide orient="horz" pos="840"/>
        <p:guide pos="480"/>
        <p:guide orient="horz"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384"/>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8</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8-</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36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707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2264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5237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6280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57765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435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862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445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2896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9987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0198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5367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9670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1700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209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1263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7364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7652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61715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578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6140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692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5555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3509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8638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442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38297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2020</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8-</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8: </a:t>
            </a:r>
            <a:br>
              <a:rPr lang="en-US" sz="3600" dirty="0">
                <a:effectLst/>
              </a:rPr>
            </a:br>
            <a:r>
              <a:rPr lang="en-US" sz="3600" dirty="0">
                <a:effectLst/>
              </a:rPr>
              <a:t>Classification Models</a:t>
            </a: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There are some consistent steps you need to do regardless of which algorithm you use, although some models have different requirements</a:t>
            </a:r>
          </a:p>
          <a:p>
            <a:r>
              <a:rPr lang="en-US" dirty="0"/>
              <a:t>Usually, categorical data needs to be re-encoded as a vector that is OneHotEncoded </a:t>
            </a:r>
          </a:p>
          <a:p>
            <a:r>
              <a:rPr lang="en-US" dirty="0"/>
              <a:t>All models should take the dataset and split it into a training and testing set</a:t>
            </a:r>
          </a:p>
          <a:p>
            <a:r>
              <a:rPr lang="en-US" dirty="0"/>
              <a:t>First, you fit the model with the training set</a:t>
            </a:r>
          </a:p>
          <a:p>
            <a:pPr lvl="1"/>
            <a:r>
              <a:rPr lang="en-US" dirty="0"/>
              <a:t>Can take some time for large datasets</a:t>
            </a:r>
          </a:p>
          <a:p>
            <a:r>
              <a:rPr lang="en-US" dirty="0"/>
              <a:t>Once the model is trained, you can see how good it is at making predictions by using a predict function and comparing those values to known values for the variable you are trying to predict</a:t>
            </a:r>
          </a:p>
          <a:p>
            <a:r>
              <a:rPr lang="en-US" dirty="0"/>
              <a:t>After you’ve picked the model that does the best job, you can use it to predict values either individually or in a batch for new data as it comes in</a:t>
            </a:r>
          </a:p>
        </p:txBody>
      </p:sp>
      <p:sp>
        <p:nvSpPr>
          <p:cNvPr id="2" name="Title 1"/>
          <p:cNvSpPr>
            <a:spLocks noGrp="1"/>
          </p:cNvSpPr>
          <p:nvPr>
            <p:ph type="title"/>
          </p:nvPr>
        </p:nvSpPr>
        <p:spPr/>
        <p:txBody>
          <a:bodyPr/>
          <a:lstStyle/>
          <a:p>
            <a:r>
              <a:rPr lang="en-US" dirty="0"/>
              <a:t>Steps to Classification</a:t>
            </a:r>
          </a:p>
        </p:txBody>
      </p:sp>
    </p:spTree>
    <p:extLst>
      <p:ext uri="{BB962C8B-B14F-4D97-AF65-F5344CB8AC3E}">
        <p14:creationId xmlns:p14="http://schemas.microsoft.com/office/powerpoint/2010/main" val="49406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Often you are trying to predict an either/or value</a:t>
            </a:r>
          </a:p>
          <a:p>
            <a:pPr lvl="1"/>
            <a:r>
              <a:rPr lang="en-US" dirty="0"/>
              <a:t>Is a card swipe fraudulent or legitimate?</a:t>
            </a:r>
          </a:p>
          <a:p>
            <a:pPr lvl="1"/>
            <a:r>
              <a:rPr lang="en-US" dirty="0"/>
              <a:t>Does a patient have cancer or not?</a:t>
            </a:r>
          </a:p>
          <a:p>
            <a:r>
              <a:rPr lang="en-US" dirty="0"/>
              <a:t>Not limited to just two choices, you could predict whether a record falls into a category with many different values</a:t>
            </a:r>
          </a:p>
          <a:p>
            <a:pPr lvl="1"/>
            <a:r>
              <a:rPr lang="en-US" dirty="0"/>
              <a:t>It just gets trickier sometimes to interpret the results</a:t>
            </a:r>
          </a:p>
          <a:p>
            <a:r>
              <a:rPr lang="en-US" dirty="0"/>
              <a:t>The math and techniques behind the scenes can get complicated, but you don’t really need to know any of it to use the algorithms</a:t>
            </a:r>
          </a:p>
          <a:p>
            <a:r>
              <a:rPr lang="en-US" dirty="0"/>
              <a:t>Just knowing how to identify that you need a classification model and how to prep the data and interpret the results is often good enough to get started</a:t>
            </a:r>
          </a:p>
          <a:p>
            <a:r>
              <a:rPr lang="en-US" dirty="0"/>
              <a:t>As you get more sophisticated, you can learn the math behind the scenes to tweak the results and try to get better results</a:t>
            </a:r>
          </a:p>
        </p:txBody>
      </p:sp>
      <p:sp>
        <p:nvSpPr>
          <p:cNvPr id="2" name="Title 1"/>
          <p:cNvSpPr>
            <a:spLocks noGrp="1"/>
          </p:cNvSpPr>
          <p:nvPr>
            <p:ph type="title"/>
          </p:nvPr>
        </p:nvSpPr>
        <p:spPr/>
        <p:txBody>
          <a:bodyPr/>
          <a:lstStyle/>
          <a:p>
            <a:r>
              <a:rPr lang="en-US" dirty="0"/>
              <a:t>Notes on Classification</a:t>
            </a:r>
          </a:p>
        </p:txBody>
      </p:sp>
    </p:spTree>
    <p:extLst>
      <p:ext uri="{BB962C8B-B14F-4D97-AF65-F5344CB8AC3E}">
        <p14:creationId xmlns:p14="http://schemas.microsoft.com/office/powerpoint/2010/main" val="193878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Let’s look at some data first, and use this with several different algorithms</a:t>
            </a:r>
          </a:p>
          <a:p>
            <a:r>
              <a:rPr lang="en-US" dirty="0"/>
              <a:t>The dataset is whether borrowers defaulted on a loan or not</a:t>
            </a:r>
          </a:p>
          <a:p>
            <a:endParaRPr lang="en-US" dirty="0"/>
          </a:p>
          <a:p>
            <a:endParaRPr lang="en-US" dirty="0"/>
          </a:p>
          <a:p>
            <a:endParaRPr lang="en-US" dirty="0"/>
          </a:p>
          <a:p>
            <a:pPr lvl="1"/>
            <a:endParaRPr lang="en-US" sz="1200" dirty="0"/>
          </a:p>
          <a:p>
            <a:r>
              <a:rPr lang="en-US" dirty="0"/>
              <a:t>Let’s keep the following numerical and categorical features and try to predict whether they default yes/no</a:t>
            </a:r>
          </a:p>
          <a:p>
            <a:endParaRPr lang="en-US" dirty="0"/>
          </a:p>
          <a:p>
            <a:pPr lvl="1"/>
            <a:endParaRPr lang="en-US" dirty="0"/>
          </a:p>
        </p:txBody>
      </p:sp>
      <p:sp>
        <p:nvSpPr>
          <p:cNvPr id="2" name="Title 1"/>
          <p:cNvSpPr>
            <a:spLocks noGrp="1"/>
          </p:cNvSpPr>
          <p:nvPr>
            <p:ph type="title"/>
          </p:nvPr>
        </p:nvSpPr>
        <p:spPr/>
        <p:txBody>
          <a:bodyPr/>
          <a:lstStyle/>
          <a:p>
            <a:r>
              <a:rPr lang="en-US" dirty="0"/>
              <a:t>Preparing the Data</a:t>
            </a:r>
          </a:p>
        </p:txBody>
      </p:sp>
      <p:sp>
        <p:nvSpPr>
          <p:cNvPr id="4" name="TextBox 3">
            <a:extLst>
              <a:ext uri="{FF2B5EF4-FFF2-40B4-BE49-F238E27FC236}">
                <a16:creationId xmlns:a16="http://schemas.microsoft.com/office/drawing/2014/main" id="{B25BD5BC-E8B9-4540-A404-A5C6B4AFC25D}"/>
              </a:ext>
            </a:extLst>
          </p:cNvPr>
          <p:cNvSpPr txBox="1"/>
          <p:nvPr/>
        </p:nvSpPr>
        <p:spPr>
          <a:xfrm>
            <a:off x="741851" y="2059887"/>
            <a:ext cx="7660298" cy="954107"/>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filename = 'bank.csv'</a:t>
            </a:r>
          </a:p>
          <a:p>
            <a:r>
              <a:rPr lang="en-US" b="1" dirty="0"/>
              <a:t>df = spark.read.csv(f'/class/datasets/finance/{filename}', header = True, inferSchema = True)</a:t>
            </a:r>
          </a:p>
          <a:p>
            <a:r>
              <a:rPr lang="en-US" b="1" dirty="0"/>
              <a:t>display(df)</a:t>
            </a:r>
          </a:p>
        </p:txBody>
      </p:sp>
      <p:sp>
        <p:nvSpPr>
          <p:cNvPr id="5" name="TextBox 4">
            <a:extLst>
              <a:ext uri="{FF2B5EF4-FFF2-40B4-BE49-F238E27FC236}">
                <a16:creationId xmlns:a16="http://schemas.microsoft.com/office/drawing/2014/main" id="{10612803-6614-AD49-83F2-D3BC541C0055}"/>
              </a:ext>
            </a:extLst>
          </p:cNvPr>
          <p:cNvSpPr txBox="1"/>
          <p:nvPr/>
        </p:nvSpPr>
        <p:spPr>
          <a:xfrm>
            <a:off x="741851" y="4244398"/>
            <a:ext cx="7660298" cy="1600438"/>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numeric_features = ['age','balance', 'duration', 'pdays']</a:t>
            </a:r>
          </a:p>
          <a:p>
            <a:r>
              <a:rPr lang="en-US" b="1" dirty="0"/>
              <a:t>categorical_features = ['job', 'marital', 'education', 'housing', 'loan', 'contact', 'campaign', 'poutcome', 'deposit']</a:t>
            </a:r>
          </a:p>
          <a:p>
            <a:r>
              <a:rPr lang="en-US" b="1" dirty="0"/>
              <a:t>target_label = 'default'</a:t>
            </a:r>
          </a:p>
          <a:p>
            <a:endParaRPr lang="en-US" b="1" dirty="0"/>
          </a:p>
          <a:p>
            <a:r>
              <a:rPr lang="en-US" b="1" dirty="0"/>
              <a:t>df = dfRawFile.select(numeric_features + categorical_features + [target_label])</a:t>
            </a:r>
          </a:p>
        </p:txBody>
      </p:sp>
    </p:spTree>
    <p:extLst>
      <p:ext uri="{BB962C8B-B14F-4D97-AF65-F5344CB8AC3E}">
        <p14:creationId xmlns:p14="http://schemas.microsoft.com/office/powerpoint/2010/main" val="122268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10278" cy="3690706"/>
          </a:xfrm>
        </p:spPr>
        <p:txBody>
          <a:bodyPr/>
          <a:lstStyle/>
          <a:p>
            <a:r>
              <a:rPr lang="en-US" dirty="0"/>
              <a:t>Scatter plots are helpful to explore the numerical data</a:t>
            </a:r>
          </a:p>
          <a:p>
            <a:endParaRPr lang="en-US" dirty="0"/>
          </a:p>
          <a:p>
            <a:endParaRPr lang="en-US" dirty="0"/>
          </a:p>
          <a:p>
            <a:endParaRPr lang="en-US" dirty="0"/>
          </a:p>
          <a:p>
            <a:pPr lvl="1"/>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Explore Numerical Features</a:t>
            </a:r>
          </a:p>
        </p:txBody>
      </p:sp>
      <p:sp>
        <p:nvSpPr>
          <p:cNvPr id="4" name="TextBox 3">
            <a:extLst>
              <a:ext uri="{FF2B5EF4-FFF2-40B4-BE49-F238E27FC236}">
                <a16:creationId xmlns:a16="http://schemas.microsoft.com/office/drawing/2014/main" id="{B25BD5BC-E8B9-4540-A404-A5C6B4AFC25D}"/>
              </a:ext>
            </a:extLst>
          </p:cNvPr>
          <p:cNvSpPr txBox="1"/>
          <p:nvPr/>
        </p:nvSpPr>
        <p:spPr>
          <a:xfrm>
            <a:off x="1341926" y="1624841"/>
            <a:ext cx="6460148" cy="584775"/>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pyh.describe_numeric_features(df, numeric_features)</a:t>
            </a:r>
          </a:p>
          <a:p>
            <a:r>
              <a:rPr lang="en-US" sz="1600" b="1" dirty="0"/>
              <a:t>pyh.scatter_matrix(df, numeric_features)</a:t>
            </a:r>
          </a:p>
        </p:txBody>
      </p:sp>
      <p:pic>
        <p:nvPicPr>
          <p:cNvPr id="6" name="Picture 5">
            <a:extLst>
              <a:ext uri="{FF2B5EF4-FFF2-40B4-BE49-F238E27FC236}">
                <a16:creationId xmlns:a16="http://schemas.microsoft.com/office/drawing/2014/main" id="{13CEDCC9-373A-C04A-8EB8-C5E359BC16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926" y="2454821"/>
            <a:ext cx="3221980" cy="3709851"/>
          </a:xfrm>
          <a:prstGeom prst="rect">
            <a:avLst/>
          </a:prstGeom>
          <a:ln>
            <a:solidFill>
              <a:schemeClr val="bg2"/>
            </a:solidFill>
          </a:ln>
        </p:spPr>
      </p:pic>
    </p:spTree>
    <p:extLst>
      <p:ext uri="{BB962C8B-B14F-4D97-AF65-F5344CB8AC3E}">
        <p14:creationId xmlns:p14="http://schemas.microsoft.com/office/powerpoint/2010/main" val="320038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10278" cy="3690706"/>
          </a:xfrm>
        </p:spPr>
        <p:txBody>
          <a:bodyPr/>
          <a:lstStyle/>
          <a:p>
            <a:r>
              <a:rPr lang="en-US" dirty="0"/>
              <a:t>Use the helper function we saw earlier in the Regression chapter</a:t>
            </a:r>
          </a:p>
          <a:p>
            <a:endParaRPr lang="en-US" dirty="0"/>
          </a:p>
          <a:p>
            <a:endParaRPr lang="en-US" dirty="0"/>
          </a:p>
          <a:p>
            <a:endParaRPr lang="en-US" dirty="0"/>
          </a:p>
          <a:p>
            <a:pPr lvl="1"/>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Change Categorical Column</a:t>
            </a:r>
          </a:p>
        </p:txBody>
      </p:sp>
      <p:sp>
        <p:nvSpPr>
          <p:cNvPr id="4" name="TextBox 3">
            <a:extLst>
              <a:ext uri="{FF2B5EF4-FFF2-40B4-BE49-F238E27FC236}">
                <a16:creationId xmlns:a16="http://schemas.microsoft.com/office/drawing/2014/main" id="{B25BD5BC-E8B9-4540-A404-A5C6B4AFC25D}"/>
              </a:ext>
            </a:extLst>
          </p:cNvPr>
          <p:cNvSpPr txBox="1"/>
          <p:nvPr/>
        </p:nvSpPr>
        <p:spPr>
          <a:xfrm>
            <a:off x="943344" y="1613118"/>
            <a:ext cx="7743456" cy="1569660"/>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pipeline = MakeMLPipeline(df, categorical_features, numeric_features, target_label)</a:t>
            </a:r>
          </a:p>
          <a:p>
            <a:r>
              <a:rPr lang="en-US" sz="1600" b="1" dirty="0"/>
              <a:t>pipelineModel = pipeline.fit(df)</a:t>
            </a:r>
          </a:p>
          <a:p>
            <a:r>
              <a:rPr lang="en-US" sz="1600" b="1" dirty="0"/>
              <a:t>dfML = pipelineModel.transform(df)</a:t>
            </a:r>
          </a:p>
          <a:p>
            <a:r>
              <a:rPr lang="en-US" sz="1600" b="1" dirty="0"/>
              <a:t>display(dfML)</a:t>
            </a:r>
          </a:p>
          <a:p>
            <a:r>
              <a:rPr lang="en-US" sz="1600" b="1" dirty="0"/>
              <a:t>display(dfML.groupBy('label').count())</a:t>
            </a:r>
            <a:endParaRPr lang="en-US" sz="1600" dirty="0"/>
          </a:p>
        </p:txBody>
      </p:sp>
      <p:pic>
        <p:nvPicPr>
          <p:cNvPr id="7" name="Picture 6">
            <a:extLst>
              <a:ext uri="{FF2B5EF4-FFF2-40B4-BE49-F238E27FC236}">
                <a16:creationId xmlns:a16="http://schemas.microsoft.com/office/drawing/2014/main" id="{BD685758-E743-0548-AEB2-62DAB78C0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388" y="3178293"/>
            <a:ext cx="4394200" cy="2298700"/>
          </a:xfrm>
          <a:prstGeom prst="rect">
            <a:avLst/>
          </a:prstGeom>
          <a:ln>
            <a:solidFill>
              <a:schemeClr val="bg2"/>
            </a:solidFill>
          </a:ln>
        </p:spPr>
      </p:pic>
      <p:pic>
        <p:nvPicPr>
          <p:cNvPr id="9" name="Picture 8">
            <a:extLst>
              <a:ext uri="{FF2B5EF4-FFF2-40B4-BE49-F238E27FC236}">
                <a16:creationId xmlns:a16="http://schemas.microsoft.com/office/drawing/2014/main" id="{A1CB7B0A-54C6-2046-8030-F495E6416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344" y="3178293"/>
            <a:ext cx="2965625" cy="3023774"/>
          </a:xfrm>
          <a:prstGeom prst="rect">
            <a:avLst/>
          </a:prstGeom>
          <a:ln>
            <a:solidFill>
              <a:schemeClr val="bg2"/>
            </a:solidFill>
          </a:ln>
        </p:spPr>
      </p:pic>
    </p:spTree>
    <p:extLst>
      <p:ext uri="{BB962C8B-B14F-4D97-AF65-F5344CB8AC3E}">
        <p14:creationId xmlns:p14="http://schemas.microsoft.com/office/powerpoint/2010/main" val="899484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10278" cy="3690706"/>
          </a:xfrm>
        </p:spPr>
        <p:txBody>
          <a:bodyPr/>
          <a:lstStyle/>
          <a:p>
            <a:r>
              <a:rPr lang="en-US" dirty="0"/>
              <a:t>If you want, you can save the newly structured DataFrame for future use</a:t>
            </a:r>
          </a:p>
          <a:p>
            <a:r>
              <a:rPr lang="en-US" dirty="0">
                <a:latin typeface="Courier New" panose="02070309020205020404" pitchFamily="49" charset="0"/>
                <a:cs typeface="Courier New" panose="02070309020205020404" pitchFamily="49" charset="0"/>
              </a:rPr>
              <a:t>libsvm</a:t>
            </a:r>
            <a:r>
              <a:rPr lang="en-US" dirty="0"/>
              <a:t> is a good format choice for vectorized data</a:t>
            </a:r>
          </a:p>
          <a:p>
            <a:endParaRPr lang="en-US" dirty="0"/>
          </a:p>
          <a:p>
            <a:endParaRPr lang="en-US" dirty="0"/>
          </a:p>
          <a:p>
            <a:endParaRPr lang="en-US" dirty="0"/>
          </a:p>
          <a:p>
            <a:pPr lvl="1"/>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Saving Processed Data</a:t>
            </a:r>
          </a:p>
        </p:txBody>
      </p:sp>
      <p:sp>
        <p:nvSpPr>
          <p:cNvPr id="4" name="TextBox 3">
            <a:extLst>
              <a:ext uri="{FF2B5EF4-FFF2-40B4-BE49-F238E27FC236}">
                <a16:creationId xmlns:a16="http://schemas.microsoft.com/office/drawing/2014/main" id="{B25BD5BC-E8B9-4540-A404-A5C6B4AFC25D}"/>
              </a:ext>
            </a:extLst>
          </p:cNvPr>
          <p:cNvSpPr txBox="1"/>
          <p:nvPr/>
        </p:nvSpPr>
        <p:spPr>
          <a:xfrm>
            <a:off x="1314420" y="2128233"/>
            <a:ext cx="6515161" cy="1815882"/>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 write</a:t>
            </a:r>
          </a:p>
          <a:p>
            <a:r>
              <a:rPr lang="en-US" sz="1600" b="1" dirty="0"/>
              <a:t>dfML.write.format('libsvm').save('testsave')</a:t>
            </a:r>
          </a:p>
          <a:p>
            <a:endParaRPr lang="en-US" sz="1600" b="1" dirty="0"/>
          </a:p>
          <a:p>
            <a:r>
              <a:rPr lang="en-US" sz="1600" b="1" dirty="0"/>
              <a:t># read</a:t>
            </a:r>
          </a:p>
          <a:p>
            <a:r>
              <a:rPr lang="en-US" sz="1600" b="1" dirty="0"/>
              <a:t>dfML = spark.read.format('libsvm').load('testsave')</a:t>
            </a:r>
          </a:p>
          <a:p>
            <a:r>
              <a:rPr lang="en-US" sz="1600" b="1" dirty="0"/>
              <a:t>x.printSchema()</a:t>
            </a:r>
          </a:p>
          <a:p>
            <a:r>
              <a:rPr lang="en-US" sz="1600" b="1" dirty="0"/>
              <a:t>display(x)</a:t>
            </a:r>
            <a:endParaRPr lang="en-US" sz="1600" dirty="0"/>
          </a:p>
        </p:txBody>
      </p:sp>
    </p:spTree>
    <p:extLst>
      <p:ext uri="{BB962C8B-B14F-4D97-AF65-F5344CB8AC3E}">
        <p14:creationId xmlns:p14="http://schemas.microsoft.com/office/powerpoint/2010/main" val="343176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10278" cy="3690706"/>
          </a:xfrm>
        </p:spPr>
        <p:txBody>
          <a:bodyPr/>
          <a:lstStyle/>
          <a:p>
            <a:r>
              <a:rPr lang="en-US" dirty="0"/>
              <a:t>Split the data into training and testing sets using the </a:t>
            </a:r>
            <a:r>
              <a:rPr lang="en-US" dirty="0">
                <a:latin typeface="Courier New" panose="02070309020205020404" pitchFamily="49" charset="0"/>
                <a:cs typeface="Courier New" panose="02070309020205020404" pitchFamily="49" charset="0"/>
              </a:rPr>
              <a:t>randomSplit</a:t>
            </a:r>
            <a:r>
              <a:rPr lang="en-US" dirty="0"/>
              <a:t> function</a:t>
            </a:r>
          </a:p>
          <a:p>
            <a:pPr marL="0" indent="0">
              <a:buNone/>
            </a:pPr>
            <a:endParaRPr lang="en-US" dirty="0"/>
          </a:p>
          <a:p>
            <a:endParaRPr lang="en-US" dirty="0"/>
          </a:p>
          <a:p>
            <a:endParaRPr lang="en-US" dirty="0"/>
          </a:p>
          <a:p>
            <a:pPr lvl="1"/>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Splitting the Data</a:t>
            </a:r>
          </a:p>
        </p:txBody>
      </p:sp>
      <p:sp>
        <p:nvSpPr>
          <p:cNvPr id="4" name="TextBox 3">
            <a:extLst>
              <a:ext uri="{FF2B5EF4-FFF2-40B4-BE49-F238E27FC236}">
                <a16:creationId xmlns:a16="http://schemas.microsoft.com/office/drawing/2014/main" id="{B25BD5BC-E8B9-4540-A404-A5C6B4AFC25D}"/>
              </a:ext>
            </a:extLst>
          </p:cNvPr>
          <p:cNvSpPr txBox="1"/>
          <p:nvPr/>
        </p:nvSpPr>
        <p:spPr>
          <a:xfrm>
            <a:off x="1273389" y="1706205"/>
            <a:ext cx="6597223" cy="830997"/>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train, test = dfML.randomSplit([.7,.3], seed = 1000)</a:t>
            </a:r>
          </a:p>
          <a:p>
            <a:r>
              <a:rPr lang="en-US" sz="1600" b="1" dirty="0"/>
              <a:t>print (f'Training set row count {train.count()}')</a:t>
            </a:r>
          </a:p>
          <a:p>
            <a:r>
              <a:rPr lang="en-US" sz="1600" b="1" dirty="0"/>
              <a:t>print (f'Testing set row count {test.count()}')      </a:t>
            </a:r>
            <a:endParaRPr lang="en-US" sz="1600" dirty="0"/>
          </a:p>
        </p:txBody>
      </p:sp>
    </p:spTree>
    <p:extLst>
      <p:ext uri="{BB962C8B-B14F-4D97-AF65-F5344CB8AC3E}">
        <p14:creationId xmlns:p14="http://schemas.microsoft.com/office/powerpoint/2010/main" val="95029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10" name="Table 9">
            <a:extLst>
              <a:ext uri="{FF2B5EF4-FFF2-40B4-BE49-F238E27FC236}">
                <a16:creationId xmlns:a16="http://schemas.microsoft.com/office/drawing/2014/main" id="{2EA5BD6C-686D-429B-9A55-C7F447E42C06}"/>
              </a:ext>
            </a:extLst>
          </p:cNvPr>
          <p:cNvGraphicFramePr>
            <a:graphicFrameLocks noGrp="1"/>
          </p:cNvGraphicFramePr>
          <p:nvPr>
            <p:extLst>
              <p:ext uri="{D42A27DB-BD31-4B8C-83A1-F6EECF244321}">
                <p14:modId xmlns:p14="http://schemas.microsoft.com/office/powerpoint/2010/main" val="1781918861"/>
              </p:ext>
            </p:extLst>
          </p:nvPr>
        </p:nvGraphicFramePr>
        <p:xfrm>
          <a:off x="2880360" y="1447543"/>
          <a:ext cx="3383280" cy="219456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kern="1200" dirty="0">
                          <a:solidFill>
                            <a:schemeClr val="bg1">
                              <a:lumMod val="65000"/>
                            </a:schemeClr>
                          </a:solidFill>
                          <a:latin typeface="+mn-lt"/>
                          <a:ea typeface="+mn-ea"/>
                          <a:cs typeface="+mn-cs"/>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31360539"/>
                  </a:ext>
                </a:extLst>
              </a:tr>
              <a:tr h="548640">
                <a:tc>
                  <a:txBody>
                    <a:bodyPr/>
                    <a:lstStyle/>
                    <a:p>
                      <a:pPr>
                        <a:lnSpc>
                          <a:spcPct val="100000"/>
                        </a:lnSpc>
                        <a:spcAft>
                          <a:spcPts val="0"/>
                        </a:spcAft>
                      </a:pPr>
                      <a:r>
                        <a:rPr lang="en-US" sz="2000" kern="1200" dirty="0">
                          <a:solidFill>
                            <a:schemeClr val="bg1">
                              <a:lumMod val="65000"/>
                            </a:schemeClr>
                          </a:solidFill>
                          <a:latin typeface="+mn-lt"/>
                          <a:ea typeface="+mn-ea"/>
                          <a:cs typeface="+mn-cs"/>
                        </a:rPr>
                        <a:t>Classification Model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1" dirty="0">
                          <a:solidFill>
                            <a:schemeClr val="tx1"/>
                          </a:solidFill>
                        </a:rPr>
                        <a:t>Algorithms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70937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is split up based on some factor among the independent variables, then evaluated for how good a job it did</a:t>
            </a:r>
          </a:p>
          <a:p>
            <a:r>
              <a:rPr lang="en-US" dirty="0"/>
              <a:t>Recursively keeps applying this algorithm over and over until it comes up with a good set of rules</a:t>
            </a:r>
          </a:p>
          <a:p>
            <a:r>
              <a:rPr lang="en-US" dirty="0"/>
              <a:t>Pros</a:t>
            </a:r>
          </a:p>
          <a:p>
            <a:pPr lvl="1"/>
            <a:r>
              <a:rPr lang="en-US" dirty="0"/>
              <a:t>It’s easy </a:t>
            </a:r>
          </a:p>
          <a:p>
            <a:pPr lvl="1"/>
            <a:r>
              <a:rPr lang="en-US" dirty="0"/>
              <a:t>Performs well with categorical data and continuous data</a:t>
            </a:r>
          </a:p>
          <a:p>
            <a:pPr lvl="1"/>
            <a:r>
              <a:rPr lang="en-US" dirty="0"/>
              <a:t>Transparency lets you see how it made its choices</a:t>
            </a:r>
          </a:p>
          <a:p>
            <a:r>
              <a:rPr lang="en-US" dirty="0"/>
              <a:t>Cons</a:t>
            </a:r>
          </a:p>
          <a:p>
            <a:pPr lvl="1"/>
            <a:r>
              <a:rPr lang="en-US" dirty="0"/>
              <a:t>Calculations take a lot longer as you add more and more columns</a:t>
            </a:r>
          </a:p>
          <a:p>
            <a:pPr lvl="1"/>
            <a:r>
              <a:rPr lang="en-US" dirty="0"/>
              <a:t>Becomes difficult to understand the decision tree as it gets larger</a:t>
            </a:r>
          </a:p>
          <a:p>
            <a:pPr lvl="1"/>
            <a:endParaRPr lang="en-US" dirty="0"/>
          </a:p>
        </p:txBody>
      </p:sp>
      <p:sp>
        <p:nvSpPr>
          <p:cNvPr id="2" name="Title 1"/>
          <p:cNvSpPr>
            <a:spLocks noGrp="1"/>
          </p:cNvSpPr>
          <p:nvPr>
            <p:ph type="title"/>
          </p:nvPr>
        </p:nvSpPr>
        <p:spPr/>
        <p:txBody>
          <a:bodyPr/>
          <a:lstStyle/>
          <a:p>
            <a:r>
              <a:rPr lang="en-US" dirty="0"/>
              <a:t>Decision Trees</a:t>
            </a:r>
          </a:p>
        </p:txBody>
      </p:sp>
    </p:spTree>
    <p:extLst>
      <p:ext uri="{BB962C8B-B14F-4D97-AF65-F5344CB8AC3E}">
        <p14:creationId xmlns:p14="http://schemas.microsoft.com/office/powerpoint/2010/main" val="86723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Load the module, create a model and train it</a:t>
            </a:r>
          </a:p>
          <a:p>
            <a:endParaRPr lang="en-US" dirty="0"/>
          </a:p>
          <a:p>
            <a:endParaRPr lang="en-US" dirty="0"/>
          </a:p>
          <a:p>
            <a:endParaRPr lang="en-US" dirty="0"/>
          </a:p>
          <a:p>
            <a:pPr lvl="1"/>
            <a:endParaRPr lang="en-US" dirty="0"/>
          </a:p>
          <a:p>
            <a:r>
              <a:rPr lang="en-US" dirty="0"/>
              <a:t>You can save the results of the trained model for future use</a:t>
            </a:r>
          </a:p>
          <a:p>
            <a:pPr marL="0" indent="0">
              <a:buNone/>
            </a:pPr>
            <a:endParaRPr lang="en-US" dirty="0"/>
          </a:p>
          <a:p>
            <a:pPr lvl="1"/>
            <a:endParaRPr lang="en-US" dirty="0"/>
          </a:p>
        </p:txBody>
      </p:sp>
      <p:sp>
        <p:nvSpPr>
          <p:cNvPr id="2" name="Title 1"/>
          <p:cNvSpPr>
            <a:spLocks noGrp="1"/>
          </p:cNvSpPr>
          <p:nvPr>
            <p:ph type="title"/>
          </p:nvPr>
        </p:nvSpPr>
        <p:spPr/>
        <p:txBody>
          <a:bodyPr/>
          <a:lstStyle/>
          <a:p>
            <a:r>
              <a:rPr lang="en-US" dirty="0"/>
              <a:t>Apply Decision Tree</a:t>
            </a:r>
          </a:p>
        </p:txBody>
      </p:sp>
      <p:sp>
        <p:nvSpPr>
          <p:cNvPr id="4" name="TextBox 3">
            <a:extLst>
              <a:ext uri="{FF2B5EF4-FFF2-40B4-BE49-F238E27FC236}">
                <a16:creationId xmlns:a16="http://schemas.microsoft.com/office/drawing/2014/main" id="{B25BD5BC-E8B9-4540-A404-A5C6B4AFC25D}"/>
              </a:ext>
            </a:extLst>
          </p:cNvPr>
          <p:cNvSpPr txBox="1"/>
          <p:nvPr/>
        </p:nvSpPr>
        <p:spPr>
          <a:xfrm>
            <a:off x="1078400" y="1611644"/>
            <a:ext cx="6987201" cy="1323439"/>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from pyspark.ml.classification import DecisionTreeClassifier</a:t>
            </a:r>
          </a:p>
          <a:p>
            <a:r>
              <a:rPr lang="en-US" sz="1600" b="1" dirty="0"/>
              <a:t>dt = DecisionTreeClassifier(featuresCol = 'features', \</a:t>
            </a:r>
            <a:br>
              <a:rPr lang="en-US" sz="1600" b="1" dirty="0"/>
            </a:br>
            <a:r>
              <a:rPr lang="en-US" sz="1600" b="1" dirty="0"/>
              <a:t>                      labelCol = 'label', maxDepth = 3)</a:t>
            </a:r>
          </a:p>
          <a:p>
            <a:r>
              <a:rPr lang="en-US" sz="1600" b="1" dirty="0"/>
              <a:t>dtModel = dt.fit(train)</a:t>
            </a:r>
          </a:p>
        </p:txBody>
      </p:sp>
      <p:sp>
        <p:nvSpPr>
          <p:cNvPr id="6" name="TextBox 5">
            <a:extLst>
              <a:ext uri="{FF2B5EF4-FFF2-40B4-BE49-F238E27FC236}">
                <a16:creationId xmlns:a16="http://schemas.microsoft.com/office/drawing/2014/main" id="{47AAE5CD-165E-B34E-B117-7F67A4984FF7}"/>
              </a:ext>
            </a:extLst>
          </p:cNvPr>
          <p:cNvSpPr txBox="1"/>
          <p:nvPr/>
        </p:nvSpPr>
        <p:spPr>
          <a:xfrm>
            <a:off x="918697" y="3645030"/>
            <a:ext cx="7306606" cy="1323439"/>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filename1 = filename.replace('.','_') + '_DT_trainedModel'</a:t>
            </a:r>
          </a:p>
          <a:p>
            <a:r>
              <a:rPr lang="en-US" sz="1600" b="1" dirty="0"/>
              <a:t>dtModel.write().overwrite().save(filename1)</a:t>
            </a:r>
          </a:p>
          <a:p>
            <a:endParaRPr lang="en-US" sz="1600" b="1" dirty="0"/>
          </a:p>
          <a:p>
            <a:r>
              <a:rPr lang="en-US" sz="1600" b="1" dirty="0"/>
              <a:t># load a saved trained model</a:t>
            </a:r>
          </a:p>
          <a:p>
            <a:r>
              <a:rPr lang="en-US" sz="1600" b="1" dirty="0"/>
              <a:t>dtModel2 = DecisionTreeClassifier.load(filename1)</a:t>
            </a:r>
          </a:p>
        </p:txBody>
      </p:sp>
    </p:spTree>
    <p:extLst>
      <p:ext uri="{BB962C8B-B14F-4D97-AF65-F5344CB8AC3E}">
        <p14:creationId xmlns:p14="http://schemas.microsoft.com/office/powerpoint/2010/main" val="112195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Introduce Pipelines for better transformations</a:t>
            </a:r>
          </a:p>
          <a:p>
            <a:r>
              <a:rPr lang="en-US" dirty="0"/>
              <a:t>Understand the use cases for Classification models</a:t>
            </a:r>
          </a:p>
          <a:p>
            <a:r>
              <a:rPr lang="en-US" dirty="0"/>
              <a:t>Discuss and compare various algorithms</a:t>
            </a:r>
          </a:p>
          <a:p>
            <a:pPr lvl="1"/>
            <a:r>
              <a:rPr lang="en-US" dirty="0"/>
              <a:t>Naive Bayes</a:t>
            </a:r>
          </a:p>
          <a:p>
            <a:pPr lvl="1"/>
            <a:r>
              <a:rPr lang="en-US" dirty="0"/>
              <a:t>Decision Tree</a:t>
            </a:r>
          </a:p>
          <a:p>
            <a:pPr lvl="1"/>
            <a:r>
              <a:rPr lang="en-US" dirty="0"/>
              <a:t>Logistic Regression</a:t>
            </a:r>
          </a:p>
          <a:p>
            <a:pPr lvl="1"/>
            <a:r>
              <a:rPr lang="en-US" dirty="0"/>
              <a:t>Neural Network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After you train the model, you want to make predictions on the reserved test set and compare them to the known labels to see how well it did</a:t>
            </a:r>
          </a:p>
          <a:p>
            <a:pPr lvl="1"/>
            <a:r>
              <a:rPr lang="en-US" dirty="0">
                <a:latin typeface="Courier New" panose="02070309020205020404" pitchFamily="49" charset="0"/>
                <a:cs typeface="Courier New" panose="02070309020205020404" pitchFamily="49" charset="0"/>
              </a:rPr>
              <a:t>predictions = model.transform(test)</a:t>
            </a:r>
          </a:p>
          <a:p>
            <a:r>
              <a:rPr lang="en-US" dirty="0"/>
              <a:t>There are a lot of measures to see how good of a job it did</a:t>
            </a:r>
          </a:p>
          <a:p>
            <a:pPr lvl="1"/>
            <a:r>
              <a:rPr lang="en-US" dirty="0"/>
              <a:t>For convenience, we have wrapped them into a helper function in the </a:t>
            </a:r>
            <a:r>
              <a:rPr lang="en-US" dirty="0">
                <a:latin typeface="Courier New" panose="02070309020205020404" pitchFamily="49" charset="0"/>
                <a:cs typeface="Courier New" panose="02070309020205020404" pitchFamily="49" charset="0"/>
              </a:rPr>
              <a:t>pyspark_helpers</a:t>
            </a:r>
            <a:r>
              <a:rPr lang="en-US" dirty="0">
                <a:latin typeface="+mj-lt"/>
                <a:cs typeface="Courier New" panose="02070309020205020404" pitchFamily="49" charset="0"/>
              </a:rPr>
              <a:t> </a:t>
            </a:r>
            <a:r>
              <a:rPr lang="en-US" dirty="0"/>
              <a:t>package</a:t>
            </a:r>
          </a:p>
          <a:p>
            <a:pPr lvl="1"/>
            <a:r>
              <a:rPr lang="en-US" dirty="0">
                <a:latin typeface="Courier New" panose="02070309020205020404" pitchFamily="49" charset="0"/>
                <a:cs typeface="Courier New" panose="02070309020205020404" pitchFamily="49" charset="0"/>
              </a:rPr>
              <a:t>predict_and_evaluate</a:t>
            </a:r>
            <a:r>
              <a:rPr lang="en-US" dirty="0">
                <a:latin typeface="+mj-lt"/>
                <a:cs typeface="Courier New" panose="02070309020205020404" pitchFamily="49" charset="0"/>
              </a:rPr>
              <a:t> </a:t>
            </a:r>
            <a:r>
              <a:rPr lang="en-US" dirty="0"/>
              <a:t>will return the predicted results and show how well it did</a:t>
            </a:r>
          </a:p>
          <a:p>
            <a:pPr lvl="2"/>
            <a:endParaRPr lang="en-US" dirty="0"/>
          </a:p>
          <a:p>
            <a:pPr lvl="1"/>
            <a:endParaRPr lang="en-US" dirty="0"/>
          </a:p>
        </p:txBody>
      </p:sp>
      <p:sp>
        <p:nvSpPr>
          <p:cNvPr id="2" name="Title 1"/>
          <p:cNvSpPr>
            <a:spLocks noGrp="1"/>
          </p:cNvSpPr>
          <p:nvPr>
            <p:ph type="title"/>
          </p:nvPr>
        </p:nvSpPr>
        <p:spPr/>
        <p:txBody>
          <a:bodyPr/>
          <a:lstStyle/>
          <a:p>
            <a:r>
              <a:rPr lang="en-US" dirty="0"/>
              <a:t>Interpret the Results</a:t>
            </a:r>
          </a:p>
        </p:txBody>
      </p:sp>
      <p:sp>
        <p:nvSpPr>
          <p:cNvPr id="4" name="TextBox 3">
            <a:extLst>
              <a:ext uri="{FF2B5EF4-FFF2-40B4-BE49-F238E27FC236}">
                <a16:creationId xmlns:a16="http://schemas.microsoft.com/office/drawing/2014/main" id="{B25BD5BC-E8B9-4540-A404-A5C6B4AFC25D}"/>
              </a:ext>
            </a:extLst>
          </p:cNvPr>
          <p:cNvSpPr txBox="1"/>
          <p:nvPr/>
        </p:nvSpPr>
        <p:spPr>
          <a:xfrm>
            <a:off x="611412" y="3691922"/>
            <a:ext cx="7921176" cy="338554"/>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de-DE" sz="1600" b="1" dirty="0">
                <a:latin typeface="Courier New" charset="0"/>
                <a:ea typeface="Courier New" charset="0"/>
                <a:cs typeface="Courier New" charset="0"/>
              </a:rPr>
              <a:t>dtPredictions, dtLog = pyh.predict_and_evaluate(dtModel, test)</a:t>
            </a:r>
          </a:p>
        </p:txBody>
      </p:sp>
      <p:pic>
        <p:nvPicPr>
          <p:cNvPr id="6" name="Picture 5">
            <a:extLst>
              <a:ext uri="{FF2B5EF4-FFF2-40B4-BE49-F238E27FC236}">
                <a16:creationId xmlns:a16="http://schemas.microsoft.com/office/drawing/2014/main" id="{7A903706-5455-A14F-BF36-1C493E5866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025" y="4314558"/>
            <a:ext cx="3037386" cy="1911459"/>
          </a:xfrm>
          <a:prstGeom prst="rect">
            <a:avLst/>
          </a:prstGeom>
          <a:ln>
            <a:solidFill>
              <a:schemeClr val="bg2"/>
            </a:solidFill>
          </a:ln>
        </p:spPr>
      </p:pic>
      <p:pic>
        <p:nvPicPr>
          <p:cNvPr id="10" name="Picture 9">
            <a:extLst>
              <a:ext uri="{FF2B5EF4-FFF2-40B4-BE49-F238E27FC236}">
                <a16:creationId xmlns:a16="http://schemas.microsoft.com/office/drawing/2014/main" id="{89A62F1B-AAD5-BC4F-BEB4-6146BB36C3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4911" y="4314558"/>
            <a:ext cx="2264136" cy="1920885"/>
          </a:xfrm>
          <a:prstGeom prst="rect">
            <a:avLst/>
          </a:prstGeom>
          <a:ln>
            <a:solidFill>
              <a:schemeClr val="bg2"/>
            </a:solidFill>
          </a:ln>
        </p:spPr>
      </p:pic>
      <p:pic>
        <p:nvPicPr>
          <p:cNvPr id="12" name="Picture 11">
            <a:extLst>
              <a:ext uri="{FF2B5EF4-FFF2-40B4-BE49-F238E27FC236}">
                <a16:creationId xmlns:a16="http://schemas.microsoft.com/office/drawing/2014/main" id="{4FD3F3C7-486D-344A-A65E-ED7FB1498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7681" y="4657970"/>
            <a:ext cx="2747960" cy="1080173"/>
          </a:xfrm>
          <a:prstGeom prst="rect">
            <a:avLst/>
          </a:prstGeom>
          <a:ln>
            <a:solidFill>
              <a:schemeClr val="bg2"/>
            </a:solidFill>
          </a:ln>
        </p:spPr>
      </p:pic>
    </p:spTree>
    <p:extLst>
      <p:ext uri="{BB962C8B-B14F-4D97-AF65-F5344CB8AC3E}">
        <p14:creationId xmlns:p14="http://schemas.microsoft.com/office/powerpoint/2010/main" val="25031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Another alternative to categorizing, but with a twist</a:t>
            </a:r>
          </a:p>
          <a:p>
            <a:pPr lvl="1"/>
            <a:r>
              <a:rPr lang="en-US" dirty="0"/>
              <a:t>Not only predicts a value but predicts the probability of its occurrence</a:t>
            </a:r>
          </a:p>
          <a:p>
            <a:pPr lvl="1"/>
            <a:r>
              <a:rPr lang="en-US" dirty="0"/>
              <a:t>Allows you to change a probability threshold to favor false positives or false negatives</a:t>
            </a:r>
          </a:p>
          <a:p>
            <a:r>
              <a:rPr lang="en-US" dirty="0"/>
              <a:t>The math behind it involves logarithms and finding coefficients of the independent variables </a:t>
            </a:r>
          </a:p>
          <a:p>
            <a:pPr marL="0" indent="0">
              <a:buNone/>
            </a:pPr>
            <a:endParaRPr lang="en-US" dirty="0"/>
          </a:p>
        </p:txBody>
      </p:sp>
      <p:sp>
        <p:nvSpPr>
          <p:cNvPr id="2" name="Title 1"/>
          <p:cNvSpPr>
            <a:spLocks noGrp="1"/>
          </p:cNvSpPr>
          <p:nvPr>
            <p:ph type="title"/>
          </p:nvPr>
        </p:nvSpPr>
        <p:spPr/>
        <p:txBody>
          <a:bodyPr/>
          <a:lstStyle/>
          <a:p>
            <a:r>
              <a:rPr lang="en-US" dirty="0"/>
              <a:t>Logistic Regression</a:t>
            </a:r>
          </a:p>
        </p:txBody>
      </p:sp>
      <p:pic>
        <p:nvPicPr>
          <p:cNvPr id="5" name="Picture 4">
            <a:extLst>
              <a:ext uri="{FF2B5EF4-FFF2-40B4-BE49-F238E27FC236}">
                <a16:creationId xmlns:a16="http://schemas.microsoft.com/office/drawing/2014/main" id="{532A6951-86A4-F141-9EFB-B27DEBE37D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5233" y="3194912"/>
            <a:ext cx="4535841" cy="3116351"/>
          </a:xfrm>
          <a:prstGeom prst="rect">
            <a:avLst/>
          </a:prstGeom>
        </p:spPr>
      </p:pic>
      <p:pic>
        <p:nvPicPr>
          <p:cNvPr id="7" name="Picture 6">
            <a:extLst>
              <a:ext uri="{FF2B5EF4-FFF2-40B4-BE49-F238E27FC236}">
                <a16:creationId xmlns:a16="http://schemas.microsoft.com/office/drawing/2014/main" id="{208E956D-8AEC-8344-A3E7-C6FD47BD3D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915" y="3062508"/>
            <a:ext cx="2904247" cy="580849"/>
          </a:xfrm>
          <a:prstGeom prst="rect">
            <a:avLst/>
          </a:prstGeom>
        </p:spPr>
      </p:pic>
    </p:spTree>
    <p:extLst>
      <p:ext uri="{BB962C8B-B14F-4D97-AF65-F5344CB8AC3E}">
        <p14:creationId xmlns:p14="http://schemas.microsoft.com/office/powerpoint/2010/main" val="2074309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needs to be dummy encoded skipping one value as a reference value</a:t>
            </a:r>
          </a:p>
          <a:p>
            <a:r>
              <a:rPr lang="en-US" dirty="0"/>
              <a:t>Pros</a:t>
            </a:r>
          </a:p>
          <a:p>
            <a:pPr lvl="1"/>
            <a:r>
              <a:rPr lang="en-US" dirty="0"/>
              <a:t>Works better in cases with low signal to noise ratio </a:t>
            </a:r>
          </a:p>
          <a:p>
            <a:pPr lvl="1"/>
            <a:r>
              <a:rPr lang="en-US" dirty="0"/>
              <a:t>Allows for tweaking of false positives and false negatives</a:t>
            </a:r>
          </a:p>
          <a:p>
            <a:pPr lvl="1"/>
            <a:r>
              <a:rPr lang="en-US" dirty="0"/>
              <a:t>Transparency lets you see how it made its choices</a:t>
            </a:r>
          </a:p>
          <a:p>
            <a:r>
              <a:rPr lang="en-US" dirty="0"/>
              <a:t>Cons</a:t>
            </a:r>
          </a:p>
          <a:p>
            <a:pPr lvl="1"/>
            <a:r>
              <a:rPr lang="en-US" dirty="0"/>
              <a:t>Does not perform well with too many features (independent variables) </a:t>
            </a:r>
          </a:p>
          <a:p>
            <a:pPr lvl="1"/>
            <a:r>
              <a:rPr lang="en-US" dirty="0"/>
              <a:t>Not good with large number of categorical values within a feature because of dummy encoding</a:t>
            </a:r>
          </a:p>
          <a:p>
            <a:pPr lvl="1"/>
            <a:endParaRPr lang="en-US" dirty="0"/>
          </a:p>
        </p:txBody>
      </p:sp>
      <p:sp>
        <p:nvSpPr>
          <p:cNvPr id="2" name="Title 1"/>
          <p:cNvSpPr>
            <a:spLocks noGrp="1"/>
          </p:cNvSpPr>
          <p:nvPr>
            <p:ph type="title"/>
          </p:nvPr>
        </p:nvSpPr>
        <p:spPr/>
        <p:txBody>
          <a:bodyPr/>
          <a:lstStyle/>
          <a:p>
            <a:r>
              <a:rPr lang="en-US" dirty="0"/>
              <a:t>Logistic Regression (continued)</a:t>
            </a:r>
          </a:p>
        </p:txBody>
      </p:sp>
    </p:spTree>
    <p:extLst>
      <p:ext uri="{BB962C8B-B14F-4D97-AF65-F5344CB8AC3E}">
        <p14:creationId xmlns:p14="http://schemas.microsoft.com/office/powerpoint/2010/main" val="1191356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A6013FA-EB00-5749-B79A-143CC0A9448F}"/>
              </a:ext>
            </a:extLst>
          </p:cNvPr>
          <p:cNvSpPr txBox="1">
            <a:spLocks/>
          </p:cNvSpPr>
          <p:nvPr/>
        </p:nvSpPr>
        <p:spPr bwMode="auto">
          <a:xfrm>
            <a:off x="56197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3"/>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4"/>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5"/>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9pPr>
          </a:lstStyle>
          <a:p>
            <a:r>
              <a:rPr lang="en-US" sz="1800" kern="0" dirty="0"/>
              <a:t>Has some additional measurements to see how well it did</a:t>
            </a:r>
          </a:p>
          <a:p>
            <a:pPr lvl="1"/>
            <a:endParaRPr lang="en-US" sz="1800" kern="0" dirty="0"/>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lvl="1"/>
            <a:endParaRPr lang="en-US" dirty="0"/>
          </a:p>
        </p:txBody>
      </p:sp>
      <p:sp>
        <p:nvSpPr>
          <p:cNvPr id="2" name="Title 1"/>
          <p:cNvSpPr>
            <a:spLocks noGrp="1"/>
          </p:cNvSpPr>
          <p:nvPr>
            <p:ph type="title"/>
          </p:nvPr>
        </p:nvSpPr>
        <p:spPr/>
        <p:txBody>
          <a:bodyPr/>
          <a:lstStyle/>
          <a:p>
            <a:r>
              <a:rPr lang="en-US" dirty="0"/>
              <a:t>Apply Logistic Regression</a:t>
            </a:r>
          </a:p>
        </p:txBody>
      </p:sp>
      <p:sp>
        <p:nvSpPr>
          <p:cNvPr id="4" name="TextBox 3">
            <a:extLst>
              <a:ext uri="{FF2B5EF4-FFF2-40B4-BE49-F238E27FC236}">
                <a16:creationId xmlns:a16="http://schemas.microsoft.com/office/drawing/2014/main" id="{B25BD5BC-E8B9-4540-A404-A5C6B4AFC25D}"/>
              </a:ext>
            </a:extLst>
          </p:cNvPr>
          <p:cNvSpPr txBox="1"/>
          <p:nvPr/>
        </p:nvSpPr>
        <p:spPr>
          <a:xfrm>
            <a:off x="714131" y="1644853"/>
            <a:ext cx="7825466" cy="1323439"/>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from pyspark.ml.classification import LogisticRegression</a:t>
            </a:r>
          </a:p>
          <a:p>
            <a:r>
              <a:rPr lang="en-US" sz="1600" b="1" dirty="0"/>
              <a:t>lr = LogisticRegression(featuresCol = 'features', \</a:t>
            </a:r>
            <a:br>
              <a:rPr lang="en-US" sz="1600" b="1" dirty="0"/>
            </a:br>
            <a:r>
              <a:rPr lang="en-US" sz="1600" b="1" dirty="0"/>
              <a:t>           labelCol = 'label', maxIter=10)</a:t>
            </a:r>
          </a:p>
          <a:p>
            <a:r>
              <a:rPr lang="en-US" sz="1600" b="1" dirty="0"/>
              <a:t>lrModel = lr.fit(train)</a:t>
            </a:r>
          </a:p>
          <a:p>
            <a:r>
              <a:rPr lang="en-US" sz="1600" b="1" dirty="0"/>
              <a:t>lrPredictions, lrLog = pyh.predict_and_evaluate(lrModel, test)</a:t>
            </a:r>
          </a:p>
        </p:txBody>
      </p:sp>
      <p:pic>
        <p:nvPicPr>
          <p:cNvPr id="8" name="Picture 7">
            <a:extLst>
              <a:ext uri="{FF2B5EF4-FFF2-40B4-BE49-F238E27FC236}">
                <a16:creationId xmlns:a16="http://schemas.microsoft.com/office/drawing/2014/main" id="{DCD78AEF-4FD6-B84C-8BED-CE6D24570ECD}"/>
              </a:ext>
            </a:extLst>
          </p:cNvPr>
          <p:cNvPicPr>
            <a:picLocks noChangeAspect="1"/>
          </p:cNvPicPr>
          <p:nvPr/>
        </p:nvPicPr>
        <p:blipFill rotWithShape="1">
          <a:blip r:embed="rId6">
            <a:extLst>
              <a:ext uri="{28A0092B-C50C-407E-A947-70E740481C1C}">
                <a14:useLocalDpi xmlns:a14="http://schemas.microsoft.com/office/drawing/2010/main" val="0"/>
              </a:ext>
            </a:extLst>
          </a:blip>
          <a:srcRect b="2405"/>
          <a:stretch/>
        </p:blipFill>
        <p:spPr>
          <a:xfrm>
            <a:off x="345519" y="3197168"/>
            <a:ext cx="4176377" cy="2647861"/>
          </a:xfrm>
          <a:prstGeom prst="rect">
            <a:avLst/>
          </a:prstGeom>
        </p:spPr>
      </p:pic>
      <p:pic>
        <p:nvPicPr>
          <p:cNvPr id="12" name="Picture 11">
            <a:extLst>
              <a:ext uri="{FF2B5EF4-FFF2-40B4-BE49-F238E27FC236}">
                <a16:creationId xmlns:a16="http://schemas.microsoft.com/office/drawing/2014/main" id="{E7C70A4C-3FC9-5A4B-B31A-628A1C32BF8D}"/>
              </a:ext>
            </a:extLst>
          </p:cNvPr>
          <p:cNvPicPr>
            <a:picLocks noChangeAspect="1"/>
          </p:cNvPicPr>
          <p:nvPr/>
        </p:nvPicPr>
        <p:blipFill rotWithShape="1">
          <a:blip r:embed="rId7">
            <a:extLst>
              <a:ext uri="{28A0092B-C50C-407E-A947-70E740481C1C}">
                <a14:useLocalDpi xmlns:a14="http://schemas.microsoft.com/office/drawing/2010/main" val="0"/>
              </a:ext>
            </a:extLst>
          </a:blip>
          <a:srcRect t="1417" b="-1"/>
          <a:stretch/>
        </p:blipFill>
        <p:spPr>
          <a:xfrm>
            <a:off x="4659682" y="3243263"/>
            <a:ext cx="4079657" cy="2601766"/>
          </a:xfrm>
          <a:prstGeom prst="rect">
            <a:avLst/>
          </a:prstGeom>
        </p:spPr>
      </p:pic>
    </p:spTree>
    <p:extLst>
      <p:ext uri="{BB962C8B-B14F-4D97-AF65-F5344CB8AC3E}">
        <p14:creationId xmlns:p14="http://schemas.microsoft.com/office/powerpoint/2010/main" val="155356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F8D37269-C780-4390-9BB6-45E3C752CCB5}"/>
              </a:ext>
            </a:extLst>
          </p:cNvPr>
          <p:cNvSpPr>
            <a:spLocks noGrp="1"/>
          </p:cNvSpPr>
          <p:nvPr>
            <p:ph idx="1"/>
          </p:nvPr>
        </p:nvSpPr>
        <p:spPr>
          <a:xfrm>
            <a:off x="581025" y="1155614"/>
            <a:ext cx="8020050" cy="5072616"/>
          </a:xfrm>
        </p:spPr>
        <p:txBody>
          <a:bodyPr/>
          <a:lstStyle/>
          <a:p>
            <a:r>
              <a:rPr lang="en-US" dirty="0"/>
              <a:t>Shows the tradeoff between accuracy and sensitivity in adjusting the false positives</a:t>
            </a:r>
          </a:p>
          <a:p>
            <a:r>
              <a:rPr lang="en-US" dirty="0"/>
              <a:t>The closer the curve is to the left or top border, the more accurate it is</a:t>
            </a:r>
          </a:p>
          <a:p>
            <a:r>
              <a:rPr lang="en-US" dirty="0"/>
              <a:t>The closer to the 45-degree line, the less accurate it is</a:t>
            </a:r>
          </a:p>
        </p:txBody>
      </p:sp>
      <p:sp>
        <p:nvSpPr>
          <p:cNvPr id="11" name="Title 2">
            <a:extLst>
              <a:ext uri="{FF2B5EF4-FFF2-40B4-BE49-F238E27FC236}">
                <a16:creationId xmlns:a16="http://schemas.microsoft.com/office/drawing/2014/main" id="{F308CBEA-3E47-4C79-8AF8-4A918604456D}"/>
              </a:ext>
            </a:extLst>
          </p:cNvPr>
          <p:cNvSpPr>
            <a:spLocks noGrp="1"/>
          </p:cNvSpPr>
          <p:nvPr>
            <p:ph type="title"/>
          </p:nvPr>
        </p:nvSpPr>
        <p:spPr>
          <a:xfrm>
            <a:off x="1050925" y="290495"/>
            <a:ext cx="7002463" cy="627062"/>
          </a:xfrm>
        </p:spPr>
        <p:txBody>
          <a:bodyPr/>
          <a:lstStyle/>
          <a:p>
            <a:r>
              <a:rPr lang="en-US" dirty="0"/>
              <a:t>ROC Curve</a:t>
            </a:r>
          </a:p>
        </p:txBody>
      </p:sp>
      <p:grpSp>
        <p:nvGrpSpPr>
          <p:cNvPr id="6" name="Group 5">
            <a:extLst>
              <a:ext uri="{FF2B5EF4-FFF2-40B4-BE49-F238E27FC236}">
                <a16:creationId xmlns:a16="http://schemas.microsoft.com/office/drawing/2014/main" id="{8CEEEA04-9273-4D9D-855D-DDE0FBEBB58F}"/>
              </a:ext>
            </a:extLst>
          </p:cNvPr>
          <p:cNvGrpSpPr/>
          <p:nvPr/>
        </p:nvGrpSpPr>
        <p:grpSpPr>
          <a:xfrm>
            <a:off x="2076455" y="2723362"/>
            <a:ext cx="4991091" cy="3632193"/>
            <a:chOff x="1050925" y="2596037"/>
            <a:chExt cx="4991091" cy="3632193"/>
          </a:xfrm>
        </p:grpSpPr>
        <p:pic>
          <p:nvPicPr>
            <p:cNvPr id="8" name="Picture 7">
              <a:extLst>
                <a:ext uri="{FF2B5EF4-FFF2-40B4-BE49-F238E27FC236}">
                  <a16:creationId xmlns:a16="http://schemas.microsoft.com/office/drawing/2014/main" id="{BEF4CEDF-AA7A-4C82-915D-5819E7D2E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25" y="2596037"/>
              <a:ext cx="4991091" cy="3632193"/>
            </a:xfrm>
            <a:prstGeom prst="rect">
              <a:avLst/>
            </a:prstGeom>
          </p:spPr>
        </p:pic>
        <p:cxnSp>
          <p:nvCxnSpPr>
            <p:cNvPr id="9" name="Straight Connector 8">
              <a:extLst>
                <a:ext uri="{FF2B5EF4-FFF2-40B4-BE49-F238E27FC236}">
                  <a16:creationId xmlns:a16="http://schemas.microsoft.com/office/drawing/2014/main" id="{6FBFD249-7FD6-48F0-A6FC-DB54F778413B}"/>
                </a:ext>
              </a:extLst>
            </p:cNvPr>
            <p:cNvCxnSpPr>
              <a:cxnSpLocks/>
            </p:cNvCxnSpPr>
            <p:nvPr/>
          </p:nvCxnSpPr>
          <p:spPr bwMode="auto">
            <a:xfrm flipV="1">
              <a:off x="1555745" y="2930200"/>
              <a:ext cx="4252913" cy="2767013"/>
            </a:xfrm>
            <a:prstGeom prst="line">
              <a:avLst/>
            </a:prstGeom>
            <a:solidFill>
              <a:srgbClr val="00B8FF"/>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14704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Creates Decision Trees on randomly selected samples of the training set</a:t>
            </a:r>
          </a:p>
          <a:p>
            <a:r>
              <a:rPr lang="en-US" dirty="0"/>
              <a:t>Performs multiple iterations and gets prediction results</a:t>
            </a:r>
          </a:p>
          <a:p>
            <a:r>
              <a:rPr lang="en-US" dirty="0"/>
              <a:t>Votes on the best random sample</a:t>
            </a:r>
          </a:p>
          <a:p>
            <a:r>
              <a:rPr lang="en-US" dirty="0"/>
              <a:t>Pros</a:t>
            </a:r>
          </a:p>
          <a:p>
            <a:pPr lvl="1"/>
            <a:r>
              <a:rPr lang="en-US" dirty="0"/>
              <a:t>Often highly accurate due to the strength of multiple predictions</a:t>
            </a:r>
          </a:p>
          <a:p>
            <a:pPr lvl="1"/>
            <a:r>
              <a:rPr lang="en-US" dirty="0"/>
              <a:t>Usually does not suffer from overfitting</a:t>
            </a:r>
          </a:p>
          <a:p>
            <a:pPr lvl="1"/>
            <a:r>
              <a:rPr lang="en-US" dirty="0"/>
              <a:t>Can see the relative feature importance which is useful in revising the model</a:t>
            </a:r>
          </a:p>
          <a:p>
            <a:r>
              <a:rPr lang="en-US" dirty="0"/>
              <a:t>Cons</a:t>
            </a:r>
          </a:p>
          <a:p>
            <a:pPr lvl="1"/>
            <a:r>
              <a:rPr lang="en-US" dirty="0"/>
              <a:t>Slow to generate because of multiple iterations</a:t>
            </a:r>
          </a:p>
          <a:p>
            <a:pPr lvl="1"/>
            <a:r>
              <a:rPr lang="en-US" dirty="0"/>
              <a:t>Compared to a Decision Tree you cannot really see the path of the tree</a:t>
            </a:r>
          </a:p>
        </p:txBody>
      </p:sp>
      <p:sp>
        <p:nvSpPr>
          <p:cNvPr id="2" name="Title 1"/>
          <p:cNvSpPr>
            <a:spLocks noGrp="1"/>
          </p:cNvSpPr>
          <p:nvPr>
            <p:ph type="title"/>
          </p:nvPr>
        </p:nvSpPr>
        <p:spPr/>
        <p:txBody>
          <a:bodyPr/>
          <a:lstStyle/>
          <a:p>
            <a:r>
              <a:rPr lang="en-US" dirty="0"/>
              <a:t>Random Forest</a:t>
            </a:r>
          </a:p>
        </p:txBody>
      </p:sp>
    </p:spTree>
    <p:extLst>
      <p:ext uri="{BB962C8B-B14F-4D97-AF65-F5344CB8AC3E}">
        <p14:creationId xmlns:p14="http://schemas.microsoft.com/office/powerpoint/2010/main" val="412271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Load the module, create a model, and train it</a:t>
            </a:r>
          </a:p>
        </p:txBody>
      </p:sp>
      <p:sp>
        <p:nvSpPr>
          <p:cNvPr id="2" name="Title 1"/>
          <p:cNvSpPr>
            <a:spLocks noGrp="1"/>
          </p:cNvSpPr>
          <p:nvPr>
            <p:ph type="title"/>
          </p:nvPr>
        </p:nvSpPr>
        <p:spPr/>
        <p:txBody>
          <a:bodyPr/>
          <a:lstStyle/>
          <a:p>
            <a:r>
              <a:rPr lang="en-US" dirty="0"/>
              <a:t>Apply Random Forest</a:t>
            </a:r>
          </a:p>
        </p:txBody>
      </p:sp>
      <p:sp>
        <p:nvSpPr>
          <p:cNvPr id="4" name="TextBox 3">
            <a:extLst>
              <a:ext uri="{FF2B5EF4-FFF2-40B4-BE49-F238E27FC236}">
                <a16:creationId xmlns:a16="http://schemas.microsoft.com/office/drawing/2014/main" id="{B25BD5BC-E8B9-4540-A404-A5C6B4AFC25D}"/>
              </a:ext>
            </a:extLst>
          </p:cNvPr>
          <p:cNvSpPr txBox="1"/>
          <p:nvPr/>
        </p:nvSpPr>
        <p:spPr>
          <a:xfrm>
            <a:off x="1044548" y="1669223"/>
            <a:ext cx="7054905" cy="1323439"/>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from pyspark.ml.classification import RandomForestClassifier</a:t>
            </a:r>
          </a:p>
          <a:p>
            <a:r>
              <a:rPr lang="en-US" sz="1600" b="1" dirty="0"/>
              <a:t>rf = RandomForestClassifier(featuresCol = 'features', \</a:t>
            </a:r>
            <a:br>
              <a:rPr lang="en-US" sz="1600" b="1" dirty="0"/>
            </a:br>
            <a:r>
              <a:rPr lang="en-US" sz="1600" b="1" dirty="0"/>
              <a:t>    labelCol = 'label')</a:t>
            </a:r>
          </a:p>
          <a:p>
            <a:r>
              <a:rPr lang="en-US" sz="1600" b="1" dirty="0"/>
              <a:t>rfModel = rf.fit(train)</a:t>
            </a:r>
          </a:p>
        </p:txBody>
      </p:sp>
    </p:spTree>
    <p:extLst>
      <p:ext uri="{BB962C8B-B14F-4D97-AF65-F5344CB8AC3E}">
        <p14:creationId xmlns:p14="http://schemas.microsoft.com/office/powerpoint/2010/main" val="3391049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Simulates the way the human brain solves </a:t>
            </a:r>
          </a:p>
          <a:p>
            <a:pPr lvl="1"/>
            <a:r>
              <a:rPr lang="en-US" dirty="0"/>
              <a:t>Uses a perceptron, algorithm, or function run in multiple layers</a:t>
            </a:r>
          </a:p>
          <a:p>
            <a:r>
              <a:rPr lang="en-US" dirty="0"/>
              <a:t>Not only predicts a value but predicts the probability of its occurrence</a:t>
            </a:r>
          </a:p>
          <a:p>
            <a:pPr lvl="1"/>
            <a:r>
              <a:rPr lang="en-US" dirty="0"/>
              <a:t>Allows you to change a probability threshold to favor false positives or false negatives</a:t>
            </a:r>
          </a:p>
          <a:p>
            <a:r>
              <a:rPr lang="en-US" dirty="0"/>
              <a:t>Pros</a:t>
            </a:r>
          </a:p>
          <a:p>
            <a:pPr lvl="1"/>
            <a:r>
              <a:rPr lang="en-US" dirty="0"/>
              <a:t>Often perform better than others which can be important where accuracy is desired (predicting cancer) </a:t>
            </a:r>
          </a:p>
          <a:p>
            <a:pPr lvl="1"/>
            <a:r>
              <a:rPr lang="en-US" dirty="0"/>
              <a:t>Good for unusual data like image, video, audio</a:t>
            </a:r>
          </a:p>
          <a:p>
            <a:r>
              <a:rPr lang="en-US" dirty="0"/>
              <a:t>Cons</a:t>
            </a:r>
          </a:p>
          <a:p>
            <a:pPr lvl="1"/>
            <a:r>
              <a:rPr lang="en-US" dirty="0"/>
              <a:t>Black box, you don’t know how it made its decision</a:t>
            </a:r>
          </a:p>
          <a:p>
            <a:pPr lvl="1"/>
            <a:r>
              <a:rPr lang="en-US" dirty="0"/>
              <a:t>Not appropriate in cases where transparency is important</a:t>
            </a:r>
          </a:p>
          <a:p>
            <a:pPr lvl="1"/>
            <a:r>
              <a:rPr lang="en-US" dirty="0"/>
              <a:t>Require a lot more data to train than other models</a:t>
            </a:r>
          </a:p>
          <a:p>
            <a:pPr lvl="1"/>
            <a:r>
              <a:rPr lang="en-US" dirty="0"/>
              <a:t>Computationally expensive</a:t>
            </a:r>
          </a:p>
          <a:p>
            <a:r>
              <a:rPr lang="en-US" dirty="0"/>
              <a:t>Cool visualization of Neural Network from Google</a:t>
            </a:r>
          </a:p>
          <a:p>
            <a:pPr lvl="1"/>
            <a:r>
              <a:rPr lang="en-US" dirty="0">
                <a:latin typeface="+mj-lt"/>
                <a:ea typeface="Courier New" charset="0"/>
                <a:cs typeface="Courier New" charset="0"/>
                <a:hlinkClick r:id="rId3"/>
              </a:rPr>
              <a:t>https://playground.tensorflow.org/</a:t>
            </a:r>
            <a:r>
              <a:rPr lang="en-US" dirty="0">
                <a:latin typeface="+mj-lt"/>
                <a:ea typeface="Courier New" charset="0"/>
                <a:cs typeface="Courier New" charset="0"/>
              </a:rPr>
              <a:t> </a:t>
            </a:r>
          </a:p>
          <a:p>
            <a:pPr lvl="1"/>
            <a:endParaRPr lang="en-US" dirty="0"/>
          </a:p>
        </p:txBody>
      </p:sp>
      <p:sp>
        <p:nvSpPr>
          <p:cNvPr id="2" name="Title 1"/>
          <p:cNvSpPr>
            <a:spLocks noGrp="1"/>
          </p:cNvSpPr>
          <p:nvPr>
            <p:ph type="title"/>
          </p:nvPr>
        </p:nvSpPr>
        <p:spPr/>
        <p:txBody>
          <a:bodyPr/>
          <a:lstStyle/>
          <a:p>
            <a:r>
              <a:rPr lang="en-US" dirty="0"/>
              <a:t>Neural Networks</a:t>
            </a:r>
          </a:p>
        </p:txBody>
      </p:sp>
    </p:spTree>
    <p:extLst>
      <p:ext uri="{BB962C8B-B14F-4D97-AF65-F5344CB8AC3E}">
        <p14:creationId xmlns:p14="http://schemas.microsoft.com/office/powerpoint/2010/main" val="1588352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01679-1448-8D4B-A5B5-C85B842C8DEF}"/>
              </a:ext>
            </a:extLst>
          </p:cNvPr>
          <p:cNvSpPr>
            <a:spLocks noGrp="1"/>
          </p:cNvSpPr>
          <p:nvPr>
            <p:ph type="title"/>
          </p:nvPr>
        </p:nvSpPr>
        <p:spPr/>
        <p:txBody>
          <a:bodyPr/>
          <a:lstStyle/>
          <a:p>
            <a:r>
              <a:rPr lang="en-US" dirty="0"/>
              <a:t>Neural Network Visualized</a:t>
            </a:r>
          </a:p>
        </p:txBody>
      </p:sp>
      <p:grpSp>
        <p:nvGrpSpPr>
          <p:cNvPr id="2" name="Group 1">
            <a:extLst>
              <a:ext uri="{FF2B5EF4-FFF2-40B4-BE49-F238E27FC236}">
                <a16:creationId xmlns:a16="http://schemas.microsoft.com/office/drawing/2014/main" id="{20CE1283-5E06-4F8A-B916-AFD66BE827AD}"/>
              </a:ext>
            </a:extLst>
          </p:cNvPr>
          <p:cNvGrpSpPr/>
          <p:nvPr/>
        </p:nvGrpSpPr>
        <p:grpSpPr>
          <a:xfrm>
            <a:off x="2474547" y="1060088"/>
            <a:ext cx="4194906" cy="5298851"/>
            <a:chOff x="2106431" y="1060088"/>
            <a:chExt cx="4194906" cy="5298851"/>
          </a:xfrm>
        </p:grpSpPr>
        <p:sp>
          <p:nvSpPr>
            <p:cNvPr id="4" name="Donut 3">
              <a:extLst>
                <a:ext uri="{FF2B5EF4-FFF2-40B4-BE49-F238E27FC236}">
                  <a16:creationId xmlns:a16="http://schemas.microsoft.com/office/drawing/2014/main" id="{D193F625-E6ED-3940-906C-C9B3C56C000A}"/>
                </a:ext>
              </a:extLst>
            </p:cNvPr>
            <p:cNvSpPr/>
            <p:nvPr/>
          </p:nvSpPr>
          <p:spPr bwMode="auto">
            <a:xfrm>
              <a:off x="3468068" y="2413932"/>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5" name="Donut 4">
              <a:extLst>
                <a:ext uri="{FF2B5EF4-FFF2-40B4-BE49-F238E27FC236}">
                  <a16:creationId xmlns:a16="http://schemas.microsoft.com/office/drawing/2014/main" id="{AE1CE1CB-CA55-524C-B09D-1352E07630AA}"/>
                </a:ext>
              </a:extLst>
            </p:cNvPr>
            <p:cNvSpPr/>
            <p:nvPr/>
          </p:nvSpPr>
          <p:spPr bwMode="auto">
            <a:xfrm>
              <a:off x="2194952" y="3670350"/>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6" name="Donut 5">
              <a:extLst>
                <a:ext uri="{FF2B5EF4-FFF2-40B4-BE49-F238E27FC236}">
                  <a16:creationId xmlns:a16="http://schemas.microsoft.com/office/drawing/2014/main" id="{9E2B8C17-932C-8248-AC8F-2FCAF19261CE}"/>
                </a:ext>
              </a:extLst>
            </p:cNvPr>
            <p:cNvSpPr/>
            <p:nvPr/>
          </p:nvSpPr>
          <p:spPr bwMode="auto">
            <a:xfrm>
              <a:off x="3468070" y="3393257"/>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7" name="Donut 6">
              <a:extLst>
                <a:ext uri="{FF2B5EF4-FFF2-40B4-BE49-F238E27FC236}">
                  <a16:creationId xmlns:a16="http://schemas.microsoft.com/office/drawing/2014/main" id="{5345CDC5-DFEF-5143-9DEC-14B6548D1580}"/>
                </a:ext>
              </a:extLst>
            </p:cNvPr>
            <p:cNvSpPr/>
            <p:nvPr/>
          </p:nvSpPr>
          <p:spPr bwMode="auto">
            <a:xfrm>
              <a:off x="3468068" y="4407406"/>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8" name="Donut 7">
              <a:extLst>
                <a:ext uri="{FF2B5EF4-FFF2-40B4-BE49-F238E27FC236}">
                  <a16:creationId xmlns:a16="http://schemas.microsoft.com/office/drawing/2014/main" id="{F82494B2-938A-2340-A312-8B3C89F33560}"/>
                </a:ext>
              </a:extLst>
            </p:cNvPr>
            <p:cNvSpPr/>
            <p:nvPr/>
          </p:nvSpPr>
          <p:spPr bwMode="auto">
            <a:xfrm>
              <a:off x="3468068" y="5475400"/>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9" name="Donut 8">
              <a:extLst>
                <a:ext uri="{FF2B5EF4-FFF2-40B4-BE49-F238E27FC236}">
                  <a16:creationId xmlns:a16="http://schemas.microsoft.com/office/drawing/2014/main" id="{124FEAA0-10B9-3D48-9D5E-7BAA8B3391CC}"/>
                </a:ext>
              </a:extLst>
            </p:cNvPr>
            <p:cNvSpPr/>
            <p:nvPr/>
          </p:nvSpPr>
          <p:spPr bwMode="auto">
            <a:xfrm>
              <a:off x="4508429" y="1864889"/>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0" name="Donut 9">
              <a:extLst>
                <a:ext uri="{FF2B5EF4-FFF2-40B4-BE49-F238E27FC236}">
                  <a16:creationId xmlns:a16="http://schemas.microsoft.com/office/drawing/2014/main" id="{29DB7A02-9E6D-784C-8DAC-576845871222}"/>
                </a:ext>
              </a:extLst>
            </p:cNvPr>
            <p:cNvSpPr/>
            <p:nvPr/>
          </p:nvSpPr>
          <p:spPr bwMode="auto">
            <a:xfrm>
              <a:off x="4508431" y="2844214"/>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1" name="Donut 10">
              <a:extLst>
                <a:ext uri="{FF2B5EF4-FFF2-40B4-BE49-F238E27FC236}">
                  <a16:creationId xmlns:a16="http://schemas.microsoft.com/office/drawing/2014/main" id="{353844F7-91BE-884A-BC98-AC3FE78B4592}"/>
                </a:ext>
              </a:extLst>
            </p:cNvPr>
            <p:cNvSpPr/>
            <p:nvPr/>
          </p:nvSpPr>
          <p:spPr bwMode="auto">
            <a:xfrm>
              <a:off x="4508429" y="3858363"/>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2" name="Donut 11">
              <a:extLst>
                <a:ext uri="{FF2B5EF4-FFF2-40B4-BE49-F238E27FC236}">
                  <a16:creationId xmlns:a16="http://schemas.microsoft.com/office/drawing/2014/main" id="{7BBBCD75-0639-5C44-A74B-56A006EFEBA8}"/>
                </a:ext>
              </a:extLst>
            </p:cNvPr>
            <p:cNvSpPr/>
            <p:nvPr/>
          </p:nvSpPr>
          <p:spPr bwMode="auto">
            <a:xfrm>
              <a:off x="4508429" y="4926357"/>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3" name="Donut 12">
              <a:extLst>
                <a:ext uri="{FF2B5EF4-FFF2-40B4-BE49-F238E27FC236}">
                  <a16:creationId xmlns:a16="http://schemas.microsoft.com/office/drawing/2014/main" id="{6A860141-F926-9740-AF7C-C28F0F1B790E}"/>
                </a:ext>
              </a:extLst>
            </p:cNvPr>
            <p:cNvSpPr/>
            <p:nvPr/>
          </p:nvSpPr>
          <p:spPr bwMode="auto">
            <a:xfrm>
              <a:off x="4508429" y="5893426"/>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4" name="Donut 13">
              <a:extLst>
                <a:ext uri="{FF2B5EF4-FFF2-40B4-BE49-F238E27FC236}">
                  <a16:creationId xmlns:a16="http://schemas.microsoft.com/office/drawing/2014/main" id="{60149347-5B2C-D54E-BCC7-42BB7B841428}"/>
                </a:ext>
              </a:extLst>
            </p:cNvPr>
            <p:cNvSpPr/>
            <p:nvPr/>
          </p:nvSpPr>
          <p:spPr bwMode="auto">
            <a:xfrm>
              <a:off x="5569201" y="2356475"/>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5" name="Donut 14">
              <a:extLst>
                <a:ext uri="{FF2B5EF4-FFF2-40B4-BE49-F238E27FC236}">
                  <a16:creationId xmlns:a16="http://schemas.microsoft.com/office/drawing/2014/main" id="{B044D9AF-EFA1-BC46-8D0B-945E14E3EEE5}"/>
                </a:ext>
              </a:extLst>
            </p:cNvPr>
            <p:cNvSpPr/>
            <p:nvPr/>
          </p:nvSpPr>
          <p:spPr bwMode="auto">
            <a:xfrm>
              <a:off x="5569203" y="3335800"/>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6" name="Donut 15">
              <a:extLst>
                <a:ext uri="{FF2B5EF4-FFF2-40B4-BE49-F238E27FC236}">
                  <a16:creationId xmlns:a16="http://schemas.microsoft.com/office/drawing/2014/main" id="{EC73EA1E-0364-2040-9E8B-76201024F97D}"/>
                </a:ext>
              </a:extLst>
            </p:cNvPr>
            <p:cNvSpPr/>
            <p:nvPr/>
          </p:nvSpPr>
          <p:spPr bwMode="auto">
            <a:xfrm>
              <a:off x="5569201" y="4349949"/>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7" name="Donut 16">
              <a:extLst>
                <a:ext uri="{FF2B5EF4-FFF2-40B4-BE49-F238E27FC236}">
                  <a16:creationId xmlns:a16="http://schemas.microsoft.com/office/drawing/2014/main" id="{15F85461-F408-AB40-AB72-BAA25D04AE81}"/>
                </a:ext>
              </a:extLst>
            </p:cNvPr>
            <p:cNvSpPr/>
            <p:nvPr/>
          </p:nvSpPr>
          <p:spPr bwMode="auto">
            <a:xfrm>
              <a:off x="5569201" y="5417943"/>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cxnSp>
          <p:nvCxnSpPr>
            <p:cNvPr id="19" name="Straight Arrow Connector 18">
              <a:extLst>
                <a:ext uri="{FF2B5EF4-FFF2-40B4-BE49-F238E27FC236}">
                  <a16:creationId xmlns:a16="http://schemas.microsoft.com/office/drawing/2014/main" id="{C667151D-71FC-DC45-82E7-A30C109C973E}"/>
                </a:ext>
              </a:extLst>
            </p:cNvPr>
            <p:cNvCxnSpPr>
              <a:cxnSpLocks/>
              <a:stCxn id="5" idx="7"/>
              <a:endCxn id="4" idx="3"/>
            </p:cNvCxnSpPr>
            <p:nvPr/>
          </p:nvCxnSpPr>
          <p:spPr bwMode="auto">
            <a:xfrm flipV="1">
              <a:off x="2592292" y="2811272"/>
              <a:ext cx="943949" cy="927251"/>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C1093024-BAA7-9449-95B0-EBDEEB6D1C7C}"/>
                </a:ext>
              </a:extLst>
            </p:cNvPr>
            <p:cNvCxnSpPr>
              <a:cxnSpLocks/>
              <a:stCxn id="5" idx="6"/>
              <a:endCxn id="6" idx="2"/>
            </p:cNvCxnSpPr>
            <p:nvPr/>
          </p:nvCxnSpPr>
          <p:spPr bwMode="auto">
            <a:xfrm flipV="1">
              <a:off x="2660465" y="3626014"/>
              <a:ext cx="807605" cy="277093"/>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E9ADEEC2-958B-7546-BBC7-209063CDEC02}"/>
                </a:ext>
              </a:extLst>
            </p:cNvPr>
            <p:cNvCxnSpPr>
              <a:cxnSpLocks/>
              <a:stCxn id="5" idx="5"/>
              <a:endCxn id="7" idx="2"/>
            </p:cNvCxnSpPr>
            <p:nvPr/>
          </p:nvCxnSpPr>
          <p:spPr bwMode="auto">
            <a:xfrm>
              <a:off x="2592292" y="4067690"/>
              <a:ext cx="875776" cy="572473"/>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6A108339-FE6B-B142-BE99-C6DB3BA817FD}"/>
                </a:ext>
              </a:extLst>
            </p:cNvPr>
            <p:cNvCxnSpPr>
              <a:cxnSpLocks/>
              <a:stCxn id="5" idx="4"/>
              <a:endCxn id="8" idx="2"/>
            </p:cNvCxnSpPr>
            <p:nvPr/>
          </p:nvCxnSpPr>
          <p:spPr bwMode="auto">
            <a:xfrm>
              <a:off x="2427709" y="4135863"/>
              <a:ext cx="1040359" cy="1572294"/>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9337C3C1-8BE1-6E4A-A157-3342A99BA3FB}"/>
                </a:ext>
              </a:extLst>
            </p:cNvPr>
            <p:cNvCxnSpPr>
              <a:cxnSpLocks/>
              <a:stCxn id="4" idx="7"/>
              <a:endCxn id="9" idx="2"/>
            </p:cNvCxnSpPr>
            <p:nvPr/>
          </p:nvCxnSpPr>
          <p:spPr bwMode="auto">
            <a:xfrm flipV="1">
              <a:off x="3865408" y="2097646"/>
              <a:ext cx="643021" cy="38445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0E7D7888-C901-A84E-AF75-0CBAF669FE1A}"/>
                </a:ext>
              </a:extLst>
            </p:cNvPr>
            <p:cNvCxnSpPr>
              <a:cxnSpLocks/>
              <a:endCxn id="10" idx="2"/>
            </p:cNvCxnSpPr>
            <p:nvPr/>
          </p:nvCxnSpPr>
          <p:spPr bwMode="auto">
            <a:xfrm>
              <a:off x="3899495" y="2721302"/>
              <a:ext cx="608936" cy="35566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2C58A495-78EE-0249-8B14-956F9B54A035}"/>
                </a:ext>
              </a:extLst>
            </p:cNvPr>
            <p:cNvCxnSpPr>
              <a:cxnSpLocks/>
              <a:endCxn id="11" idx="1"/>
            </p:cNvCxnSpPr>
            <p:nvPr/>
          </p:nvCxnSpPr>
          <p:spPr bwMode="auto">
            <a:xfrm>
              <a:off x="3800164" y="2863492"/>
              <a:ext cx="776438" cy="1063044"/>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5DF8A948-40C5-DD4E-9CDA-7BE7E6CB4BDA}"/>
                </a:ext>
              </a:extLst>
            </p:cNvPr>
            <p:cNvCxnSpPr>
              <a:cxnSpLocks/>
            </p:cNvCxnSpPr>
            <p:nvPr/>
          </p:nvCxnSpPr>
          <p:spPr bwMode="auto">
            <a:xfrm flipV="1">
              <a:off x="3877282" y="3097467"/>
              <a:ext cx="643021" cy="38445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43" name="Straight Arrow Connector 42">
              <a:extLst>
                <a:ext uri="{FF2B5EF4-FFF2-40B4-BE49-F238E27FC236}">
                  <a16:creationId xmlns:a16="http://schemas.microsoft.com/office/drawing/2014/main" id="{FDEF53DE-DAA1-2647-B31C-1550A435883F}"/>
                </a:ext>
              </a:extLst>
            </p:cNvPr>
            <p:cNvCxnSpPr>
              <a:cxnSpLocks/>
            </p:cNvCxnSpPr>
            <p:nvPr/>
          </p:nvCxnSpPr>
          <p:spPr bwMode="auto">
            <a:xfrm>
              <a:off x="3911369" y="3721123"/>
              <a:ext cx="608936" cy="355669"/>
            </a:xfrm>
            <a:prstGeom prst="straightConnector1">
              <a:avLst/>
            </a:prstGeom>
            <a:solidFill>
              <a:srgbClr val="00B8FF"/>
            </a:solidFill>
            <a:ln w="38100" cap="flat" cmpd="sng" algn="ctr">
              <a:solidFill>
                <a:schemeClr val="accent4">
                  <a:lumMod val="60000"/>
                  <a:lumOff val="40000"/>
                </a:schemeClr>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5B124BC4-7A6E-C945-B59A-21E590D935BC}"/>
                </a:ext>
              </a:extLst>
            </p:cNvPr>
            <p:cNvCxnSpPr>
              <a:cxnSpLocks/>
            </p:cNvCxnSpPr>
            <p:nvPr/>
          </p:nvCxnSpPr>
          <p:spPr bwMode="auto">
            <a:xfrm>
              <a:off x="3812038" y="3863313"/>
              <a:ext cx="776438" cy="1063044"/>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C6D28B3B-DF86-DB4A-ADC2-A27FDE710F0E}"/>
                </a:ext>
              </a:extLst>
            </p:cNvPr>
            <p:cNvCxnSpPr>
              <a:cxnSpLocks/>
            </p:cNvCxnSpPr>
            <p:nvPr/>
          </p:nvCxnSpPr>
          <p:spPr bwMode="auto">
            <a:xfrm flipV="1">
              <a:off x="3877282" y="5196277"/>
              <a:ext cx="643021" cy="38445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FEF02AF9-52BB-7141-9B93-7FA3F7A667BC}"/>
                </a:ext>
              </a:extLst>
            </p:cNvPr>
            <p:cNvCxnSpPr>
              <a:cxnSpLocks/>
            </p:cNvCxnSpPr>
            <p:nvPr/>
          </p:nvCxnSpPr>
          <p:spPr bwMode="auto">
            <a:xfrm>
              <a:off x="3911369" y="5819933"/>
              <a:ext cx="608936" cy="35566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26FCEC04-F46C-604D-B1E7-5BA89935DBCC}"/>
                </a:ext>
              </a:extLst>
            </p:cNvPr>
            <p:cNvCxnSpPr>
              <a:cxnSpLocks/>
              <a:stCxn id="8" idx="0"/>
            </p:cNvCxnSpPr>
            <p:nvPr/>
          </p:nvCxnSpPr>
          <p:spPr bwMode="auto">
            <a:xfrm flipV="1">
              <a:off x="3700825" y="4315990"/>
              <a:ext cx="875777" cy="1159410"/>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0" name="Straight Arrow Connector 49">
              <a:extLst>
                <a:ext uri="{FF2B5EF4-FFF2-40B4-BE49-F238E27FC236}">
                  <a16:creationId xmlns:a16="http://schemas.microsoft.com/office/drawing/2014/main" id="{D79D81FC-DE2C-5D4E-A1E8-B70F57011924}"/>
                </a:ext>
              </a:extLst>
            </p:cNvPr>
            <p:cNvCxnSpPr>
              <a:cxnSpLocks/>
            </p:cNvCxnSpPr>
            <p:nvPr/>
          </p:nvCxnSpPr>
          <p:spPr bwMode="auto">
            <a:xfrm flipV="1">
              <a:off x="3898811" y="4133880"/>
              <a:ext cx="643021" cy="38445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51" name="Straight Arrow Connector 50">
              <a:extLst>
                <a:ext uri="{FF2B5EF4-FFF2-40B4-BE49-F238E27FC236}">
                  <a16:creationId xmlns:a16="http://schemas.microsoft.com/office/drawing/2014/main" id="{3405AE6E-7A1D-EE41-B48A-DABA6DC8CE26}"/>
                </a:ext>
              </a:extLst>
            </p:cNvPr>
            <p:cNvCxnSpPr>
              <a:cxnSpLocks/>
            </p:cNvCxnSpPr>
            <p:nvPr/>
          </p:nvCxnSpPr>
          <p:spPr bwMode="auto">
            <a:xfrm>
              <a:off x="3932898" y="4757536"/>
              <a:ext cx="608936" cy="35566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8C611A99-F2DF-5C46-A04D-D77117D5FEBE}"/>
                </a:ext>
              </a:extLst>
            </p:cNvPr>
            <p:cNvCxnSpPr>
              <a:cxnSpLocks/>
            </p:cNvCxnSpPr>
            <p:nvPr/>
          </p:nvCxnSpPr>
          <p:spPr bwMode="auto">
            <a:xfrm flipV="1">
              <a:off x="3722354" y="3253593"/>
              <a:ext cx="875777" cy="1159410"/>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D18754D4-709C-3048-B3B0-0CD3BDFB2F8D}"/>
                </a:ext>
              </a:extLst>
            </p:cNvPr>
            <p:cNvCxnSpPr>
              <a:cxnSpLocks/>
            </p:cNvCxnSpPr>
            <p:nvPr/>
          </p:nvCxnSpPr>
          <p:spPr bwMode="auto">
            <a:xfrm flipV="1">
              <a:off x="4934816" y="2546472"/>
              <a:ext cx="643021" cy="38445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51ED549E-467A-D84B-B779-932E267CB93A}"/>
                </a:ext>
              </a:extLst>
            </p:cNvPr>
            <p:cNvCxnSpPr>
              <a:cxnSpLocks/>
            </p:cNvCxnSpPr>
            <p:nvPr/>
          </p:nvCxnSpPr>
          <p:spPr bwMode="auto">
            <a:xfrm>
              <a:off x="4968903" y="3170128"/>
              <a:ext cx="608936" cy="35566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BD4DB7C0-1EE7-C641-B7FD-086A00EEB530}"/>
                </a:ext>
              </a:extLst>
            </p:cNvPr>
            <p:cNvCxnSpPr>
              <a:cxnSpLocks/>
            </p:cNvCxnSpPr>
            <p:nvPr/>
          </p:nvCxnSpPr>
          <p:spPr bwMode="auto">
            <a:xfrm>
              <a:off x="4869572" y="3312318"/>
              <a:ext cx="776438" cy="1063044"/>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3AB85815-B253-8146-8518-38FC8EB240A7}"/>
                </a:ext>
              </a:extLst>
            </p:cNvPr>
            <p:cNvCxnSpPr>
              <a:cxnSpLocks/>
            </p:cNvCxnSpPr>
            <p:nvPr/>
          </p:nvCxnSpPr>
          <p:spPr bwMode="auto">
            <a:xfrm flipV="1">
              <a:off x="4946690" y="3546293"/>
              <a:ext cx="643021" cy="38445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A2D06851-9334-4D42-B016-4730ECE63E99}"/>
                </a:ext>
              </a:extLst>
            </p:cNvPr>
            <p:cNvCxnSpPr>
              <a:cxnSpLocks/>
            </p:cNvCxnSpPr>
            <p:nvPr/>
          </p:nvCxnSpPr>
          <p:spPr bwMode="auto">
            <a:xfrm>
              <a:off x="4980777" y="4169949"/>
              <a:ext cx="608936" cy="355669"/>
            </a:xfrm>
            <a:prstGeom prst="straightConnector1">
              <a:avLst/>
            </a:prstGeom>
            <a:solidFill>
              <a:srgbClr val="00B8FF"/>
            </a:solidFill>
            <a:ln w="38100" cap="flat" cmpd="sng" algn="ctr">
              <a:solidFill>
                <a:schemeClr val="accent4">
                  <a:lumMod val="60000"/>
                  <a:lumOff val="40000"/>
                </a:schemeClr>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9FEBFBFD-6958-DE46-B49E-28215553FFB7}"/>
                </a:ext>
              </a:extLst>
            </p:cNvPr>
            <p:cNvCxnSpPr>
              <a:cxnSpLocks/>
            </p:cNvCxnSpPr>
            <p:nvPr/>
          </p:nvCxnSpPr>
          <p:spPr bwMode="auto">
            <a:xfrm>
              <a:off x="4881446" y="4312139"/>
              <a:ext cx="776438" cy="1063044"/>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5AF69EAE-6D30-FC43-B908-C154830E48F6}"/>
                </a:ext>
              </a:extLst>
            </p:cNvPr>
            <p:cNvCxnSpPr>
              <a:cxnSpLocks/>
            </p:cNvCxnSpPr>
            <p:nvPr/>
          </p:nvCxnSpPr>
          <p:spPr bwMode="auto">
            <a:xfrm flipV="1">
              <a:off x="4946690" y="5645103"/>
              <a:ext cx="643021" cy="38445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60" name="Straight Arrow Connector 59">
              <a:extLst>
                <a:ext uri="{FF2B5EF4-FFF2-40B4-BE49-F238E27FC236}">
                  <a16:creationId xmlns:a16="http://schemas.microsoft.com/office/drawing/2014/main" id="{DA701739-D202-1B43-8022-6E098AF35220}"/>
                </a:ext>
              </a:extLst>
            </p:cNvPr>
            <p:cNvCxnSpPr>
              <a:cxnSpLocks/>
            </p:cNvCxnSpPr>
            <p:nvPr/>
          </p:nvCxnSpPr>
          <p:spPr bwMode="auto">
            <a:xfrm>
              <a:off x="4946690" y="2078405"/>
              <a:ext cx="608936" cy="35566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61" name="Straight Arrow Connector 60">
              <a:extLst>
                <a:ext uri="{FF2B5EF4-FFF2-40B4-BE49-F238E27FC236}">
                  <a16:creationId xmlns:a16="http://schemas.microsoft.com/office/drawing/2014/main" id="{657F8403-4158-364F-80A3-B250B43D6A16}"/>
                </a:ext>
              </a:extLst>
            </p:cNvPr>
            <p:cNvCxnSpPr>
              <a:cxnSpLocks/>
            </p:cNvCxnSpPr>
            <p:nvPr/>
          </p:nvCxnSpPr>
          <p:spPr bwMode="auto">
            <a:xfrm flipV="1">
              <a:off x="4770233" y="4764816"/>
              <a:ext cx="875777" cy="1159410"/>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D41A737F-1585-9D49-B61A-F1956FD7AA7D}"/>
                </a:ext>
              </a:extLst>
            </p:cNvPr>
            <p:cNvCxnSpPr>
              <a:cxnSpLocks/>
            </p:cNvCxnSpPr>
            <p:nvPr/>
          </p:nvCxnSpPr>
          <p:spPr bwMode="auto">
            <a:xfrm flipV="1">
              <a:off x="4968219" y="4582706"/>
              <a:ext cx="643021" cy="38445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EC288F8F-F7A6-234A-B653-185557506E69}"/>
                </a:ext>
              </a:extLst>
            </p:cNvPr>
            <p:cNvCxnSpPr>
              <a:cxnSpLocks/>
            </p:cNvCxnSpPr>
            <p:nvPr/>
          </p:nvCxnSpPr>
          <p:spPr bwMode="auto">
            <a:xfrm>
              <a:off x="5002306" y="5206362"/>
              <a:ext cx="608936" cy="35566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64" name="Straight Arrow Connector 63">
              <a:extLst>
                <a:ext uri="{FF2B5EF4-FFF2-40B4-BE49-F238E27FC236}">
                  <a16:creationId xmlns:a16="http://schemas.microsoft.com/office/drawing/2014/main" id="{EA8A73E1-91F4-B249-8687-34D4AE55836D}"/>
                </a:ext>
              </a:extLst>
            </p:cNvPr>
            <p:cNvCxnSpPr>
              <a:cxnSpLocks/>
            </p:cNvCxnSpPr>
            <p:nvPr/>
          </p:nvCxnSpPr>
          <p:spPr bwMode="auto">
            <a:xfrm flipV="1">
              <a:off x="4791762" y="3702419"/>
              <a:ext cx="875777" cy="1159410"/>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sp>
          <p:nvSpPr>
            <p:cNvPr id="65" name="TextBox 64">
              <a:extLst>
                <a:ext uri="{FF2B5EF4-FFF2-40B4-BE49-F238E27FC236}">
                  <a16:creationId xmlns:a16="http://schemas.microsoft.com/office/drawing/2014/main" id="{FA06F1F1-8FE2-BB4C-8479-385600F5793F}"/>
                </a:ext>
              </a:extLst>
            </p:cNvPr>
            <p:cNvSpPr txBox="1"/>
            <p:nvPr/>
          </p:nvSpPr>
          <p:spPr>
            <a:xfrm>
              <a:off x="2106431" y="1198587"/>
              <a:ext cx="662361" cy="369332"/>
            </a:xfrm>
            <a:prstGeom prst="rect">
              <a:avLst/>
            </a:prstGeom>
            <a:noFill/>
            <a:ln w="28575" algn="ctr">
              <a:noFill/>
              <a:miter lim="800000"/>
              <a:headEnd/>
              <a:tailEnd/>
            </a:ln>
            <a:effectLst/>
          </p:spPr>
          <p:txBody>
            <a:bodyPr wrap="none" rtlCol="0">
              <a:spAutoFit/>
            </a:bodyPr>
            <a:lstStyle/>
            <a:p>
              <a:pPr algn="ctr"/>
              <a:r>
                <a:rPr lang="en-US" sz="1800" dirty="0">
                  <a:solidFill>
                    <a:schemeClr val="tx1"/>
                  </a:solidFill>
                  <a:latin typeface="+mj-lt"/>
                </a:rPr>
                <a:t>Data</a:t>
              </a:r>
            </a:p>
          </p:txBody>
        </p:sp>
        <p:sp>
          <p:nvSpPr>
            <p:cNvPr id="86" name="TextBox 85">
              <a:extLst>
                <a:ext uri="{FF2B5EF4-FFF2-40B4-BE49-F238E27FC236}">
                  <a16:creationId xmlns:a16="http://schemas.microsoft.com/office/drawing/2014/main" id="{5E338574-2C86-984D-AB5E-A8998970BC5F}"/>
                </a:ext>
              </a:extLst>
            </p:cNvPr>
            <p:cNvSpPr txBox="1"/>
            <p:nvPr/>
          </p:nvSpPr>
          <p:spPr>
            <a:xfrm>
              <a:off x="3296717" y="1060088"/>
              <a:ext cx="739112" cy="646331"/>
            </a:xfrm>
            <a:prstGeom prst="rect">
              <a:avLst/>
            </a:prstGeom>
            <a:noFill/>
            <a:ln w="28575" algn="ctr">
              <a:noFill/>
              <a:miter lim="800000"/>
              <a:headEnd/>
              <a:tailEnd/>
            </a:ln>
            <a:effectLst/>
          </p:spPr>
          <p:txBody>
            <a:bodyPr wrap="none" rtlCol="0">
              <a:spAutoFit/>
            </a:bodyPr>
            <a:lstStyle/>
            <a:p>
              <a:pPr algn="ctr"/>
              <a:r>
                <a:rPr lang="en-US" sz="1800" dirty="0">
                  <a:solidFill>
                    <a:schemeClr val="tx1"/>
                  </a:solidFill>
                  <a:latin typeface="+mj-lt"/>
                </a:rPr>
                <a:t>Input</a:t>
              </a:r>
              <a:br>
                <a:rPr lang="en-US" sz="1800" dirty="0">
                  <a:solidFill>
                    <a:schemeClr val="tx1"/>
                  </a:solidFill>
                  <a:latin typeface="+mj-lt"/>
                </a:rPr>
              </a:br>
              <a:r>
                <a:rPr lang="en-US" sz="1800" dirty="0">
                  <a:solidFill>
                    <a:schemeClr val="tx1"/>
                  </a:solidFill>
                  <a:latin typeface="+mj-lt"/>
                </a:rPr>
                <a:t>Layer</a:t>
              </a:r>
            </a:p>
          </p:txBody>
        </p:sp>
        <p:sp>
          <p:nvSpPr>
            <p:cNvPr id="87" name="TextBox 86">
              <a:extLst>
                <a:ext uri="{FF2B5EF4-FFF2-40B4-BE49-F238E27FC236}">
                  <a16:creationId xmlns:a16="http://schemas.microsoft.com/office/drawing/2014/main" id="{3393799E-1460-044C-8774-FE69AB7200A8}"/>
                </a:ext>
              </a:extLst>
            </p:cNvPr>
            <p:cNvSpPr txBox="1"/>
            <p:nvPr/>
          </p:nvSpPr>
          <p:spPr>
            <a:xfrm>
              <a:off x="4318824" y="1060088"/>
              <a:ext cx="899605" cy="646331"/>
            </a:xfrm>
            <a:prstGeom prst="rect">
              <a:avLst/>
            </a:prstGeom>
            <a:noFill/>
            <a:ln w="28575" algn="ctr">
              <a:noFill/>
              <a:miter lim="800000"/>
              <a:headEnd/>
              <a:tailEnd/>
            </a:ln>
            <a:effectLst/>
          </p:spPr>
          <p:txBody>
            <a:bodyPr wrap="none" rtlCol="0">
              <a:spAutoFit/>
            </a:bodyPr>
            <a:lstStyle/>
            <a:p>
              <a:pPr algn="ctr"/>
              <a:r>
                <a:rPr lang="en-US" sz="1800" dirty="0">
                  <a:solidFill>
                    <a:schemeClr val="tx1"/>
                  </a:solidFill>
                  <a:latin typeface="+mj-lt"/>
                </a:rPr>
                <a:t>Hidden</a:t>
              </a:r>
              <a:br>
                <a:rPr lang="en-US" sz="1800" dirty="0">
                  <a:solidFill>
                    <a:schemeClr val="tx1"/>
                  </a:solidFill>
                  <a:latin typeface="+mj-lt"/>
                </a:rPr>
              </a:br>
              <a:r>
                <a:rPr lang="en-US" sz="1800" dirty="0">
                  <a:solidFill>
                    <a:schemeClr val="tx1"/>
                  </a:solidFill>
                  <a:latin typeface="+mj-lt"/>
                </a:rPr>
                <a:t>Layer</a:t>
              </a:r>
            </a:p>
          </p:txBody>
        </p:sp>
        <p:sp>
          <p:nvSpPr>
            <p:cNvPr id="88" name="TextBox 87">
              <a:extLst>
                <a:ext uri="{FF2B5EF4-FFF2-40B4-BE49-F238E27FC236}">
                  <a16:creationId xmlns:a16="http://schemas.microsoft.com/office/drawing/2014/main" id="{192F4098-7A54-284E-8F7A-88471B7C58BB}"/>
                </a:ext>
              </a:extLst>
            </p:cNvPr>
            <p:cNvSpPr txBox="1"/>
            <p:nvPr/>
          </p:nvSpPr>
          <p:spPr>
            <a:xfrm>
              <a:off x="5414556" y="1060088"/>
              <a:ext cx="886781" cy="646331"/>
            </a:xfrm>
            <a:prstGeom prst="rect">
              <a:avLst/>
            </a:prstGeom>
            <a:noFill/>
            <a:ln w="28575" algn="ctr">
              <a:noFill/>
              <a:miter lim="800000"/>
              <a:headEnd/>
              <a:tailEnd/>
            </a:ln>
            <a:effectLst/>
          </p:spPr>
          <p:txBody>
            <a:bodyPr wrap="none" rtlCol="0">
              <a:spAutoFit/>
            </a:bodyPr>
            <a:lstStyle/>
            <a:p>
              <a:pPr algn="ctr"/>
              <a:r>
                <a:rPr lang="en-US" sz="1800" dirty="0">
                  <a:solidFill>
                    <a:schemeClr val="tx1"/>
                  </a:solidFill>
                  <a:latin typeface="+mj-lt"/>
                </a:rPr>
                <a:t>Output</a:t>
              </a:r>
              <a:br>
                <a:rPr lang="en-US" sz="1800" dirty="0">
                  <a:solidFill>
                    <a:schemeClr val="tx1"/>
                  </a:solidFill>
                  <a:latin typeface="+mj-lt"/>
                </a:rPr>
              </a:br>
              <a:r>
                <a:rPr lang="en-US" sz="1800" dirty="0">
                  <a:solidFill>
                    <a:schemeClr val="tx1"/>
                  </a:solidFill>
                  <a:latin typeface="+mj-lt"/>
                </a:rPr>
                <a:t>Layer</a:t>
              </a:r>
            </a:p>
          </p:txBody>
        </p:sp>
      </p:grpSp>
    </p:spTree>
    <p:extLst>
      <p:ext uri="{BB962C8B-B14F-4D97-AF65-F5344CB8AC3E}">
        <p14:creationId xmlns:p14="http://schemas.microsoft.com/office/powerpoint/2010/main" val="1489653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7834710" cy="460244"/>
          </a:xfrm>
        </p:spPr>
        <p:txBody>
          <a:bodyPr/>
          <a:lstStyle/>
          <a:p>
            <a:r>
              <a:rPr lang="en-US" dirty="0"/>
              <a:t>Need to dummy encode categorical features</a:t>
            </a:r>
          </a:p>
        </p:txBody>
      </p:sp>
      <p:sp>
        <p:nvSpPr>
          <p:cNvPr id="2" name="Title 1"/>
          <p:cNvSpPr>
            <a:spLocks noGrp="1"/>
          </p:cNvSpPr>
          <p:nvPr>
            <p:ph type="title"/>
          </p:nvPr>
        </p:nvSpPr>
        <p:spPr/>
        <p:txBody>
          <a:bodyPr/>
          <a:lstStyle/>
          <a:p>
            <a:r>
              <a:rPr lang="en-US" dirty="0"/>
              <a:t>Apply Neural Network</a:t>
            </a:r>
          </a:p>
        </p:txBody>
      </p:sp>
      <p:sp>
        <p:nvSpPr>
          <p:cNvPr id="4" name="TextBox 3">
            <a:extLst>
              <a:ext uri="{FF2B5EF4-FFF2-40B4-BE49-F238E27FC236}">
                <a16:creationId xmlns:a16="http://schemas.microsoft.com/office/drawing/2014/main" id="{B25BD5BC-E8B9-4540-A404-A5C6B4AFC25D}"/>
              </a:ext>
            </a:extLst>
          </p:cNvPr>
          <p:cNvSpPr txBox="1"/>
          <p:nvPr/>
        </p:nvSpPr>
        <p:spPr>
          <a:xfrm>
            <a:off x="728266" y="1650583"/>
            <a:ext cx="7687469" cy="3539430"/>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from pyspark.ml.classification import MultilayerPerceptronClassifier</a:t>
            </a:r>
          </a:p>
          <a:p>
            <a:r>
              <a:rPr lang="en-US" sz="1600" b="1" dirty="0"/>
              <a:t>from pyspark.ml.evaluation import MulticlassClassificationEvaluator</a:t>
            </a:r>
          </a:p>
          <a:p>
            <a:endParaRPr lang="en-US" sz="1600" b="1" dirty="0"/>
          </a:p>
          <a:p>
            <a:r>
              <a:rPr lang="en-US" sz="1600" b="1" dirty="0"/>
              <a:t># specify layers for the neural network:</a:t>
            </a:r>
          </a:p>
          <a:p>
            <a:r>
              <a:rPr lang="en-US" sz="1600" b="1" dirty="0"/>
              <a:t># input layer of size 13 (features), two intermediate of size 5 and 4</a:t>
            </a:r>
          </a:p>
          <a:p>
            <a:r>
              <a:rPr lang="en-US" sz="1600" b="1" dirty="0"/>
              <a:t># and output of size 2 (classes)</a:t>
            </a:r>
          </a:p>
          <a:p>
            <a:r>
              <a:rPr lang="en-US" sz="1600" b="1" dirty="0"/>
              <a:t>layers = [13, 5, 4, 2]</a:t>
            </a:r>
          </a:p>
          <a:p>
            <a:endParaRPr lang="en-US" sz="1600" b="1" dirty="0"/>
          </a:p>
          <a:p>
            <a:r>
              <a:rPr lang="en-US" sz="1600" b="1" dirty="0"/>
              <a:t>nn = MultilayerPerceptronClassifier(maxIter=100, layers=layers, blockSize=128, seed=1234)</a:t>
            </a:r>
          </a:p>
          <a:p>
            <a:r>
              <a:rPr lang="en-US" sz="1600" b="1" dirty="0"/>
              <a:t>nnModel = nn.fit(train)</a:t>
            </a:r>
          </a:p>
        </p:txBody>
      </p:sp>
    </p:spTree>
    <p:extLst>
      <p:ext uri="{BB962C8B-B14F-4D97-AF65-F5344CB8AC3E}">
        <p14:creationId xmlns:p14="http://schemas.microsoft.com/office/powerpoint/2010/main" val="157680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935319257"/>
              </p:ext>
            </p:extLst>
          </p:nvPr>
        </p:nvGraphicFramePr>
        <p:xfrm>
          <a:off x="2880360" y="1447543"/>
          <a:ext cx="3383280" cy="219456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1" dirty="0">
                          <a:solidFill>
                            <a:schemeClr val="tx1"/>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91167891"/>
                  </a:ext>
                </a:extLst>
              </a:tr>
              <a:tr h="548640">
                <a:tc>
                  <a:txBody>
                    <a:bodyPr/>
                    <a:lstStyle/>
                    <a:p>
                      <a:pPr marL="0" algn="l" defTabSz="914400" rtl="0" eaLnBrk="1" latinLnBrk="0" hangingPunct="1">
                        <a:lnSpc>
                          <a:spcPct val="100000"/>
                        </a:lnSpc>
                        <a:spcAft>
                          <a:spcPts val="0"/>
                        </a:spcAft>
                      </a:pPr>
                      <a:r>
                        <a:rPr lang="en-US" sz="2000" kern="1200" dirty="0">
                          <a:solidFill>
                            <a:schemeClr val="bg1">
                              <a:lumMod val="65000"/>
                            </a:schemeClr>
                          </a:solidFill>
                          <a:latin typeface="+mn-lt"/>
                          <a:ea typeface="+mn-ea"/>
                          <a:cs typeface="+mn-cs"/>
                        </a:rPr>
                        <a:t>Classification Model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dirty="0">
                          <a:solidFill>
                            <a:schemeClr val="bg1">
                              <a:lumMod val="65000"/>
                            </a:schemeClr>
                          </a:solidFill>
                        </a:rPr>
                        <a:t>Algorithms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07521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9" name="Table 8">
            <a:extLst>
              <a:ext uri="{FF2B5EF4-FFF2-40B4-BE49-F238E27FC236}">
                <a16:creationId xmlns:a16="http://schemas.microsoft.com/office/drawing/2014/main" id="{6570BA12-CA1C-48F9-87A2-FF2840B5C427}"/>
              </a:ext>
            </a:extLst>
          </p:cNvPr>
          <p:cNvGraphicFramePr>
            <a:graphicFrameLocks noGrp="1"/>
          </p:cNvGraphicFramePr>
          <p:nvPr>
            <p:extLst>
              <p:ext uri="{D42A27DB-BD31-4B8C-83A1-F6EECF244321}">
                <p14:modId xmlns:p14="http://schemas.microsoft.com/office/powerpoint/2010/main" val="626095892"/>
              </p:ext>
            </p:extLst>
          </p:nvPr>
        </p:nvGraphicFramePr>
        <p:xfrm>
          <a:off x="2880360" y="1447543"/>
          <a:ext cx="3383280" cy="219456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kern="1200" dirty="0">
                          <a:solidFill>
                            <a:schemeClr val="bg1">
                              <a:lumMod val="65000"/>
                            </a:schemeClr>
                          </a:solidFill>
                          <a:latin typeface="+mn-lt"/>
                          <a:ea typeface="+mn-ea"/>
                          <a:cs typeface="+mn-cs"/>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509350390"/>
                  </a:ext>
                </a:extLst>
              </a:tr>
              <a:tr h="548640">
                <a:tc>
                  <a:txBody>
                    <a:bodyPr/>
                    <a:lstStyle/>
                    <a:p>
                      <a:pPr>
                        <a:lnSpc>
                          <a:spcPct val="100000"/>
                        </a:lnSpc>
                        <a:spcAft>
                          <a:spcPts val="0"/>
                        </a:spcAft>
                      </a:pPr>
                      <a:r>
                        <a:rPr lang="en-US" sz="2000" kern="1200" dirty="0">
                          <a:solidFill>
                            <a:schemeClr val="bg1">
                              <a:lumMod val="65000"/>
                            </a:schemeClr>
                          </a:solidFill>
                          <a:latin typeface="+mn-lt"/>
                          <a:ea typeface="+mn-ea"/>
                          <a:cs typeface="+mn-cs"/>
                        </a:rPr>
                        <a:t>Classification Model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dirty="0">
                          <a:solidFill>
                            <a:schemeClr val="bg1">
                              <a:lumMod val="65000"/>
                            </a:schemeClr>
                          </a:solidFill>
                        </a:rPr>
                        <a:t>Algorithms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1695838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Classification is one of the most widely used models</a:t>
            </a:r>
          </a:p>
          <a:p>
            <a:r>
              <a:rPr lang="en-US" dirty="0"/>
              <a:t>It is supervised</a:t>
            </a:r>
          </a:p>
          <a:p>
            <a:r>
              <a:rPr lang="en-US" dirty="0"/>
              <a:t>Good at predicting either/or or multiple-choice categories</a:t>
            </a:r>
          </a:p>
          <a:p>
            <a:r>
              <a:rPr lang="en-US" dirty="0"/>
              <a:t>Lots of algorithms </a:t>
            </a:r>
          </a:p>
          <a:p>
            <a:r>
              <a:rPr lang="en-US" dirty="0"/>
              <a:t>No one algorithm is best for all situations so often it involves running many of them, documenting the results, and choosing the best for your data and business case</a:t>
            </a:r>
          </a:p>
          <a:p>
            <a:r>
              <a:rPr lang="en-US" dirty="0"/>
              <a:t>Can save the results of a lengthy training to a file and reload it for use with the predict function when needed</a:t>
            </a:r>
          </a:p>
        </p:txBody>
      </p:sp>
      <p:sp>
        <p:nvSpPr>
          <p:cNvPr id="2" name="Title 1"/>
          <p:cNvSpPr>
            <a:spLocks noGrp="1"/>
          </p:cNvSpPr>
          <p:nvPr>
            <p:ph type="title"/>
          </p:nvPr>
        </p:nvSpPr>
        <p:spPr/>
        <p:txBody>
          <a:bodyPr/>
          <a:lstStyle/>
          <a:p>
            <a:r>
              <a:rPr lang="en-US" dirty="0"/>
              <a:t>Classification Review</a:t>
            </a:r>
          </a:p>
        </p:txBody>
      </p:sp>
    </p:spTree>
    <p:extLst>
      <p:ext uri="{BB962C8B-B14F-4D97-AF65-F5344CB8AC3E}">
        <p14:creationId xmlns:p14="http://schemas.microsoft.com/office/powerpoint/2010/main" val="1177833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Classification is one of the most useful models</a:t>
            </a:r>
          </a:p>
          <a:p>
            <a:r>
              <a:rPr lang="en-US" dirty="0"/>
              <a:t>We have explored several different algorithms here and there are tons more, each with its own strengths and weaknesses</a:t>
            </a:r>
          </a:p>
        </p:txBody>
      </p:sp>
      <p:sp>
        <p:nvSpPr>
          <p:cNvPr id="2" name="Title 1"/>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861507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Introduced Pipelines for efficient transformations</a:t>
            </a:r>
          </a:p>
          <a:p>
            <a:r>
              <a:rPr lang="en-US" dirty="0"/>
              <a:t>Understood the use cases for Classification models</a:t>
            </a:r>
          </a:p>
          <a:p>
            <a:r>
              <a:rPr lang="en-US" dirty="0"/>
              <a:t>Discussed and compared various algorithms</a:t>
            </a:r>
          </a:p>
          <a:p>
            <a:pPr lvl="1"/>
            <a:r>
              <a:rPr lang="en-US" dirty="0"/>
              <a:t>Naive Bayes</a:t>
            </a:r>
          </a:p>
          <a:p>
            <a:pPr lvl="1"/>
            <a:r>
              <a:rPr lang="en-US" dirty="0"/>
              <a:t>Decision Tree</a:t>
            </a:r>
          </a:p>
          <a:p>
            <a:pPr lvl="1"/>
            <a:r>
              <a:rPr lang="en-US" dirty="0"/>
              <a:t>Logistic Regression</a:t>
            </a:r>
          </a:p>
          <a:p>
            <a:pPr lvl="1"/>
            <a:r>
              <a:rPr lang="en-US" dirty="0"/>
              <a:t>Neural Network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2384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Most transformation occurs on one column at a time in a DataFrame</a:t>
            </a:r>
          </a:p>
          <a:p>
            <a:r>
              <a:rPr lang="en-US" sz="1700" dirty="0"/>
              <a:t>Because the data is partitioned among many nodes it means that wide operations have to shuffle around a lot of data to process that one column</a:t>
            </a:r>
          </a:p>
          <a:p>
            <a:r>
              <a:rPr lang="en-US" sz="1700" dirty="0"/>
              <a:t>Then you do a transformation on another column and the whole process starts all over again</a:t>
            </a:r>
          </a:p>
          <a:p>
            <a:r>
              <a:rPr lang="en-US" sz="1700" dirty="0"/>
              <a:t>If you have a lot of categorical columns to OneHotEncode, each one is done sequentially after the other, then you do the same thing again to scale the numeric features, and again to bundle them all up into a Vector</a:t>
            </a:r>
          </a:p>
          <a:p>
            <a:r>
              <a:rPr lang="en-US" sz="1700" dirty="0"/>
              <a:t>Pipelines allow a more elegant and efficient mechanism to chain together many transformation steps so that they can be optimized and run together in parallel instead of sequentially</a:t>
            </a:r>
          </a:p>
          <a:p>
            <a:r>
              <a:rPr lang="en-US" sz="1700" dirty="0"/>
              <a:t>Also, they allow you to save the entire chain of transformations so they can be reused when you need to encode new data to make predictions on</a:t>
            </a:r>
          </a:p>
        </p:txBody>
      </p:sp>
      <p:sp>
        <p:nvSpPr>
          <p:cNvPr id="2" name="Title 1"/>
          <p:cNvSpPr>
            <a:spLocks noGrp="1"/>
          </p:cNvSpPr>
          <p:nvPr>
            <p:ph type="title"/>
          </p:nvPr>
        </p:nvSpPr>
        <p:spPr>
          <a:xfrm>
            <a:off x="757647" y="290495"/>
            <a:ext cx="7295742" cy="627062"/>
          </a:xfrm>
        </p:spPr>
        <p:txBody>
          <a:bodyPr/>
          <a:lstStyle/>
          <a:p>
            <a:r>
              <a:rPr lang="en-US" dirty="0"/>
              <a:t>Problem with Existing Transformations</a:t>
            </a:r>
          </a:p>
        </p:txBody>
      </p:sp>
    </p:spTree>
    <p:extLst>
      <p:ext uri="{BB962C8B-B14F-4D97-AF65-F5344CB8AC3E}">
        <p14:creationId xmlns:p14="http://schemas.microsoft.com/office/powerpoint/2010/main" val="128526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Pipelines are composed of Transformers and Estimators</a:t>
            </a:r>
          </a:p>
          <a:p>
            <a:r>
              <a:rPr lang="en-US" dirty="0"/>
              <a:t>Transformers</a:t>
            </a:r>
          </a:p>
          <a:p>
            <a:pPr lvl="1"/>
            <a:r>
              <a:rPr lang="en-US" dirty="0"/>
              <a:t>Implement a </a:t>
            </a:r>
            <a:r>
              <a:rPr lang="en-US" dirty="0">
                <a:latin typeface="Courier New" panose="02070309020205020404" pitchFamily="49" charset="0"/>
                <a:cs typeface="Courier New" panose="02070309020205020404" pitchFamily="49" charset="0"/>
              </a:rPr>
              <a:t>transform()</a:t>
            </a:r>
            <a:r>
              <a:rPr lang="en-US" dirty="0"/>
              <a:t> method </a:t>
            </a:r>
          </a:p>
          <a:p>
            <a:pPr lvl="1"/>
            <a:r>
              <a:rPr lang="en-US" dirty="0"/>
              <a:t>Convert one DataFrame into another, generally by adding one or more columns</a:t>
            </a:r>
          </a:p>
          <a:p>
            <a:r>
              <a:rPr lang="en-US" dirty="0"/>
              <a:t>Estimators</a:t>
            </a:r>
          </a:p>
          <a:p>
            <a:pPr lvl="1"/>
            <a:r>
              <a:rPr lang="en-US" dirty="0"/>
              <a:t>Implement as </a:t>
            </a:r>
            <a:r>
              <a:rPr lang="en-US" dirty="0">
                <a:latin typeface="Courier New" panose="02070309020205020404" pitchFamily="49" charset="0"/>
                <a:cs typeface="Courier New" panose="02070309020205020404" pitchFamily="49" charset="0"/>
              </a:rPr>
              <a:t>fit()</a:t>
            </a:r>
            <a:r>
              <a:rPr lang="en-US" dirty="0">
                <a:latin typeface="+mj-lt"/>
                <a:cs typeface="Courier New" panose="02070309020205020404" pitchFamily="49" charset="0"/>
              </a:rPr>
              <a:t> </a:t>
            </a:r>
            <a:r>
              <a:rPr lang="en-US" dirty="0"/>
              <a:t>methods</a:t>
            </a:r>
          </a:p>
          <a:p>
            <a:pPr lvl="1"/>
            <a:r>
              <a:rPr lang="en-US" dirty="0"/>
              <a:t>Take a DataFrame object and return a Model object</a:t>
            </a:r>
          </a:p>
        </p:txBody>
      </p:sp>
      <p:sp>
        <p:nvSpPr>
          <p:cNvPr id="2" name="Title 1"/>
          <p:cNvSpPr>
            <a:spLocks noGrp="1"/>
          </p:cNvSpPr>
          <p:nvPr>
            <p:ph type="title"/>
          </p:nvPr>
        </p:nvSpPr>
        <p:spPr/>
        <p:txBody>
          <a:bodyPr/>
          <a:lstStyle/>
          <a:p>
            <a:r>
              <a:rPr lang="en-US" dirty="0"/>
              <a:t>Pipeline Components</a:t>
            </a:r>
          </a:p>
        </p:txBody>
      </p:sp>
    </p:spTree>
    <p:extLst>
      <p:ext uri="{BB962C8B-B14F-4D97-AF65-F5344CB8AC3E}">
        <p14:creationId xmlns:p14="http://schemas.microsoft.com/office/powerpoint/2010/main" val="6563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Create a Python </a:t>
            </a:r>
            <a:r>
              <a:rPr lang="en-US" dirty="0">
                <a:latin typeface="Courier New" panose="02070309020205020404" pitchFamily="49" charset="0"/>
                <a:cs typeface="Courier New" panose="02070309020205020404" pitchFamily="49" charset="0"/>
              </a:rPr>
              <a:t>list</a:t>
            </a:r>
            <a:r>
              <a:rPr lang="en-US" dirty="0"/>
              <a:t> of the steps you want to do in the order you want them done</a:t>
            </a:r>
          </a:p>
          <a:p>
            <a:r>
              <a:rPr lang="en-US" dirty="0"/>
              <a:t>Create a pipeline object and pass it the list of stages</a:t>
            </a:r>
          </a:p>
          <a:p>
            <a:r>
              <a:rPr lang="en-US" dirty="0"/>
              <a:t>Call </a:t>
            </a:r>
            <a:r>
              <a:rPr lang="en-US" dirty="0">
                <a:latin typeface="Courier New" panose="02070309020205020404" pitchFamily="49" charset="0"/>
                <a:cs typeface="Courier New" panose="02070309020205020404" pitchFamily="49" charset="0"/>
              </a:rPr>
              <a:t>fit</a:t>
            </a:r>
            <a:r>
              <a:rPr lang="en-US" dirty="0"/>
              <a:t> on the pipeline object to train the model</a:t>
            </a:r>
          </a:p>
          <a:p>
            <a:r>
              <a:rPr lang="en-US" dirty="0"/>
              <a:t>Call </a:t>
            </a:r>
            <a:r>
              <a:rPr lang="en-US" dirty="0">
                <a:latin typeface="Courier New" panose="02070309020205020404" pitchFamily="49" charset="0"/>
                <a:cs typeface="Courier New" panose="02070309020205020404" pitchFamily="49" charset="0"/>
              </a:rPr>
              <a:t>transform</a:t>
            </a:r>
            <a:r>
              <a:rPr lang="en-US" dirty="0"/>
              <a:t> on the model object to get the predictions</a:t>
            </a:r>
          </a:p>
          <a:p>
            <a:r>
              <a:rPr lang="en-US" dirty="0"/>
              <a:t>Watch the performance improvement</a:t>
            </a:r>
          </a:p>
          <a:p>
            <a:r>
              <a:rPr lang="en-US" dirty="0"/>
              <a:t>As always, a custom helper function makes things easier to use instead of building it from scratch each time</a:t>
            </a:r>
          </a:p>
        </p:txBody>
      </p:sp>
      <p:sp>
        <p:nvSpPr>
          <p:cNvPr id="2" name="Title 1"/>
          <p:cNvSpPr>
            <a:spLocks noGrp="1"/>
          </p:cNvSpPr>
          <p:nvPr>
            <p:ph type="title"/>
          </p:nvPr>
        </p:nvSpPr>
        <p:spPr/>
        <p:txBody>
          <a:bodyPr/>
          <a:lstStyle/>
          <a:p>
            <a:r>
              <a:rPr lang="en-US" dirty="0"/>
              <a:t>Steps to Pipeline</a:t>
            </a:r>
          </a:p>
        </p:txBody>
      </p:sp>
    </p:spTree>
    <p:extLst>
      <p:ext uri="{BB962C8B-B14F-4D97-AF65-F5344CB8AC3E}">
        <p14:creationId xmlns:p14="http://schemas.microsoft.com/office/powerpoint/2010/main" val="334986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Example</a:t>
            </a:r>
          </a:p>
        </p:txBody>
      </p:sp>
      <p:sp>
        <p:nvSpPr>
          <p:cNvPr id="4" name="TextBox 3">
            <a:extLst>
              <a:ext uri="{FF2B5EF4-FFF2-40B4-BE49-F238E27FC236}">
                <a16:creationId xmlns:a16="http://schemas.microsoft.com/office/drawing/2014/main" id="{E7FB91B7-B630-7F4D-AD55-0AF768DA615B}"/>
              </a:ext>
            </a:extLst>
          </p:cNvPr>
          <p:cNvSpPr txBox="1"/>
          <p:nvPr/>
        </p:nvSpPr>
        <p:spPr>
          <a:xfrm>
            <a:off x="361050" y="1350910"/>
            <a:ext cx="8582298" cy="2677656"/>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tokenizer = Tokenizer(inputCol="text", outputCol="words")</a:t>
            </a:r>
          </a:p>
          <a:p>
            <a:r>
              <a:rPr lang="en-US" b="1" dirty="0"/>
              <a:t>hashingTF = HashingTF(inputCol=tokenizer.getOutputCol(), outputCol="features")</a:t>
            </a:r>
          </a:p>
          <a:p>
            <a:r>
              <a:rPr lang="en-US" b="1" dirty="0"/>
              <a:t>lr = LogisticRegression(maxIter=10, regParam=0.001)</a:t>
            </a:r>
          </a:p>
          <a:p>
            <a:r>
              <a:rPr lang="en-US" b="1" dirty="0"/>
              <a:t>pipeline = Pipeline(stages=[tokenizer, hashingTF, lr])</a:t>
            </a:r>
          </a:p>
          <a:p>
            <a:endParaRPr lang="en-US" b="1" dirty="0"/>
          </a:p>
          <a:p>
            <a:r>
              <a:rPr lang="en-US" b="1" dirty="0"/>
              <a:t># Fit the pipeline to training documents.</a:t>
            </a:r>
          </a:p>
          <a:p>
            <a:r>
              <a:rPr lang="en-US" b="1" dirty="0"/>
              <a:t>model = pipeline.fit(training)</a:t>
            </a:r>
          </a:p>
          <a:p>
            <a:endParaRPr lang="en-US" b="1" dirty="0"/>
          </a:p>
          <a:p>
            <a:r>
              <a:rPr lang="en-US" b="1" dirty="0"/>
              <a:t># Prepare test documents, which are unlabeled (id, text) tuples.</a:t>
            </a:r>
          </a:p>
          <a:p>
            <a:endParaRPr lang="en-US" b="1" dirty="0"/>
          </a:p>
          <a:p>
            <a:r>
              <a:rPr lang="en-US" b="1" dirty="0"/>
              <a:t># Make predictions on test documents and print columns of interest.</a:t>
            </a:r>
          </a:p>
          <a:p>
            <a:r>
              <a:rPr lang="en-US" b="1" dirty="0"/>
              <a:t>prediction = model.transform(test)</a:t>
            </a:r>
          </a:p>
        </p:txBody>
      </p:sp>
      <p:sp>
        <p:nvSpPr>
          <p:cNvPr id="5" name="Content Placeholder 2">
            <a:extLst>
              <a:ext uri="{FF2B5EF4-FFF2-40B4-BE49-F238E27FC236}">
                <a16:creationId xmlns:a16="http://schemas.microsoft.com/office/drawing/2014/main" id="{9401A5FC-0193-DB40-A68B-B254333FFBB2}"/>
              </a:ext>
            </a:extLst>
          </p:cNvPr>
          <p:cNvSpPr>
            <a:spLocks noGrp="1"/>
          </p:cNvSpPr>
          <p:nvPr>
            <p:ph idx="1"/>
          </p:nvPr>
        </p:nvSpPr>
        <p:spPr>
          <a:xfrm>
            <a:off x="581024" y="1155614"/>
            <a:ext cx="8142351" cy="507261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As usual, a good helper function makes all this easier so we will use the one we wrote in </a:t>
            </a:r>
            <a:r>
              <a:rPr lang="en-US" dirty="0">
                <a:latin typeface="Courier New" panose="02070309020205020404" pitchFamily="49" charset="0"/>
                <a:cs typeface="Courier New" panose="02070309020205020404" pitchFamily="49" charset="0"/>
              </a:rPr>
              <a:t>pyspark_helpers</a:t>
            </a:r>
            <a:r>
              <a:rPr lang="en-US" dirty="0"/>
              <a:t> called </a:t>
            </a:r>
            <a:r>
              <a:rPr lang="en-US" dirty="0">
                <a:latin typeface="Courier New" panose="02070309020205020404" pitchFamily="49" charset="0"/>
                <a:cs typeface="Courier New" panose="02070309020205020404" pitchFamily="49" charset="0"/>
              </a:rPr>
              <a:t>MakeMLPipeline</a:t>
            </a:r>
          </a:p>
        </p:txBody>
      </p:sp>
    </p:spTree>
    <p:extLst>
      <p:ext uri="{BB962C8B-B14F-4D97-AF65-F5344CB8AC3E}">
        <p14:creationId xmlns:p14="http://schemas.microsoft.com/office/powerpoint/2010/main" val="335416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3373120178"/>
              </p:ext>
            </p:extLst>
          </p:nvPr>
        </p:nvGraphicFramePr>
        <p:xfrm>
          <a:off x="2880360" y="1447543"/>
          <a:ext cx="3383280" cy="219456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marL="0" algn="l" defTabSz="914400" rtl="0" eaLnBrk="1" latinLnBrk="0" hangingPunct="1">
                        <a:lnSpc>
                          <a:spcPct val="100000"/>
                        </a:lnSpc>
                        <a:spcAft>
                          <a:spcPts val="0"/>
                        </a:spcAft>
                      </a:pPr>
                      <a:r>
                        <a:rPr lang="en-US" sz="2000" kern="1200" dirty="0">
                          <a:solidFill>
                            <a:schemeClr val="bg1">
                              <a:lumMod val="65000"/>
                            </a:schemeClr>
                          </a:solidFill>
                          <a:latin typeface="+mn-lt"/>
                          <a:ea typeface="+mn-ea"/>
                          <a:cs typeface="+mn-cs"/>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27175177"/>
                  </a:ext>
                </a:extLst>
              </a:tr>
              <a:tr h="548640">
                <a:tc>
                  <a:txBody>
                    <a:bodyPr/>
                    <a:lstStyle/>
                    <a:p>
                      <a:pPr>
                        <a:lnSpc>
                          <a:spcPct val="100000"/>
                        </a:lnSpc>
                        <a:spcAft>
                          <a:spcPts val="0"/>
                        </a:spcAft>
                      </a:pPr>
                      <a:r>
                        <a:rPr lang="en-US" sz="2000" b="1" dirty="0">
                          <a:solidFill>
                            <a:schemeClr val="tx1"/>
                          </a:solidFill>
                        </a:rPr>
                        <a:t>Classification Model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dirty="0">
                          <a:solidFill>
                            <a:schemeClr val="bg1">
                              <a:lumMod val="65000"/>
                            </a:schemeClr>
                          </a:solidFill>
                        </a:rPr>
                        <a:t>Algorithms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82916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There are many business use cases for wanting to predict whether a record will fall into one category or another</a:t>
            </a:r>
          </a:p>
          <a:p>
            <a:pPr lvl="1"/>
            <a:r>
              <a:rPr lang="en-US" sz="1700" dirty="0"/>
              <a:t>Is a credit card swipe fraudulent or not?</a:t>
            </a:r>
          </a:p>
          <a:p>
            <a:pPr lvl="1"/>
            <a:r>
              <a:rPr lang="en-US" sz="1700" dirty="0"/>
              <a:t>Does a patient have a disease?</a:t>
            </a:r>
          </a:p>
          <a:p>
            <a:pPr lvl="1"/>
            <a:r>
              <a:rPr lang="en-US" sz="1700" dirty="0"/>
              <a:t>Will an applicant be a profitable customer?</a:t>
            </a:r>
          </a:p>
          <a:p>
            <a:r>
              <a:rPr lang="en-US" sz="1700" dirty="0"/>
              <a:t>Classification can make such predictions by using historical data to train the model to look for patterns</a:t>
            </a:r>
          </a:p>
          <a:p>
            <a:r>
              <a:rPr lang="en-US" sz="1700" dirty="0"/>
              <a:t>To see how good a job the model does, you test it with another set of data that was not used to train the model</a:t>
            </a:r>
          </a:p>
          <a:p>
            <a:pPr lvl="1"/>
            <a:r>
              <a:rPr lang="en-US" sz="1700" dirty="0"/>
              <a:t>By comparing the known values to the predicted ones, you can judge how well the model performs</a:t>
            </a:r>
          </a:p>
          <a:p>
            <a:r>
              <a:rPr lang="en-US" sz="1700" dirty="0"/>
              <a:t>If the model guesses better than a coin flip or random guess, it may not be perfect, but it’s better than nothing and could be used to create actionable business decisions with a best guess</a:t>
            </a:r>
          </a:p>
          <a:p>
            <a:r>
              <a:rPr lang="en-US" sz="1700" dirty="0"/>
              <a:t>There are many different algorithms that can do classification, so it’s best to run the same data through many different models to see which works best for your data</a:t>
            </a:r>
          </a:p>
          <a:p>
            <a:endParaRPr lang="en-US" sz="1700" dirty="0"/>
          </a:p>
        </p:txBody>
      </p:sp>
      <p:sp>
        <p:nvSpPr>
          <p:cNvPr id="2" name="Title 1"/>
          <p:cNvSpPr>
            <a:spLocks noGrp="1"/>
          </p:cNvSpPr>
          <p:nvPr>
            <p:ph type="title"/>
          </p:nvPr>
        </p:nvSpPr>
        <p:spPr/>
        <p:txBody>
          <a:bodyPr/>
          <a:lstStyle/>
          <a:p>
            <a:r>
              <a:rPr lang="en-US" dirty="0"/>
              <a:t>Classification</a:t>
            </a:r>
          </a:p>
        </p:txBody>
      </p:sp>
    </p:spTree>
    <p:extLst>
      <p:ext uri="{BB962C8B-B14F-4D97-AF65-F5344CB8AC3E}">
        <p14:creationId xmlns:p14="http://schemas.microsoft.com/office/powerpoint/2010/main" val="330931335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3.xml><?xml version="1.0" encoding="utf-8"?>
<ds:datastoreItem xmlns:ds="http://schemas.openxmlformats.org/officeDocument/2006/customXml" ds:itemID="{F47B9207-CE5C-49AD-B414-15CBFA246D65}">
  <ds:schemaRefs>
    <ds:schemaRef ds:uri="http://purl.org/dc/terms/"/>
    <ds:schemaRef ds:uri="3f1ded34-099e-46dd-b0de-95a90e7e1e5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ROI Standard Theme</Template>
  <TotalTime>5332</TotalTime>
  <Words>2227</Words>
  <Application>Microsoft Office PowerPoint</Application>
  <PresentationFormat>On-screen Show (4:3)</PresentationFormat>
  <Paragraphs>289</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Tahoma</vt:lpstr>
      <vt:lpstr>Wingdings</vt:lpstr>
      <vt:lpstr>ROI Standard Theme</vt:lpstr>
      <vt:lpstr>Chapter 8:  Classification Models</vt:lpstr>
      <vt:lpstr>Chapter Objectives</vt:lpstr>
      <vt:lpstr>Chapter Concepts</vt:lpstr>
      <vt:lpstr>Problem with Existing Transformations</vt:lpstr>
      <vt:lpstr>Pipeline Components</vt:lpstr>
      <vt:lpstr>Steps to Pipeline</vt:lpstr>
      <vt:lpstr>Pipeline Example</vt:lpstr>
      <vt:lpstr>Chapter Concepts</vt:lpstr>
      <vt:lpstr>Classification</vt:lpstr>
      <vt:lpstr>Steps to Classification</vt:lpstr>
      <vt:lpstr>Notes on Classification</vt:lpstr>
      <vt:lpstr>Preparing the Data</vt:lpstr>
      <vt:lpstr>Explore Numerical Features</vt:lpstr>
      <vt:lpstr>Change Categorical Column</vt:lpstr>
      <vt:lpstr>Saving Processed Data</vt:lpstr>
      <vt:lpstr>Splitting the Data</vt:lpstr>
      <vt:lpstr>Chapter Concepts</vt:lpstr>
      <vt:lpstr>Decision Trees</vt:lpstr>
      <vt:lpstr>Apply Decision Tree</vt:lpstr>
      <vt:lpstr>Interpret the Results</vt:lpstr>
      <vt:lpstr>Logistic Regression</vt:lpstr>
      <vt:lpstr>Logistic Regression (continued)</vt:lpstr>
      <vt:lpstr>Apply Logistic Regression</vt:lpstr>
      <vt:lpstr>ROC Curve</vt:lpstr>
      <vt:lpstr>Random Forest</vt:lpstr>
      <vt:lpstr>Apply Random Forest</vt:lpstr>
      <vt:lpstr>Neural Networks</vt:lpstr>
      <vt:lpstr>Neural Network Visualized</vt:lpstr>
      <vt:lpstr>Apply Neural Network</vt:lpstr>
      <vt:lpstr>Chapter Concepts</vt:lpstr>
      <vt:lpstr>Classification Review</vt:lpstr>
      <vt:lpstr>Next Steps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Christel Silva</cp:lastModifiedBy>
  <cp:revision>178</cp:revision>
  <dcterms:created xsi:type="dcterms:W3CDTF">2019-05-09T17:36:01Z</dcterms:created>
  <dcterms:modified xsi:type="dcterms:W3CDTF">2020-03-02T17:31:19Z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