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0"/>
  </p:notesMasterIdLst>
  <p:handoutMasterIdLst>
    <p:handoutMasterId r:id="rId21"/>
  </p:handoutMasterIdLst>
  <p:sldIdLst>
    <p:sldId id="257" r:id="rId6"/>
    <p:sldId id="412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14" r:id="rId15"/>
    <p:sldId id="409" r:id="rId16"/>
    <p:sldId id="408" r:id="rId17"/>
    <p:sldId id="410" r:id="rId18"/>
    <p:sldId id="413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064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449: Spark for Big Data Processing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449: Spark for Big Data Processing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9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1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1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2018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4" name="Picture 55">
            <a:extLst>
              <a:ext uri="{FF2B5EF4-FFF2-40B4-BE49-F238E27FC236}">
                <a16:creationId xmlns:a16="http://schemas.microsoft.com/office/drawing/2014/main" id="{4E7C7518-7A62-4C6D-A294-D8A2B5F677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blackGray">
          <a:xfrm>
            <a:off x="916177" y="6563185"/>
            <a:ext cx="870534" cy="18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1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3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3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6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Streaming</a:t>
            </a:r>
            <a:br>
              <a:rPr lang="en-US" dirty="0"/>
            </a:b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fileStream() monitors a file system directory</a:t>
            </a:r>
          </a:p>
          <a:p>
            <a:pPr lvl="1"/>
            <a:r>
              <a:rPr lang="x-none" altLang="x-none" dirty="0"/>
              <a:t>Called on a StreamingContext instance</a:t>
            </a:r>
          </a:p>
          <a:p>
            <a:pPr lvl="1"/>
            <a:r>
              <a:rPr lang="x-none" altLang="x-none" dirty="0"/>
              <a:t>Delegates to an underlying Hadoop InputFormat</a:t>
            </a:r>
          </a:p>
          <a:p>
            <a:pPr lvl="0"/>
            <a:r>
              <a:rPr lang="x-none" altLang="x-none" dirty="0"/>
              <a:t>Files must be created in, or copied/moved to the monitored directory</a:t>
            </a:r>
          </a:p>
          <a:p>
            <a:pPr lvl="1"/>
            <a:r>
              <a:rPr lang="x-none" altLang="x-none" dirty="0"/>
              <a:t>If required, existing files can be processed at start-up</a:t>
            </a:r>
          </a:p>
          <a:p>
            <a:pPr lvl="1"/>
            <a:r>
              <a:rPr lang="x-none" altLang="x-none" dirty="0"/>
              <a:t>File names starting with '.' are ignored</a:t>
            </a:r>
          </a:p>
          <a:p>
            <a:pPr lvl="2"/>
            <a:r>
              <a:rPr lang="x-none" altLang="x-none" dirty="0"/>
              <a:t>A generic file name filter can be specified</a:t>
            </a:r>
          </a:p>
          <a:p>
            <a:pPr lvl="0"/>
            <a:r>
              <a:rPr lang="x-none" altLang="x-none" dirty="0"/>
              <a:t>The textFileStream() method delegates to a TextInputFormat </a:t>
            </a:r>
            <a:endParaRPr lang="en-CA" altLang="x-none" dirty="0"/>
          </a:p>
          <a:p>
            <a:pPr lvl="0"/>
            <a:r>
              <a:rPr lang="x-none" altLang="x-none" dirty="0"/>
              <a:t>For full details, view the Spark Scala API documentation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ssc.textFileStream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('stream')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lines.flatMap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line: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w: (w, 1))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pairs.reduceByKey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x, y : x + y).transform(lambda x :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x.sortBy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-x[1]))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wordCount.pprint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ssc.start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ssc.stop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6819A-7966-45F4-8810-C8FF4D34983B}"/>
              </a:ext>
            </a:extLst>
          </p:cNvPr>
          <p:cNvSpPr/>
          <p:nvPr/>
        </p:nvSpPr>
        <p:spPr bwMode="auto">
          <a:xfrm>
            <a:off x="539014" y="4389120"/>
            <a:ext cx="8239225" cy="1985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0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5B35-81DA-4579-A63E-FF27B569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also provides an API for Window computations </a:t>
            </a:r>
          </a:p>
          <a:p>
            <a:r>
              <a:rPr lang="en-US" dirty="0"/>
              <a:t>As the window slides over a source DStream</a:t>
            </a:r>
          </a:p>
          <a:p>
            <a:pPr lvl="1"/>
            <a:r>
              <a:rPr lang="en-US" dirty="0"/>
              <a:t>Operations are applied to the aggregate of RDDs that fall within the window </a:t>
            </a:r>
          </a:p>
          <a:p>
            <a:r>
              <a:rPr lang="en-US" dirty="0"/>
              <a:t>Window operators must specify two parameters</a:t>
            </a:r>
          </a:p>
          <a:p>
            <a:pPr lvl="1"/>
            <a:r>
              <a:rPr lang="en-US" dirty="0"/>
              <a:t>Window length: the duration of the window</a:t>
            </a:r>
          </a:p>
          <a:p>
            <a:pPr lvl="1"/>
            <a:r>
              <a:rPr lang="en-US" dirty="0"/>
              <a:t>Sliding interval: the number of intervals to advance the window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" y="3696279"/>
            <a:ext cx="7435516" cy="2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ECD9-8361-4E05-92D6-84C24BF0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provides the following windowed transformations</a:t>
            </a:r>
          </a:p>
          <a:p>
            <a:pPr lvl="1"/>
            <a:r>
              <a:rPr lang="x-none" altLang="x-none" dirty="0"/>
              <a:t>Each requires a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 </a:t>
            </a:r>
            <a:endParaRPr lang="en-CA" altLang="x-none" i="1" dirty="0">
              <a:latin typeface="Century Schoolbook" panose="02040604050505020304" pitchFamily="18" charset="0"/>
            </a:endParaRPr>
          </a:p>
          <a:p>
            <a:pPr lvl="0"/>
            <a:r>
              <a:rPr lang="x-none" altLang="x-none" dirty="0"/>
              <a:t>window()</a:t>
            </a:r>
          </a:p>
          <a:p>
            <a:pPr lvl="1"/>
            <a:r>
              <a:rPr lang="x-none" altLang="x-none" dirty="0"/>
              <a:t>Returns DStream based on the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</a:t>
            </a:r>
          </a:p>
          <a:p>
            <a:pPr lvl="0"/>
            <a:r>
              <a:rPr lang="x-none" altLang="x-none" dirty="0"/>
              <a:t>countByWindow()</a:t>
            </a:r>
          </a:p>
          <a:p>
            <a:pPr lvl="1"/>
            <a:r>
              <a:rPr lang="x-none" altLang="x-none" dirty="0"/>
              <a:t>Counts the number of elements in the window </a:t>
            </a:r>
            <a:endParaRPr lang="en-CA" altLang="x-none" dirty="0"/>
          </a:p>
          <a:p>
            <a:pPr lvl="0"/>
            <a:r>
              <a:rPr lang="x-none" altLang="x-none" dirty="0"/>
              <a:t>countByValueAndWindow()</a:t>
            </a:r>
          </a:p>
          <a:p>
            <a:pPr lvl="1"/>
            <a:r>
              <a:rPr lang="x-none" altLang="x-none" dirty="0"/>
              <a:t>Expects a DStream of (key, value) pairs</a:t>
            </a:r>
          </a:p>
          <a:p>
            <a:pPr lvl="1"/>
            <a:r>
              <a:rPr lang="x-none" altLang="x-none" dirty="0"/>
              <a:t>Returns a new DStream of (key, long) pairs in the window</a:t>
            </a:r>
          </a:p>
          <a:p>
            <a:pPr lvl="0"/>
            <a:r>
              <a:rPr lang="x-none" altLang="x-none" dirty="0"/>
              <a:t>reduceByWindow() and reduceByKeyAndWindow()</a:t>
            </a:r>
          </a:p>
          <a:p>
            <a:pPr lvl="1"/>
            <a:r>
              <a:rPr lang="x-none" altLang="x-none" dirty="0"/>
              <a:t>Applies a reducing function to the values or (key, values) in the window </a:t>
            </a:r>
            <a:endParaRPr lang="en-CA" altLang="x-none" dirty="0"/>
          </a:p>
          <a:p>
            <a:pPr lvl="0"/>
            <a:r>
              <a:rPr lang="x-none" altLang="x-none" dirty="0"/>
              <a:t>The operation of reduceByKeyAndWindow() can be optimized</a:t>
            </a:r>
          </a:p>
          <a:p>
            <a:pPr lvl="1"/>
            <a:r>
              <a:rPr lang="x-none" altLang="x-none" dirty="0"/>
              <a:t>As a window slides, the reduced value can be calculated incrementally</a:t>
            </a:r>
          </a:p>
          <a:p>
            <a:pPr lvl="2"/>
            <a:r>
              <a:rPr lang="x-none" altLang="x-none" dirty="0"/>
              <a:t>An </a:t>
            </a:r>
            <a:r>
              <a:rPr lang="x-none" altLang="x-none" i="1" dirty="0"/>
              <a:t>i</a:t>
            </a:r>
            <a:r>
              <a:rPr lang="x-none" altLang="x-none" i="1" dirty="0">
                <a:latin typeface="Century Schoolbook" panose="02040604050505020304" pitchFamily="18" charset="0"/>
              </a:rPr>
              <a:t>nverse-reduce</a:t>
            </a:r>
            <a:r>
              <a:rPr lang="x-none" altLang="x-none" dirty="0"/>
              <a:t> function can be specified to remove old values</a:t>
            </a:r>
          </a:p>
          <a:p>
            <a:pPr lvl="2"/>
            <a:r>
              <a:rPr lang="x-none" altLang="x-none" dirty="0"/>
              <a:t>New values are then amalgamated by the reduce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62251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D6ABE-509C-4693-B33B-1EA4329C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supports a number of advanced streaming sources</a:t>
            </a:r>
          </a:p>
          <a:p>
            <a:pPr lvl="1"/>
            <a:r>
              <a:rPr lang="x-none" altLang="x-none" dirty="0"/>
              <a:t>Not part of the core Spark API and require additional libraries </a:t>
            </a:r>
            <a:endParaRPr lang="en-CA" altLang="x-none" dirty="0"/>
          </a:p>
          <a:p>
            <a:pPr lvl="0"/>
            <a:r>
              <a:rPr lang="x-none" altLang="x-none" dirty="0"/>
              <a:t>Apache Kafka</a:t>
            </a:r>
          </a:p>
          <a:p>
            <a:pPr lvl="1"/>
            <a:r>
              <a:rPr lang="x-none" altLang="x-none" dirty="0"/>
              <a:t>A distributed publish-subscribe messaging system written in Scala</a:t>
            </a:r>
          </a:p>
          <a:p>
            <a:pPr lvl="2"/>
            <a:r>
              <a:rPr lang="x-none" altLang="x-none" dirty="0"/>
              <a:t>Designed to be fast, scalable, and robust</a:t>
            </a:r>
          </a:p>
          <a:p>
            <a:pPr lvl="1"/>
            <a:r>
              <a:rPr lang="x-none" altLang="x-none" dirty="0"/>
              <a:t>Originally developed by LinkedIn and became open source in 2011</a:t>
            </a:r>
          </a:p>
          <a:p>
            <a:pPr lvl="0"/>
            <a:r>
              <a:rPr lang="x-none" altLang="x-none" dirty="0"/>
              <a:t>Apache Flume</a:t>
            </a:r>
          </a:p>
          <a:p>
            <a:pPr lvl="1"/>
            <a:r>
              <a:rPr lang="x-none" altLang="x-none" dirty="0"/>
              <a:t>Highly available distributed service for collecting and aggregating data</a:t>
            </a:r>
          </a:p>
          <a:p>
            <a:pPr lvl="2"/>
            <a:r>
              <a:rPr lang="x-none" altLang="x-none" dirty="0"/>
              <a:t>Designed to handle very large quantities of data</a:t>
            </a:r>
          </a:p>
          <a:p>
            <a:pPr lvl="2"/>
            <a:r>
              <a:rPr lang="x-none" altLang="x-none" dirty="0"/>
              <a:t>Originally developed by Cloudera</a:t>
            </a:r>
          </a:p>
          <a:p>
            <a:pPr lvl="0"/>
            <a:r>
              <a:rPr lang="x-none" altLang="x-none" dirty="0"/>
              <a:t>Amazon Kinesis</a:t>
            </a:r>
          </a:p>
          <a:p>
            <a:pPr lvl="1"/>
            <a:r>
              <a:rPr lang="x-none" altLang="x-none" dirty="0"/>
              <a:t>Commercial EC2 service for collecting and processing stream-based data</a:t>
            </a:r>
          </a:p>
          <a:p>
            <a:pPr lvl="2"/>
            <a:r>
              <a:rPr lang="x-none" altLang="x-none" dirty="0"/>
              <a:t>Highly scalable and designed for used by real-time applications</a:t>
            </a:r>
          </a:p>
          <a:p>
            <a:pPr lvl="2"/>
            <a:r>
              <a:rPr lang="x-none" altLang="x-none" dirty="0"/>
              <a:t>Provide a Kinesis Client Library (KCL) under the Amazon Software License</a:t>
            </a:r>
          </a:p>
          <a:p>
            <a:pPr lvl="0"/>
            <a:r>
              <a:rPr lang="x-none" altLang="x-none" dirty="0"/>
              <a:t>Twitter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Streaming Sources</a:t>
            </a:r>
          </a:p>
        </p:txBody>
      </p:sp>
    </p:spTree>
    <p:extLst>
      <p:ext uri="{BB962C8B-B14F-4D97-AF65-F5344CB8AC3E}">
        <p14:creationId xmlns:p14="http://schemas.microsoft.com/office/powerpoint/2010/main" val="142887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9FD3F-0742-44E2-9AEB-D62CEB45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/>
              <a:t>Learned </a:t>
            </a:r>
            <a:r>
              <a:rPr lang="en-US" dirty="0"/>
              <a:t>the special processing needs for the high velocity data under Spark’s streaming architecture</a:t>
            </a:r>
          </a:p>
          <a:p>
            <a:r>
              <a:rPr lang="en-US" dirty="0"/>
              <a:t>Explored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68505-A044-4FFA-BF39-D268D95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0637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A3E800-BF0F-4E43-8DCF-4FEFE38C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special processing needs for the high velocity data under Spark’s streaming architecture</a:t>
            </a:r>
          </a:p>
          <a:p>
            <a:r>
              <a:rPr lang="en-US" dirty="0"/>
              <a:t>Explore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80039-E5E7-45E5-A032-6101A4B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259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7908-BFF0-4975-8837-9EA77219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is an extension of the core API</a:t>
            </a:r>
          </a:p>
          <a:p>
            <a:pPr lvl="1"/>
            <a:r>
              <a:rPr lang="en-US" dirty="0"/>
              <a:t>Provides high-throughput stream processing of live data</a:t>
            </a:r>
          </a:p>
          <a:p>
            <a:pPr lvl="1"/>
            <a:r>
              <a:rPr lang="en-US" dirty="0"/>
              <a:t>Built on Spark’s fault-tolerant and highly scalable architecture</a:t>
            </a:r>
          </a:p>
          <a:p>
            <a:r>
              <a:rPr lang="en-US" dirty="0"/>
              <a:t>Support for a wide variety of data sources</a:t>
            </a:r>
          </a:p>
          <a:p>
            <a:pPr lvl="1"/>
            <a:r>
              <a:rPr lang="en-US" dirty="0"/>
              <a:t>File systems, TCP Sockets, Kafka, Flume, Twitter, Kinesis, and ZeroMQ</a:t>
            </a:r>
          </a:p>
          <a:p>
            <a:pPr lvl="1"/>
            <a:r>
              <a:rPr lang="en-US" dirty="0"/>
              <a:t>Implement custom</a:t>
            </a:r>
            <a:r>
              <a:rPr lang="en-US" i="1" dirty="0"/>
              <a:t> </a:t>
            </a:r>
            <a:r>
              <a:rPr lang="en-US" i="1" dirty="0">
                <a:latin typeface="Century Schoolbook" panose="02040604050505020304" pitchFamily="18" charset="0"/>
              </a:rPr>
              <a:t>Receivers</a:t>
            </a:r>
            <a:r>
              <a:rPr lang="en-US" i="1" dirty="0"/>
              <a:t> </a:t>
            </a:r>
            <a:r>
              <a:rPr lang="en-US" dirty="0"/>
              <a:t>to integrate arbitrary data sources</a:t>
            </a:r>
          </a:p>
          <a:p>
            <a:r>
              <a:rPr lang="en-US" dirty="0"/>
              <a:t>Streams can be processed using complex algorithms</a:t>
            </a:r>
          </a:p>
          <a:p>
            <a:pPr lvl="1"/>
            <a:r>
              <a:rPr lang="en-US" dirty="0"/>
              <a:t>Designed and implemented using:</a:t>
            </a:r>
          </a:p>
          <a:p>
            <a:pPr lvl="2"/>
            <a:r>
              <a:rPr lang="en-US" dirty="0"/>
              <a:t>Spark transformations and actions</a:t>
            </a:r>
          </a:p>
          <a:p>
            <a:pPr lvl="2"/>
            <a:r>
              <a:rPr lang="en-US" dirty="0"/>
              <a:t>Sliding window operations</a:t>
            </a:r>
          </a:p>
          <a:p>
            <a:pPr lvl="2"/>
            <a:r>
              <a:rPr lang="en-US" dirty="0"/>
              <a:t>The other extension APIs for SQL, Machine Learning, R, and GraphX</a:t>
            </a:r>
          </a:p>
          <a:p>
            <a:r>
              <a:rPr lang="en-US" dirty="0"/>
              <a:t>Processed data can be pushed out to:</a:t>
            </a:r>
          </a:p>
          <a:p>
            <a:pPr lvl="1"/>
            <a:r>
              <a:rPr lang="en-US" dirty="0"/>
              <a:t> File systems, databases, live dashboards,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45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3948-1066-463E-BEE1-C6580690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Live input streams are divided into batches of data items</a:t>
            </a:r>
          </a:p>
          <a:p>
            <a:pPr lvl="1"/>
            <a:r>
              <a:rPr lang="x-none" altLang="x-none" dirty="0"/>
              <a:t>Known as </a:t>
            </a:r>
            <a:r>
              <a:rPr lang="x-none" altLang="x-none" i="1" dirty="0">
                <a:latin typeface="Century Schoolbook" panose="02040604050505020304" pitchFamily="18" charset="0"/>
              </a:rPr>
              <a:t>discretized streams</a:t>
            </a:r>
          </a:p>
          <a:p>
            <a:pPr lvl="1"/>
            <a:r>
              <a:rPr lang="x-none" altLang="x-none" dirty="0"/>
              <a:t>Spark’s high-level abstraction is called a DStream</a:t>
            </a:r>
          </a:p>
          <a:p>
            <a:pPr lvl="0"/>
            <a:r>
              <a:rPr lang="x-none" altLang="x-none" dirty="0"/>
              <a:t>The batching interval is specified when the DStream is created</a:t>
            </a:r>
          </a:p>
          <a:p>
            <a:pPr lvl="1"/>
            <a:r>
              <a:rPr lang="x-none" altLang="x-none" dirty="0"/>
              <a:t>A new RDD is generated every interval for the batch of collected data</a:t>
            </a:r>
          </a:p>
          <a:p>
            <a:pPr lvl="2"/>
            <a:r>
              <a:rPr lang="x-none" altLang="x-none" dirty="0"/>
              <a:t>Spark operations are then applied to the RDD</a:t>
            </a:r>
          </a:p>
          <a:p>
            <a:pPr lvl="1"/>
            <a:r>
              <a:rPr lang="x-none" altLang="x-none" dirty="0"/>
              <a:t>Windowed DStream instances will contain multiple RDDs</a:t>
            </a:r>
          </a:p>
          <a:p>
            <a:pPr lvl="2"/>
            <a:r>
              <a:rPr lang="x-none" altLang="x-none" dirty="0"/>
              <a:t>A configurable number of historical RDDs from earlier batches</a:t>
            </a:r>
          </a:p>
          <a:p>
            <a:pPr lvl="2"/>
            <a:r>
              <a:rPr lang="x-none" altLang="x-none" dirty="0"/>
              <a:t>Spark operations are applied to their aggregate</a:t>
            </a:r>
          </a:p>
          <a:p>
            <a:pPr lvl="0"/>
            <a:r>
              <a:rPr lang="x-none" altLang="x-none" dirty="0"/>
              <a:t>Input streams are obtained from Receivers</a:t>
            </a:r>
          </a:p>
          <a:p>
            <a:pPr lvl="1"/>
            <a:r>
              <a:rPr lang="x-none" altLang="x-none" dirty="0"/>
              <a:t>Built-in or custom classes for generating a DStreams from data sources</a:t>
            </a:r>
          </a:p>
          <a:p>
            <a:pPr lvl="1"/>
            <a:r>
              <a:rPr lang="x-none" altLang="x-none" dirty="0"/>
              <a:t>Received data is reliably stored in Spark’s memory for processing</a:t>
            </a:r>
          </a:p>
          <a:p>
            <a:pPr lvl="0"/>
            <a:r>
              <a:rPr lang="x-none" altLang="x-none" dirty="0"/>
              <a:t>Spark provides two categories of supported streaming sources</a:t>
            </a:r>
          </a:p>
          <a:p>
            <a:pPr lvl="1"/>
            <a:r>
              <a:rPr lang="x-none" altLang="x-none" dirty="0"/>
              <a:t>Basic sources</a:t>
            </a:r>
            <a:r>
              <a:rPr lang="en-US" altLang="x-none" dirty="0"/>
              <a:t> </a:t>
            </a:r>
            <a:r>
              <a:rPr lang="x-none" altLang="x-none" dirty="0"/>
              <a:t>include: file and socket streams</a:t>
            </a:r>
          </a:p>
          <a:p>
            <a:pPr lvl="1"/>
            <a:r>
              <a:rPr lang="x-none" altLang="x-none" dirty="0"/>
              <a:t>Advanced sources</a:t>
            </a:r>
            <a:r>
              <a:rPr lang="en-US" altLang="x-none" dirty="0"/>
              <a:t> </a:t>
            </a:r>
            <a:r>
              <a:rPr lang="x-none" altLang="x-none" dirty="0"/>
              <a:t>include: Kafka, Flume, Kinesis, Twitter,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Streams and RDDs</a:t>
            </a:r>
          </a:p>
        </p:txBody>
      </p:sp>
    </p:spTree>
    <p:extLst>
      <p:ext uri="{BB962C8B-B14F-4D97-AF65-F5344CB8AC3E}">
        <p14:creationId xmlns:p14="http://schemas.microsoft.com/office/powerpoint/2010/main" val="2174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A41D4-D09B-4236-B2CB-581CB3BB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7889208" cy="594809"/>
          </a:xfrm>
        </p:spPr>
        <p:txBody>
          <a:bodyPr/>
          <a:lstStyle/>
          <a:p>
            <a:pPr lvl="0"/>
            <a:r>
              <a:rPr lang="x-none" altLang="x-none" dirty="0"/>
              <a:t>Applications must create a StreamingContext</a:t>
            </a:r>
          </a:p>
          <a:p>
            <a:pPr lvl="1"/>
            <a:r>
              <a:rPr lang="x-none" altLang="x-none" dirty="0"/>
              <a:t>Can use an existing SparkContext or SparkConf instance</a:t>
            </a:r>
          </a:p>
          <a:p>
            <a:pPr lvl="2"/>
            <a:r>
              <a:rPr lang="x-none" altLang="x-none" dirty="0"/>
              <a:t>At least two threads must be specified for the Worker/Executor and Receiver</a:t>
            </a:r>
          </a:p>
          <a:p>
            <a:pPr lvl="1"/>
            <a:r>
              <a:rPr lang="x-none" altLang="x-none" dirty="0"/>
              <a:t>Specify the batch interval</a:t>
            </a:r>
            <a:endParaRPr lang="en-US" altLang="x-none" dirty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pyspark.streaming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("local[2]", "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textStream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sc.setLogLevel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('Error')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ssc.socketTextStream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9999)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lines.flatMap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line: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w: (w, 1))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pairs.reduceByKey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x, y : x + y)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wordCount.pprint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ssc.start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ssc.stop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DStream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A53A0-45A0-4A80-A7F0-D1A94C77F392}"/>
              </a:ext>
            </a:extLst>
          </p:cNvPr>
          <p:cNvSpPr/>
          <p:nvPr/>
        </p:nvSpPr>
        <p:spPr bwMode="auto">
          <a:xfrm>
            <a:off x="762000" y="2591947"/>
            <a:ext cx="6945086" cy="247644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5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25928-28D4-486F-A067-AB6B16F9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Applications should be able to process data as fast as it is being received</a:t>
            </a:r>
          </a:p>
          <a:p>
            <a:pPr lvl="1"/>
            <a:r>
              <a:rPr lang="x-none" altLang="x-none" dirty="0"/>
              <a:t>The batch rate is specified when the StreamingContext is instantiated</a:t>
            </a:r>
          </a:p>
          <a:p>
            <a:pPr lvl="0"/>
            <a:r>
              <a:rPr lang="x-none" altLang="x-none" dirty="0"/>
              <a:t>The batch processing time should be less than the specified batch interval</a:t>
            </a:r>
          </a:p>
          <a:p>
            <a:pPr lvl="1"/>
            <a:r>
              <a:rPr lang="x-none" altLang="x-none" dirty="0"/>
              <a:t>Start with a longer than expected batch interval</a:t>
            </a:r>
          </a:p>
          <a:p>
            <a:pPr lvl="2"/>
            <a:r>
              <a:rPr lang="x-none" altLang="x-none" dirty="0"/>
              <a:t>Monitor the processing time and then reduce the batch interval</a:t>
            </a:r>
          </a:p>
          <a:p>
            <a:pPr lvl="0"/>
            <a:r>
              <a:rPr lang="x-none" altLang="x-none" dirty="0"/>
              <a:t>Processing times can be monitored</a:t>
            </a:r>
          </a:p>
          <a:p>
            <a:pPr lvl="1"/>
            <a:r>
              <a:rPr lang="x-none" altLang="x-none" dirty="0"/>
              <a:t>Many useful streaming statistics are reported in the Web UI</a:t>
            </a:r>
          </a:p>
          <a:p>
            <a:pPr lvl="1"/>
            <a:r>
              <a:rPr lang="x-none" altLang="x-none" dirty="0"/>
              <a:t>The driver log files contain a “Total delay” entry</a:t>
            </a:r>
          </a:p>
          <a:p>
            <a:pPr lvl="0"/>
            <a:r>
              <a:rPr lang="x-none" altLang="x-none" dirty="0"/>
              <a:t>Momentary delays may be acceptable</a:t>
            </a:r>
          </a:p>
          <a:p>
            <a:pPr lvl="1"/>
            <a:r>
              <a:rPr lang="x-none" altLang="x-none" dirty="0"/>
              <a:t>As long as the delay reduces back to an appropriate value</a:t>
            </a:r>
          </a:p>
          <a:p>
            <a:pPr lvl="1"/>
            <a:r>
              <a:rPr lang="x-none" altLang="x-none" dirty="0"/>
              <a:t>Caused by temporary increases in the data rate</a:t>
            </a:r>
          </a:p>
          <a:p>
            <a:pPr lvl="0"/>
            <a:r>
              <a:rPr lang="x-none" altLang="x-none" dirty="0"/>
              <a:t>Sustained delays will accumulate over time</a:t>
            </a:r>
          </a:p>
          <a:p>
            <a:pPr lvl="1"/>
            <a:r>
              <a:rPr lang="x-none" altLang="x-none" dirty="0"/>
              <a:t>The application will not be able to keep up and may become unstable </a:t>
            </a:r>
            <a:endParaRPr lang="en-CA" altLang="x-none" dirty="0"/>
          </a:p>
          <a:p>
            <a:pPr lvl="0"/>
            <a:r>
              <a:rPr lang="x-none" altLang="x-none" dirty="0"/>
              <a:t>The level of processing parallelism can also be increased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Batch Rate</a:t>
            </a:r>
          </a:p>
        </p:txBody>
      </p:sp>
    </p:spTree>
    <p:extLst>
      <p:ext uri="{BB962C8B-B14F-4D97-AF65-F5344CB8AC3E}">
        <p14:creationId xmlns:p14="http://schemas.microsoft.com/office/powerpoint/2010/main" val="6106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2AAA-5AD0-40C4-9BA3-F4645BDA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245341" cy="5072616"/>
          </a:xfrm>
        </p:spPr>
        <p:txBody>
          <a:bodyPr/>
          <a:lstStyle/>
          <a:p>
            <a:pPr lvl="0"/>
            <a:r>
              <a:rPr lang="x-none" altLang="x-none" dirty="0"/>
              <a:t>The following transformations are available on DStream instances</a:t>
            </a:r>
            <a:r>
              <a:rPr lang="en-US" altLang="x-none" dirty="0"/>
              <a:t>: </a:t>
            </a:r>
            <a:r>
              <a:rPr lang="x-none" altLang="x-none" dirty="0"/>
              <a:t>map(), flatMap(), filter(), reduce(), reduceByKey(), count(),</a:t>
            </a:r>
          </a:p>
          <a:p>
            <a:pPr lvl="0"/>
            <a:r>
              <a:rPr lang="x-none" altLang="x-none" dirty="0"/>
              <a:t> countByKey(), cogroup()</a:t>
            </a:r>
            <a:r>
              <a:rPr lang="en-US" altLang="x-none" dirty="0"/>
              <a:t>,</a:t>
            </a:r>
            <a:r>
              <a:rPr lang="x-none" altLang="x-none" dirty="0"/>
              <a:t> and join()</a:t>
            </a:r>
          </a:p>
          <a:p>
            <a:pPr lvl="1"/>
            <a:r>
              <a:rPr lang="x-none" altLang="x-none" dirty="0"/>
              <a:t>These operate in exactly the same way as the standard RDD equivalents </a:t>
            </a:r>
            <a:endParaRPr lang="en-CA" altLang="x-none" dirty="0"/>
          </a:p>
          <a:p>
            <a:pPr lvl="0"/>
            <a:r>
              <a:rPr lang="x-none" altLang="x-none" dirty="0"/>
              <a:t>transform()</a:t>
            </a:r>
          </a:p>
          <a:p>
            <a:pPr lvl="1"/>
            <a:r>
              <a:rPr lang="x-none" altLang="x-none" dirty="0"/>
              <a:t>Applies any RDD to RDD operation not exposed by the DStream API</a:t>
            </a:r>
          </a:p>
          <a:p>
            <a:pPr lvl="0"/>
            <a:r>
              <a:rPr lang="x-none" altLang="x-none" dirty="0"/>
              <a:t>union()</a:t>
            </a:r>
          </a:p>
          <a:p>
            <a:pPr lvl="1"/>
            <a:r>
              <a:rPr lang="x-none" altLang="x-none" dirty="0"/>
              <a:t>Combines multiple DStream instances of the same type </a:t>
            </a:r>
            <a:endParaRPr lang="en-CA" altLang="x-none" dirty="0"/>
          </a:p>
          <a:p>
            <a:pPr lvl="0"/>
            <a:r>
              <a:rPr lang="x-none" altLang="x-none" dirty="0"/>
              <a:t>updateStateByKey()</a:t>
            </a:r>
          </a:p>
          <a:p>
            <a:pPr lvl="1"/>
            <a:r>
              <a:rPr lang="x-none" altLang="x-none" dirty="0"/>
              <a:t>Maintains arbitrary state while continuously updating it with new stream data</a:t>
            </a:r>
          </a:p>
          <a:p>
            <a:pPr lvl="2"/>
            <a:r>
              <a:rPr lang="x-none" altLang="x-none" dirty="0"/>
              <a:t>Must define a state object</a:t>
            </a:r>
          </a:p>
          <a:p>
            <a:pPr lvl="2"/>
            <a:r>
              <a:rPr lang="x-none" altLang="x-none" dirty="0"/>
              <a:t>Provide</a:t>
            </a:r>
            <a:r>
              <a:rPr lang="en-US" altLang="x-none" dirty="0"/>
              <a:t>s</a:t>
            </a:r>
            <a:r>
              <a:rPr lang="x-none" altLang="x-none" dirty="0"/>
              <a:t> a function to update the state object</a:t>
            </a:r>
          </a:p>
          <a:p>
            <a:pPr lvl="0"/>
            <a:r>
              <a:rPr lang="x-none" altLang="x-none" dirty="0"/>
              <a:t>repartition()</a:t>
            </a:r>
          </a:p>
          <a:p>
            <a:pPr lvl="1"/>
            <a:r>
              <a:rPr lang="x-none" altLang="x-none" dirty="0"/>
              <a:t>Alters the level of parallelism by creating more or fewer DStream partitions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838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9CDB-FAEE-4BB3-B37F-7B670B25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Output operations trigger the execution of any pending transformations</a:t>
            </a:r>
          </a:p>
          <a:p>
            <a:pPr lvl="1"/>
            <a:r>
              <a:rPr lang="x-none" altLang="x-none" dirty="0"/>
              <a:t>They behave like RDD actions </a:t>
            </a:r>
            <a:endParaRPr lang="en-CA" altLang="x-none" dirty="0"/>
          </a:p>
          <a:p>
            <a:pPr lvl="0"/>
            <a:r>
              <a:rPr lang="x-none" altLang="x-none"/>
              <a:t>Currently</a:t>
            </a:r>
            <a:r>
              <a:rPr lang="x-none" altLang="x-none" dirty="0"/>
              <a:t>, DStream instances provided three save operations</a:t>
            </a:r>
          </a:p>
          <a:p>
            <a:pPr lvl="1"/>
            <a:r>
              <a:rPr lang="x-none" altLang="x-none" dirty="0"/>
              <a:t>Filenames are generated using the time with a prefix and optional suffix</a:t>
            </a:r>
          </a:p>
          <a:p>
            <a:pPr lvl="2"/>
            <a:r>
              <a:rPr lang="x-none" altLang="x-none" dirty="0"/>
              <a:t>Provided as arguments</a:t>
            </a:r>
            <a:endParaRPr lang="en-US" altLang="x-none" dirty="0"/>
          </a:p>
          <a:p>
            <a:pPr lvl="3"/>
            <a:r>
              <a:rPr lang="x-none" altLang="x-none" dirty="0"/>
              <a:t>prefix-TIME_IN_MS.suffix</a:t>
            </a:r>
          </a:p>
          <a:p>
            <a:pPr lvl="0"/>
            <a:r>
              <a:rPr lang="x-none" altLang="x-none" dirty="0"/>
              <a:t>saveAsTextFiles() </a:t>
            </a:r>
            <a:endParaRPr lang="en-CA" altLang="x-none" dirty="0"/>
          </a:p>
          <a:p>
            <a:pPr lvl="0"/>
            <a:r>
              <a:rPr lang="x-none" altLang="x-none" dirty="0"/>
              <a:t>saveAsObjectFiles()</a:t>
            </a:r>
          </a:p>
          <a:p>
            <a:pPr lvl="1"/>
            <a:r>
              <a:rPr lang="x-none" altLang="x-none" dirty="0"/>
              <a:t>Save the DStream as serialized Java SequenceFile</a:t>
            </a:r>
          </a:p>
          <a:p>
            <a:pPr lvl="1"/>
            <a:r>
              <a:rPr lang="x-none" altLang="x-none" dirty="0"/>
              <a:t>Values only, keys are serialized as NullWriteable</a:t>
            </a:r>
          </a:p>
          <a:p>
            <a:pPr lvl="0"/>
            <a:r>
              <a:rPr lang="x-none" altLang="x-none" dirty="0"/>
              <a:t>saveAsHadoopFiles()</a:t>
            </a:r>
          </a:p>
          <a:p>
            <a:pPr lvl="1"/>
            <a:r>
              <a:rPr lang="x-none" altLang="x-none" dirty="0"/>
              <a:t>Requires a Hadoop OutputFormat</a:t>
            </a:r>
          </a:p>
          <a:p>
            <a:pPr lvl="1"/>
            <a:r>
              <a:rPr lang="x-none" altLang="x-none" dirty="0"/>
              <a:t>The DStream must contain(key, value</a:t>
            </a:r>
            <a:r>
              <a:rPr lang="x-none" altLang="x-none"/>
              <a:t>)pairs</a:t>
            </a:r>
            <a:endParaRPr lang="en-US" altLang="x-none" dirty="0"/>
          </a:p>
          <a:p>
            <a:r>
              <a:rPr lang="en-US" dirty="0" err="1"/>
              <a:t>foreachRDD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generic output operator that calls the </a:t>
            </a:r>
            <a:r>
              <a:rPr lang="en-US" dirty="0" err="1"/>
              <a:t>func</a:t>
            </a:r>
            <a:r>
              <a:rPr lang="en-US" dirty="0"/>
              <a:t> for each </a:t>
            </a:r>
            <a:r>
              <a:rPr lang="en-US" dirty="0" err="1"/>
              <a:t>DStream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8646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fileStream() monitors a file system directory</a:t>
            </a:r>
          </a:p>
          <a:p>
            <a:pPr lvl="1"/>
            <a:r>
              <a:rPr lang="x-none" altLang="x-none" dirty="0"/>
              <a:t>Called on a StreamingContext instance</a:t>
            </a:r>
          </a:p>
          <a:p>
            <a:pPr lvl="1"/>
            <a:r>
              <a:rPr lang="x-none" altLang="x-none" dirty="0"/>
              <a:t>Delegates to an underlying Hadoop InputFormat</a:t>
            </a:r>
          </a:p>
          <a:p>
            <a:pPr lvl="0"/>
            <a:r>
              <a:rPr lang="x-none" altLang="x-none" dirty="0"/>
              <a:t>Files must be created in, or copied/moved to the monitored directory</a:t>
            </a:r>
          </a:p>
          <a:p>
            <a:pPr lvl="1"/>
            <a:r>
              <a:rPr lang="x-none" altLang="x-none" dirty="0"/>
              <a:t>If required, existing files can be processed at start-up</a:t>
            </a:r>
          </a:p>
          <a:p>
            <a:pPr lvl="1"/>
            <a:r>
              <a:rPr lang="x-none" altLang="x-none" dirty="0"/>
              <a:t>File names starting with '.' are ignored</a:t>
            </a:r>
          </a:p>
          <a:p>
            <a:pPr lvl="2"/>
            <a:r>
              <a:rPr lang="x-none" altLang="x-none" dirty="0"/>
              <a:t>A generic file name filter can be specified</a:t>
            </a:r>
          </a:p>
          <a:p>
            <a:pPr lvl="0"/>
            <a:r>
              <a:rPr lang="x-none" altLang="x-none" dirty="0"/>
              <a:t>The textFileStream() method delegates to a TextInputFormat </a:t>
            </a:r>
            <a:endParaRPr lang="en-CA" altLang="x-none" dirty="0"/>
          </a:p>
          <a:p>
            <a:pPr lvl="0"/>
            <a:r>
              <a:rPr lang="x-none" altLang="x-none" dirty="0"/>
              <a:t>For full details, view the Spark Scala API documentation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ssc.textFileStream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('stream')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lines.flatMap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line: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words.map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w: (w, 1))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pairs.reduceByKey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x, y : x + y).transform(lambda x : </a:t>
            </a: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x.sortBy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-x[1]))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wordCount.pprint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ssc.start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x-non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ssc.stop</a:t>
            </a:r>
            <a:r>
              <a:rPr lang="en-US" altLang="x-non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6819A-7966-45F4-8810-C8FF4D34983B}"/>
              </a:ext>
            </a:extLst>
          </p:cNvPr>
          <p:cNvSpPr/>
          <p:nvPr/>
        </p:nvSpPr>
        <p:spPr bwMode="auto">
          <a:xfrm>
            <a:off x="539014" y="4389120"/>
            <a:ext cx="8239225" cy="1985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5173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EVEA5JW6U4JV-6-9775</_dlc_DocId>
    <_dlc_DocIdUrl xmlns="037063e9-a85e-4c78-8627-f1a9315663e5">
      <Url>https://portal.roitraining.com/Courses/_layouts/DocIdRedir.aspx?ID=EVEA5JW6U4JV-6-9775</Url>
      <Description>EVEA5JW6U4JV-6-9775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4B97901-086A-43FB-9CDE-81946CD25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3768</TotalTime>
  <Words>1326</Words>
  <Application>Microsoft Macintosh PowerPoint</Application>
  <PresentationFormat>On-screen Show (4:3)</PresentationFormat>
  <Paragraphs>184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6:  Spark Streaming </vt:lpstr>
      <vt:lpstr>Chapter Objectives</vt:lpstr>
      <vt:lpstr>Introduction to Spark Streaming</vt:lpstr>
      <vt:lpstr>Discretized Streams and RDDs</vt:lpstr>
      <vt:lpstr>Obtaining a DStream</vt:lpstr>
      <vt:lpstr>Setting the Batch Rate</vt:lpstr>
      <vt:lpstr>DStream Transformations</vt:lpstr>
      <vt:lpstr>DStream Output Operations</vt:lpstr>
      <vt:lpstr>File Streams</vt:lpstr>
      <vt:lpstr>DataFrames</vt:lpstr>
      <vt:lpstr>Window Operations</vt:lpstr>
      <vt:lpstr>Window Transformations</vt:lpstr>
      <vt:lpstr>Advanced Streaming Sources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78</cp:revision>
  <dcterms:created xsi:type="dcterms:W3CDTF">2018-05-01T18:57:33Z</dcterms:created>
  <dcterms:modified xsi:type="dcterms:W3CDTF">2019-10-07T03:04:21Z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c880d0fe-e733-4036-9ee0-56651077467e</vt:lpwstr>
  </property>
</Properties>
</file>