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6"/>
  </p:notesMasterIdLst>
  <p:handoutMasterIdLst>
    <p:handoutMasterId r:id="rId37"/>
  </p:handoutMasterIdLst>
  <p:sldIdLst>
    <p:sldId id="257" r:id="rId6"/>
    <p:sldId id="306" r:id="rId7"/>
    <p:sldId id="260" r:id="rId8"/>
    <p:sldId id="367" r:id="rId9"/>
    <p:sldId id="346" r:id="rId10"/>
    <p:sldId id="385"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11" r:id="rId24"/>
    <p:sldId id="312" r:id="rId25"/>
    <p:sldId id="318" r:id="rId26"/>
    <p:sldId id="372" r:id="rId27"/>
    <p:sldId id="373" r:id="rId28"/>
    <p:sldId id="375" r:id="rId29"/>
    <p:sldId id="374" r:id="rId30"/>
    <p:sldId id="377" r:id="rId31"/>
    <p:sldId id="376" r:id="rId32"/>
    <p:sldId id="378" r:id="rId33"/>
    <p:sldId id="314" r:id="rId34"/>
    <p:sldId id="380" r:id="rId35"/>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45" autoAdjust="0"/>
    <p:restoredTop sz="83659" autoAdjust="0"/>
  </p:normalViewPr>
  <p:slideViewPr>
    <p:cSldViewPr snapToGrid="0">
      <p:cViewPr varScale="1">
        <p:scale>
          <a:sx n="117" d="100"/>
          <a:sy n="117" d="100"/>
        </p:scale>
        <p:origin x="904" y="168"/>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13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56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05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868143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29719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HDFS &amp;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b="1" dirty="0" err="1">
                <a:latin typeface="Courier New" panose="02070309020205020404" pitchFamily="49" charset="0"/>
                <a:cs typeface="Courier New" panose="02070309020205020404" pitchFamily="49" charset="0"/>
              </a:rPr>
              <a:t>sc</a:t>
            </a:r>
            <a:endParaRPr lang="en-US" b="1"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pPr>
              <a:defRPr/>
            </a:pPr>
            <a:r>
              <a:rPr lang="en-US" dirty="0"/>
              <a:t>Learn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Run a standalone instance of HDFS</a:t>
            </a:r>
          </a:p>
          <a:p>
            <a:pPr>
              <a:defRPr/>
            </a:pPr>
            <a:r>
              <a:rPr lang="en-US" dirty="0"/>
              <a:t>Create directories and files in HDFS</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/class</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sc and Spark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sc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sc.textFile('hdfsPath('categories').collect()</a:t>
            </a:r>
          </a:p>
          <a:p>
            <a:r>
              <a:rPr lang="en-US" dirty="0"/>
              <a:t>Load a local file</a:t>
            </a:r>
            <a:br>
              <a:rPr lang="en-US" dirty="0"/>
            </a:br>
            <a:r>
              <a:rPr lang="en-US" dirty="0">
                <a:latin typeface="Courier New" panose="02070309020205020404" pitchFamily="49" charset="0"/>
                <a:cs typeface="Courier New" panose="02070309020205020404" pitchFamily="49" charset="0"/>
              </a:rPr>
              <a:t>sc.textFile('file:///class/datasets/northwind/CSV/categories/categories.csv')</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sc.textFile('file:///class/datasets/northwind/CSV/categories')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sc.textFile('hdfs://localhost:9000/categories')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sc.textFile(hdfsFolder('categories'))</a:t>
            </a: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err="1">
                <a:latin typeface="Courier New" panose="02070309020205020404" pitchFamily="49" charset="0"/>
                <a:cs typeface="Courier New" panose="02070309020205020404" pitchFamily="49" charset="0"/>
              </a:rPr>
              <a:t>rdd.saveAsPickleFile</a:t>
            </a:r>
            <a:r>
              <a:rPr lang="en-US" dirty="0">
                <a:latin typeface="Courier New" panose="02070309020205020404" pitchFamily="49" charset="0"/>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3436139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pPr>
              <a:defRPr/>
            </a:pPr>
            <a:r>
              <a:rPr lang="en-US" dirty="0"/>
              <a:t>Learned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Ran a standalone instance of HDFS</a:t>
            </a:r>
          </a:p>
          <a:p>
            <a:pPr>
              <a:defRPr/>
            </a:pPr>
            <a:r>
              <a:rPr lang="en-US"/>
              <a:t>Created </a:t>
            </a:r>
            <a:r>
              <a:rPr lang="en-US" dirty="0"/>
              <a:t>directories and files in HDFS</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74855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353752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Once it is finished, copy the </a:t>
            </a:r>
            <a:r>
              <a:rPr lang="en-US" dirty="0" err="1"/>
              <a:t>url</a:t>
            </a:r>
            <a:r>
              <a:rPr lang="en-US" dirty="0"/>
              <a:t> and paste it into a browser</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216789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1" y="1155614"/>
            <a:ext cx="8350704" cy="5072616"/>
          </a:xfrm>
        </p:spPr>
        <p:txBody>
          <a:bodyPr/>
          <a:lstStyle/>
          <a:p>
            <a:r>
              <a:rPr lang="en-US" dirty="0"/>
              <a:t>To start Hadoop on the VM</a:t>
            </a:r>
          </a:p>
          <a:p>
            <a:pPr lvl="1"/>
            <a:r>
              <a:rPr lang="en-US" dirty="0"/>
              <a:t>Open a terminal window and type the following commands:</a:t>
            </a:r>
          </a:p>
          <a:p>
            <a:pPr marL="457200" lvl="2" indent="0">
              <a:buNone/>
            </a:pP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/class/datasets/northwind/CSV/categories /</a:t>
            </a:r>
          </a:p>
          <a:p>
            <a:pPr marL="461963" lvl="1" indent="0">
              <a:buNone/>
            </a:pPr>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–ls /</a:t>
            </a:r>
          </a:p>
          <a:p>
            <a:r>
              <a:rPr lang="en-US" dirty="0"/>
              <a:t>Take a look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endParaRPr lang="en-US" dirty="0"/>
          </a:p>
          <a:p>
            <a:pPr lvl="1"/>
            <a:r>
              <a:rPr lang="en-US" dirty="0"/>
              <a:t>Some handy aliases were added to make this easier</a:t>
            </a:r>
          </a:p>
          <a:p>
            <a:pPr marL="461963" lvl="1" indent="0">
              <a:buNone/>
            </a:pPr>
            <a:r>
              <a:rPr lang="en-US" dirty="0" err="1">
                <a:latin typeface="Courier New" panose="02070309020205020404" pitchFamily="49" charset="0"/>
                <a:cs typeface="Courier New" panose="02070309020205020404" pitchFamily="49" charset="0"/>
              </a:rPr>
              <a:t>hls</a:t>
            </a:r>
            <a:r>
              <a:rPr lang="en-US" dirty="0">
                <a:latin typeface="Courier New" panose="02070309020205020404" pitchFamily="49" charset="0"/>
                <a:cs typeface="Courier New" panose="02070309020205020404" pitchFamily="49" charset="0"/>
              </a:rPr>
              <a:t> /</a:t>
            </a:r>
          </a:p>
          <a:p>
            <a:pPr marL="461963" lvl="1" indent="0">
              <a:buNone/>
            </a:pPr>
            <a:r>
              <a:rPr lang="en-US" dirty="0" err="1">
                <a:latin typeface="Courier New" panose="02070309020205020404" pitchFamily="49" charset="0"/>
                <a:cs typeface="Courier New" panose="02070309020205020404" pitchFamily="49" charset="0"/>
              </a:rPr>
              <a:t>hput</a:t>
            </a:r>
            <a:r>
              <a:rPr lang="en-US" dirty="0">
                <a:latin typeface="Courier New" panose="02070309020205020404" pitchFamily="49" charset="0"/>
                <a:cs typeface="Courier New" panose="02070309020205020404" pitchFamily="49" charset="0"/>
              </a:rPr>
              <a:t> /class/datasets/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/CSV/regions /</a:t>
            </a:r>
          </a:p>
          <a:p>
            <a:pPr marL="461963" lvl="1"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36892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3.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5163</TotalTime>
  <Words>2265</Words>
  <Application>Microsoft Macintosh PowerPoint</Application>
  <PresentationFormat>On-screen Show (4:3)</PresentationFormat>
  <Paragraphs>281</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HDFS &amp; Spark</vt:lpstr>
      <vt:lpstr>Chapter Objectives</vt:lpstr>
      <vt:lpstr>About HDFS—I</vt:lpstr>
      <vt:lpstr>About HDFS—II</vt:lpstr>
      <vt:lpstr>Core HDFS Services</vt:lpstr>
      <vt:lpstr>Start Jupyter</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104</cp:revision>
  <dcterms:created xsi:type="dcterms:W3CDTF">2018-05-01T18:57:33Z</dcterms:created>
  <dcterms:modified xsi:type="dcterms:W3CDTF">2019-12-30T18:44:19Z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