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5" r:id="rId11"/>
    <p:sldId id="381" r:id="rId12"/>
    <p:sldId id="307" r:id="rId13"/>
    <p:sldId id="316" r:id="rId14"/>
    <p:sldId id="321" r:id="rId15"/>
    <p:sldId id="334" r:id="rId16"/>
    <p:sldId id="323" r:id="rId17"/>
    <p:sldId id="324" r:id="rId18"/>
    <p:sldId id="325" r:id="rId19"/>
    <p:sldId id="326" r:id="rId20"/>
    <p:sldId id="327" r:id="rId21"/>
    <p:sldId id="309" r:id="rId22"/>
    <p:sldId id="310" r:id="rId23"/>
    <p:sldId id="386"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13" autoAdjust="0"/>
    <p:restoredTop sz="83659" autoAdjust="0"/>
  </p:normalViewPr>
  <p:slideViewPr>
    <p:cSldViewPr snapToGrid="0">
      <p:cViewPr varScale="1">
        <p:scale>
          <a:sx n="135" d="100"/>
          <a:sy n="135" d="100"/>
        </p:scale>
        <p:origin x="184" y="184"/>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97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13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56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057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868143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29719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HDFS &amp;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R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do not hold an entire dataset in memory for the duration of processing</a:t>
            </a:r>
          </a:p>
          <a:p>
            <a:r>
              <a:rPr lang="en-US" dirty="0"/>
              <a:t>They are much more like a pipeline that starts loading files into memory and immediately processing the transformation sequence</a:t>
            </a:r>
          </a:p>
          <a:p>
            <a:r>
              <a:rPr lang="en-US" dirty="0"/>
              <a:t>As data is transformed and no longer needed it is released from memory making it available for more data</a:t>
            </a:r>
          </a:p>
          <a:p>
            <a:r>
              <a:rPr lang="en-US" dirty="0"/>
              <a:t>It is possible to cache RDD's in memory if reuse of existing transformations is needed, but the tradeoff is that it uses more memory to save CPU and I/O costs for reprocessing</a:t>
            </a:r>
          </a:p>
          <a:p>
            <a:r>
              <a:rPr lang="en-US" dirty="0"/>
              <a:t>Whether caching is a good idea or not depends on many factors</a:t>
            </a:r>
          </a:p>
        </p:txBody>
      </p:sp>
    </p:spTree>
    <p:extLst>
      <p:ext uri="{BB962C8B-B14F-4D97-AF65-F5344CB8AC3E}">
        <p14:creationId xmlns:p14="http://schemas.microsoft.com/office/powerpoint/2010/main" val="241428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pPr>
              <a:defRPr/>
            </a:pPr>
            <a:r>
              <a:rPr lang="en-US" dirty="0"/>
              <a:t>Learn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Run a standalone instance of HDFS</a:t>
            </a:r>
          </a:p>
          <a:p>
            <a:pPr>
              <a:defRPr/>
            </a:pPr>
            <a:r>
              <a:rPr lang="en-US" dirty="0"/>
              <a:t>Create directories and files in HDFS</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b="1" dirty="0" err="1">
                <a:latin typeface="Courier New" panose="02070309020205020404" pitchFamily="49" charset="0"/>
                <a:cs typeface="Courier New" panose="02070309020205020404" pitchFamily="49" charset="0"/>
              </a:rPr>
              <a:t>sc</a:t>
            </a:r>
            <a:r>
              <a:rPr lang="en-US" b="1" dirty="0">
                <a:latin typeface="Courier New" panose="02070309020205020404" pitchFamily="49" charset="0"/>
                <a:cs typeface="Courier New" panose="02070309020205020404" pitchFamily="49" charset="0"/>
              </a:rPr>
              <a:t> </a:t>
            </a:r>
            <a:r>
              <a:rPr lang="en-US" dirty="0"/>
              <a:t>but must make it manually when writing a custom program outside the shell</a:t>
            </a:r>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557567" y="1266825"/>
            <a:ext cx="8318488" cy="4986911"/>
          </a:xfrm>
        </p:spPr>
        <p:txBody>
          <a:bodyPr/>
          <a:lstStyle/>
          <a:p>
            <a:r>
              <a:rPr lang="en-US" dirty="0"/>
              <a:t>To start PySpark on the VM:</a:t>
            </a:r>
          </a:p>
          <a:p>
            <a:pPr lvl="1"/>
            <a:r>
              <a:rPr lang="en-US" dirty="0"/>
              <a:t>Open a terminal window or the notebook and run the following commands:</a:t>
            </a:r>
          </a:p>
          <a:p>
            <a:pPr marL="457200" lvl="2" indent="0">
              <a:buNone/>
            </a:pPr>
            <a:r>
              <a:rPr lang="en-US" dirty="0">
                <a:latin typeface="Courier New" panose="02070309020205020404" pitchFamily="49" charset="0"/>
                <a:cs typeface="Courier New" panose="02070309020205020404" pitchFamily="49" charset="0"/>
              </a:rPr>
              <a:t>cd /class</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variables manually</a:t>
            </a:r>
          </a:p>
          <a:p>
            <a:pPr lvl="1"/>
            <a:r>
              <a:rPr lang="en-US" dirty="0"/>
              <a:t>initspark.py is a helper module we wrote that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conf = initspark()</a:t>
            </a:r>
          </a:p>
          <a:p>
            <a:pPr marL="457200" lvl="2" indent="0">
              <a:buNone/>
            </a:pPr>
            <a:r>
              <a:rPr lang="en-US" dirty="0">
                <a:latin typeface="Courier New" panose="02070309020205020404" pitchFamily="49" charset="0"/>
                <a:cs typeface="Courier New" panose="02070309020205020404" pitchFamily="49" charset="0"/>
              </a:rPr>
              <a:t>sc, spark, conf = initspark(appname = 'appname', servername = 'sparkservername', cassandra = 'cassandra)</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392912" y="1074315"/>
            <a:ext cx="8318488"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a:t>
            </a:r>
          </a:p>
          <a:p>
            <a:r>
              <a:rPr lang="en-US" dirty="0"/>
              <a:t>Load a local file</a:t>
            </a:r>
            <a:br>
              <a:rPr lang="en-US" dirty="0"/>
            </a:b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('file:///class/datasets/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sc.textFile('file:///class/datasets/northwind/CSV/categories')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cat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732" y="1051919"/>
            <a:ext cx="8020050" cy="5072616"/>
          </a:xfrm>
        </p:spPr>
        <p:txBody>
          <a:bodyPr/>
          <a:lstStyle/>
          <a:p>
            <a:r>
              <a:rPr lang="en-US" dirty="0"/>
              <a:t>Once you have an RDD, you can invoke methods on it</a:t>
            </a:r>
          </a:p>
          <a:p>
            <a:r>
              <a:rPr lang="en-US" dirty="0"/>
              <a:t>Methods can either be:</a:t>
            </a:r>
          </a:p>
          <a:p>
            <a:pPr lvl="1"/>
            <a:r>
              <a:rPr lang="en-US" dirty="0"/>
              <a:t>A transformation which is lazy evaluated and is only run when an action is called</a:t>
            </a:r>
          </a:p>
          <a:p>
            <a:pPr lvl="1"/>
            <a:r>
              <a:rPr lang="en-US" dirty="0"/>
              <a:t>An action which causes it to do some work and possibly return data back to the client or write it to disk</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pPr lvl="1"/>
            <a:r>
              <a:rPr lang="en-US" dirty="0"/>
              <a:t>Once an action fires, a subsequent action redoes all the work from the beginning, no data is cached unless you tell it to</a:t>
            </a:r>
          </a:p>
          <a:p>
            <a:r>
              <a:rPr lang="en-US" dirty="0"/>
              <a:t>Transformations can also be either:</a:t>
            </a:r>
          </a:p>
          <a:p>
            <a:pPr lvl="1"/>
            <a:r>
              <a:rPr lang="en-US" dirty="0"/>
              <a:t>Narrow: can operate on the data in a single node like a map operation in MapReduce</a:t>
            </a:r>
          </a:p>
          <a:p>
            <a:pPr lvl="1"/>
            <a:r>
              <a:rPr lang="en-US" dirty="0"/>
              <a:t>Wide: requires data with the same key to be shuffled around to the same nodes, 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err="1">
                <a:latin typeface="Courier New" panose="02070309020205020404" pitchFamily="49" charset="0"/>
                <a:cs typeface="Courier New" panose="02070309020205020404" pitchFamily="49" charset="0"/>
              </a:rPr>
              <a:t>rdd.saveAsPickleFile</a:t>
            </a:r>
            <a:r>
              <a:rPr lang="en-US" dirty="0">
                <a:latin typeface="Courier New" panose="02070309020205020404" pitchFamily="49" charset="0"/>
                <a:cs typeface="Courier New" panose="02070309020205020404" pitchFamily="49" charset="0"/>
              </a:rPr>
              <a:t>() </a:t>
            </a:r>
            <a:r>
              <a:rPr lang="en-US" dirty="0">
                <a:latin typeface="+mn-lt"/>
                <a:cs typeface="Courier New" panose="02070309020205020404" pitchFamily="49" charset="0"/>
              </a:rPr>
              <a:t>– </a:t>
            </a:r>
            <a:r>
              <a:rPr lang="en-US" dirty="0"/>
              <a:t>saves the RDD as a Python pickle file</a:t>
            </a:r>
          </a:p>
          <a:p>
            <a:r>
              <a:rPr lang="en-US" dirty="0"/>
              <a:t>Typically most of these are no longer used in favor of </a:t>
            </a:r>
            <a:r>
              <a:rPr lang="en-US" dirty="0" err="1"/>
              <a:t>DataFrame</a:t>
            </a:r>
            <a:r>
              <a:rPr lang="en-US" dirty="0"/>
              <a:t> write options which are more rich</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3436139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or namedtuple or dictionary</a:t>
            </a:r>
          </a:p>
          <a:p>
            <a:pPr lvl="1"/>
            <a:r>
              <a:rPr lang="en-US" dirty="0"/>
              <a:t>Make sure to convert columns to the right data types</a:t>
            </a:r>
          </a:p>
          <a:p>
            <a:pPr lvl="1"/>
            <a:r>
              <a:rPr lang="en-US" dirty="0"/>
              <a:t>You can ignore any columns you don’t need for the solution</a:t>
            </a:r>
          </a:p>
          <a:p>
            <a:r>
              <a:rPr lang="en-US" dirty="0"/>
              <a:t>Filter the data to show only transactions made by women</a:t>
            </a:r>
          </a:p>
          <a:p>
            <a:r>
              <a:rPr lang="en-US" dirty="0"/>
              <a:t>Calculate the amount spent in each city</a:t>
            </a:r>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pPr>
              <a:defRPr/>
            </a:pPr>
            <a:r>
              <a:rPr lang="en-US" dirty="0"/>
              <a:t>Learned about the </a:t>
            </a:r>
            <a:r>
              <a:rPr lang="en-US" u="sng" dirty="0"/>
              <a:t>H</a:t>
            </a:r>
            <a:r>
              <a:rPr lang="en-US" dirty="0"/>
              <a:t>adoop </a:t>
            </a:r>
            <a:r>
              <a:rPr lang="en-US" u="sng" dirty="0"/>
              <a:t>D</a:t>
            </a:r>
            <a:r>
              <a:rPr lang="en-US" dirty="0"/>
              <a:t>istributed </a:t>
            </a:r>
            <a:r>
              <a:rPr lang="en-US" u="sng" dirty="0"/>
              <a:t>F</a:t>
            </a:r>
            <a:r>
              <a:rPr lang="en-US" dirty="0"/>
              <a:t>iles </a:t>
            </a:r>
            <a:r>
              <a:rPr lang="en-US" u="sng" dirty="0"/>
              <a:t>S</a:t>
            </a:r>
            <a:r>
              <a:rPr lang="en-US" dirty="0"/>
              <a:t>ystem (HDFS)</a:t>
            </a:r>
          </a:p>
          <a:p>
            <a:pPr>
              <a:defRPr/>
            </a:pPr>
            <a:r>
              <a:rPr lang="en-US" dirty="0"/>
              <a:t>Ran a standalone instance of HDFS</a:t>
            </a:r>
          </a:p>
          <a:p>
            <a:pPr>
              <a:defRPr/>
            </a:pPr>
            <a:r>
              <a:rPr lang="en-US"/>
              <a:t>Created </a:t>
            </a:r>
            <a:r>
              <a:rPr lang="en-US" dirty="0"/>
              <a:t>directories and files in HDFS</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74855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located on one node</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worker server located on each node</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353752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Once it is finished, copy the </a:t>
            </a:r>
            <a:r>
              <a:rPr lang="en-US" dirty="0" err="1"/>
              <a:t>url</a:t>
            </a:r>
            <a:r>
              <a:rPr lang="en-US" dirty="0"/>
              <a:t> and paste it into a browser</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216789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371" y="1155614"/>
            <a:ext cx="8350704" cy="5072616"/>
          </a:xfrm>
        </p:spPr>
        <p:txBody>
          <a:bodyPr/>
          <a:lstStyle/>
          <a:p>
            <a:r>
              <a:rPr lang="en-US" dirty="0"/>
              <a:t>To start Hadoop on the VM</a:t>
            </a:r>
          </a:p>
          <a:p>
            <a:pPr lvl="1"/>
            <a:r>
              <a:rPr lang="en-US" dirty="0"/>
              <a:t>Open a terminal window and type the following commands:</a:t>
            </a:r>
          </a:p>
          <a:p>
            <a:pPr marL="457200" lvl="2" indent="0">
              <a:buNone/>
            </a:pP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or in the </a:t>
            </a:r>
            <a:r>
              <a:rPr lang="en-US" dirty="0" err="1"/>
              <a:t>Jupyter</a:t>
            </a:r>
            <a:r>
              <a:rPr lang="en-US" dirty="0"/>
              <a:t> notebook, try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/class/datasets/northwind/CSV/categories /</a:t>
            </a:r>
          </a:p>
          <a:p>
            <a:pPr marL="461963" lvl="1" indent="0">
              <a:buNone/>
            </a:pPr>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–ls /</a:t>
            </a:r>
          </a:p>
          <a:p>
            <a:r>
              <a:rPr lang="en-US" dirty="0"/>
              <a:t>Take a look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endParaRPr lang="en-US" dirty="0"/>
          </a:p>
          <a:p>
            <a:pPr lvl="1"/>
            <a:r>
              <a:rPr lang="en-US" dirty="0"/>
              <a:t>Some handy aliases were added to make this easier</a:t>
            </a:r>
          </a:p>
          <a:p>
            <a:pPr marL="461963" lvl="1" indent="0">
              <a:buNone/>
            </a:pPr>
            <a:r>
              <a:rPr lang="en-US" dirty="0" err="1">
                <a:latin typeface="Courier New" panose="02070309020205020404" pitchFamily="49" charset="0"/>
                <a:cs typeface="Courier New" panose="02070309020205020404" pitchFamily="49" charset="0"/>
              </a:rPr>
              <a:t>hls</a:t>
            </a:r>
            <a:r>
              <a:rPr lang="en-US" dirty="0">
                <a:latin typeface="Courier New" panose="02070309020205020404" pitchFamily="49" charset="0"/>
                <a:cs typeface="Courier New" panose="02070309020205020404" pitchFamily="49" charset="0"/>
              </a:rPr>
              <a:t> /</a:t>
            </a:r>
          </a:p>
          <a:p>
            <a:pPr marL="461963" lvl="1" indent="0">
              <a:buNone/>
            </a:pPr>
            <a:r>
              <a:rPr lang="en-US" dirty="0" err="1">
                <a:latin typeface="Courier New" panose="02070309020205020404" pitchFamily="49" charset="0"/>
                <a:cs typeface="Courier New" panose="02070309020205020404" pitchFamily="49" charset="0"/>
              </a:rPr>
              <a:t>hput</a:t>
            </a:r>
            <a:r>
              <a:rPr lang="en-US" dirty="0">
                <a:latin typeface="Courier New" panose="02070309020205020404" pitchFamily="49" charset="0"/>
                <a:cs typeface="Courier New" panose="02070309020205020404" pitchFamily="49" charset="0"/>
              </a:rPr>
              <a:t> /class/datasets/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/CSV/regions /</a:t>
            </a:r>
          </a:p>
          <a:p>
            <a:pPr marL="461963" lvl="1"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368920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10X and 100X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2.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2DA015F3-603C-4688-A5F3-81D587D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5658</TotalTime>
  <Words>2621</Words>
  <Application>Microsoft Macintosh PowerPoint</Application>
  <PresentationFormat>On-screen Show (4:3)</PresentationFormat>
  <Paragraphs>286</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HDFS &amp; Spark</vt:lpstr>
      <vt:lpstr>Chapter Objectives</vt:lpstr>
      <vt:lpstr>About HDFS—I</vt:lpstr>
      <vt:lpstr>About HDFS—II</vt:lpstr>
      <vt:lpstr>Core HDFS Services</vt:lpstr>
      <vt:lpstr>Start Jupyter</vt:lpstr>
      <vt:lpstr>Start Hadoop</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109</cp:revision>
  <dcterms:created xsi:type="dcterms:W3CDTF">2018-05-01T18:57:33Z</dcterms:created>
  <dcterms:modified xsi:type="dcterms:W3CDTF">2020-01-09T22:22:19Z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