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15"/>
  </p:notesMasterIdLst>
  <p:handoutMasterIdLst>
    <p:handoutMasterId r:id="rId16"/>
  </p:handoutMasterIdLst>
  <p:sldIdLst>
    <p:sldId id="256" r:id="rId6"/>
    <p:sldId id="336" r:id="rId7"/>
    <p:sldId id="260" r:id="rId8"/>
    <p:sldId id="367" r:id="rId9"/>
    <p:sldId id="346" r:id="rId10"/>
    <p:sldId id="372" r:id="rId11"/>
    <p:sldId id="385" r:id="rId12"/>
    <p:sldId id="384" r:id="rId13"/>
    <p:sldId id="383" r:id="rId1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1" autoAdjust="0"/>
    <p:restoredTop sz="83659" autoAdjust="0"/>
  </p:normalViewPr>
  <p:slideViewPr>
    <p:cSldViewPr snapToGrid="0">
      <p:cViewPr varScale="1">
        <p:scale>
          <a:sx n="93" d="100"/>
          <a:sy n="93" d="100"/>
        </p:scale>
        <p:origin x="208" y="36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22" y="9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1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1-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5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5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2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506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152424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429469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7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1-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DDA62-D748-4D3F-82F9-FA397BEF0ACB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</a:t>
            </a:r>
            <a:br>
              <a:rPr lang="en-US" dirty="0"/>
            </a:br>
            <a:r>
              <a:rPr lang="en-US" dirty="0"/>
              <a:t>HDFS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372394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In this chapter, we will:</a:t>
            </a:r>
          </a:p>
          <a:p>
            <a:pPr>
              <a:defRPr/>
            </a:pPr>
            <a:r>
              <a:rPr lang="en-US" dirty="0"/>
              <a:t>Learn about the </a:t>
            </a:r>
            <a:r>
              <a:rPr lang="en-US" u="sng" dirty="0"/>
              <a:t>H</a:t>
            </a:r>
            <a:r>
              <a:rPr lang="en-US" dirty="0"/>
              <a:t>adoop </a:t>
            </a:r>
            <a:r>
              <a:rPr lang="en-US" u="sng" dirty="0"/>
              <a:t>D</a:t>
            </a:r>
            <a:r>
              <a:rPr lang="en-US" dirty="0"/>
              <a:t>istributed </a:t>
            </a:r>
            <a:r>
              <a:rPr lang="en-US" u="sng" dirty="0"/>
              <a:t>F</a:t>
            </a:r>
            <a:r>
              <a:rPr lang="en-US" dirty="0"/>
              <a:t>iles </a:t>
            </a:r>
            <a:r>
              <a:rPr lang="en-US" u="sng" dirty="0"/>
              <a:t>S</a:t>
            </a:r>
            <a:r>
              <a:rPr lang="en-US" dirty="0"/>
              <a:t>ystem (HDFS)</a:t>
            </a:r>
          </a:p>
          <a:p>
            <a:pPr>
              <a:defRPr/>
            </a:pPr>
            <a:r>
              <a:rPr lang="en-US" dirty="0"/>
              <a:t>Run a standalone instance of HDFS</a:t>
            </a:r>
          </a:p>
          <a:p>
            <a:pPr>
              <a:defRPr/>
            </a:pPr>
            <a:r>
              <a:rPr lang="en-US" dirty="0"/>
              <a:t>Create directories and files in HDFS</a:t>
            </a:r>
          </a:p>
        </p:txBody>
      </p:sp>
    </p:spTree>
    <p:extLst>
      <p:ext uri="{BB962C8B-B14F-4D97-AF65-F5344CB8AC3E}">
        <p14:creationId xmlns:p14="http://schemas.microsoft.com/office/powerpoint/2010/main" val="365895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Hadoop Distributed File System (HDFS) is the main storage used by Hadoop MapReduce applications</a:t>
            </a:r>
          </a:p>
          <a:p>
            <a:pPr lvl="1"/>
            <a:r>
              <a:rPr lang="en-US" dirty="0"/>
              <a:t>Distributed, POSIX-like file system</a:t>
            </a:r>
          </a:p>
          <a:p>
            <a:pPr lvl="2"/>
            <a:r>
              <a:rPr lang="en-US" dirty="0"/>
              <a:t>Designed to run on commodity hardware</a:t>
            </a:r>
          </a:p>
          <a:p>
            <a:pPr lvl="2"/>
            <a:r>
              <a:rPr lang="en-US" dirty="0"/>
              <a:t>Scales to clusters composed of thousands of nodes</a:t>
            </a:r>
          </a:p>
          <a:p>
            <a:pPr lvl="1"/>
            <a:r>
              <a:rPr lang="en-US" dirty="0"/>
              <a:t>Highly fault tolerant</a:t>
            </a:r>
          </a:p>
          <a:p>
            <a:pPr lvl="2"/>
            <a:r>
              <a:rPr lang="en-US" dirty="0"/>
              <a:t>Automatically detects hardware faults</a:t>
            </a:r>
          </a:p>
          <a:p>
            <a:pPr lvl="2"/>
            <a:r>
              <a:rPr lang="en-US" dirty="0"/>
              <a:t>Supports quick recovery</a:t>
            </a:r>
          </a:p>
          <a:p>
            <a:pPr lvl="1"/>
            <a:r>
              <a:rPr lang="en-US" dirty="0"/>
              <a:t>Implemented in Java</a:t>
            </a:r>
          </a:p>
          <a:p>
            <a:r>
              <a:rPr lang="en-US" dirty="0"/>
              <a:t>Can be used as a standalone general purpose file system, but relaxes certain POSIX filesystem requirements</a:t>
            </a:r>
          </a:p>
          <a:p>
            <a:pPr lvl="1"/>
            <a:r>
              <a:rPr lang="en-US" dirty="0"/>
              <a:t>Designed for storing and reading very large files (&gt;TB)</a:t>
            </a:r>
          </a:p>
          <a:p>
            <a:pPr lvl="2"/>
            <a:r>
              <a:rPr lang="en-US" dirty="0"/>
              <a:t>Supports high throughput read and writes</a:t>
            </a:r>
          </a:p>
          <a:p>
            <a:pPr lvl="2"/>
            <a:r>
              <a:rPr lang="en-US" dirty="0"/>
              <a:t>Write once, read many</a:t>
            </a:r>
          </a:p>
          <a:p>
            <a:pPr lvl="2"/>
            <a:r>
              <a:rPr lang="en-US" dirty="0"/>
              <a:t>Aimed at batch processing</a:t>
            </a:r>
          </a:p>
          <a:p>
            <a:pPr lvl="2"/>
            <a:r>
              <a:rPr lang="en-US" dirty="0"/>
              <a:t>Default block size is 128MB</a:t>
            </a:r>
          </a:p>
          <a:p>
            <a:pPr lvl="1"/>
            <a:r>
              <a:rPr lang="en-US" dirty="0"/>
              <a:t>Does not support random insertion or modification of data</a:t>
            </a:r>
          </a:p>
          <a:p>
            <a:pPr lvl="1"/>
            <a:r>
              <a:rPr lang="en-US" dirty="0"/>
              <a:t>Appending/truncating data is possible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HDFS—I</a:t>
            </a:r>
          </a:p>
        </p:txBody>
      </p:sp>
    </p:spTree>
    <p:extLst>
      <p:ext uri="{BB962C8B-B14F-4D97-AF65-F5344CB8AC3E}">
        <p14:creationId xmlns:p14="http://schemas.microsoft.com/office/powerpoint/2010/main" val="230791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HDFS—II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 is used either directly or indirectly by many Big Data and NoSQL applications including:</a:t>
            </a:r>
          </a:p>
          <a:p>
            <a:pPr lvl="1"/>
            <a:r>
              <a:rPr lang="en-US" dirty="0"/>
              <a:t>Hadoop</a:t>
            </a:r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Pig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5125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Core HDFS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HDFS is implemented as several services which are usually deployed on a cluster of machines</a:t>
            </a:r>
          </a:p>
          <a:p>
            <a:pPr lvl="1">
              <a:defRPr/>
            </a:pPr>
            <a:r>
              <a:rPr lang="en-US" dirty="0"/>
              <a:t>Referred to as an HDFS cluster</a:t>
            </a:r>
          </a:p>
          <a:p>
            <a:pPr lvl="1">
              <a:defRPr/>
            </a:pPr>
            <a:r>
              <a:rPr lang="en-US" dirty="0"/>
              <a:t>Arranged in a controller/worker architecture</a:t>
            </a:r>
          </a:p>
          <a:p>
            <a:pPr>
              <a:defRPr/>
            </a:pPr>
            <a:r>
              <a:rPr lang="en-US" dirty="0"/>
              <a:t>Core HDFS services include:</a:t>
            </a:r>
          </a:p>
          <a:p>
            <a:pPr lvl="1">
              <a:defRPr/>
            </a:pPr>
            <a:r>
              <a:rPr lang="en-US" b="1" dirty="0" err="1"/>
              <a:t>NameNode</a:t>
            </a:r>
            <a:r>
              <a:rPr lang="en-US" dirty="0"/>
              <a:t> (controller) stores file system metadata</a:t>
            </a:r>
          </a:p>
          <a:p>
            <a:pPr lvl="1">
              <a:defRPr/>
            </a:pPr>
            <a:r>
              <a:rPr lang="en-US" b="1" dirty="0" err="1"/>
              <a:t>DataNode</a:t>
            </a:r>
            <a:r>
              <a:rPr lang="en-US" dirty="0"/>
              <a:t> (worker) stores file data (data blocks)</a:t>
            </a:r>
          </a:p>
          <a:p>
            <a:pPr>
              <a:defRPr/>
            </a:pPr>
            <a:r>
              <a:rPr lang="en-US" dirty="0"/>
              <a:t>The NameNode is the master server </a:t>
            </a:r>
          </a:p>
          <a:p>
            <a:pPr lvl="1">
              <a:defRPr/>
            </a:pPr>
            <a:r>
              <a:rPr lang="en-US" dirty="0"/>
              <a:t>Implements a POSIX-like hierarchical file system with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’ as the root directory</a:t>
            </a:r>
          </a:p>
          <a:p>
            <a:pPr lvl="1">
              <a:defRPr/>
            </a:pPr>
            <a:r>
              <a:rPr lang="en-US" dirty="0"/>
              <a:t>Enforces read/write permissions on files and directories</a:t>
            </a:r>
          </a:p>
          <a:p>
            <a:pPr lvl="1">
              <a:defRPr/>
            </a:pPr>
            <a:r>
              <a:rPr lang="en-US" dirty="0"/>
              <a:t>Tracks the location of the data blocks for each file</a:t>
            </a:r>
          </a:p>
          <a:p>
            <a:pPr>
              <a:defRPr/>
            </a:pPr>
            <a:r>
              <a:rPr lang="en-US" dirty="0"/>
              <a:t>The DataNode is the slave server</a:t>
            </a:r>
          </a:p>
          <a:p>
            <a:pPr lvl="1">
              <a:defRPr/>
            </a:pPr>
            <a:r>
              <a:rPr lang="en-US" dirty="0"/>
              <a:t>Handles read and write requests from HDFS clients</a:t>
            </a:r>
          </a:p>
          <a:p>
            <a:pPr lvl="1">
              <a:defRPr/>
            </a:pPr>
            <a:r>
              <a:rPr lang="en-US" dirty="0"/>
              <a:t>Performs block creation, deletion, and replication as instructed by the NameNode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3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Hadoop on the VM</a:t>
            </a:r>
          </a:p>
          <a:p>
            <a:pPr lvl="1"/>
            <a:r>
              <a:rPr lang="en-US" dirty="0"/>
              <a:t>Open a terminal window and type the following commands:</a:t>
            </a:r>
          </a:p>
          <a:p>
            <a:pPr marL="4572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bash </a:t>
            </a:r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jps</a:t>
            </a:r>
          </a:p>
          <a:p>
            <a:pPr lvl="2"/>
            <a:endParaRPr lang="en-US" dirty="0"/>
          </a:p>
          <a:p>
            <a:r>
              <a:rPr lang="en-US" dirty="0"/>
              <a:t>From a command line, enter the following commands: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–put ~/ROI/datasets/northwind/CSV/categories /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Hadoop</a:t>
            </a:r>
          </a:p>
        </p:txBody>
      </p:sp>
    </p:spTree>
    <p:extLst>
      <p:ext uri="{BB962C8B-B14F-4D97-AF65-F5344CB8AC3E}">
        <p14:creationId xmlns:p14="http://schemas.microsoft.com/office/powerpoint/2010/main" val="385395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</a:t>
            </a:r>
            <a:r>
              <a:rPr lang="en-US" dirty="0" err="1"/>
              <a:t>Jupyter</a:t>
            </a:r>
            <a:r>
              <a:rPr lang="en-US" dirty="0"/>
              <a:t> with the latest lesson on the VM</a:t>
            </a:r>
          </a:p>
          <a:p>
            <a:pPr marL="457200" lvl="2" indent="0">
              <a:buNone/>
            </a:pPr>
            <a:r>
              <a:rPr lang="en-US" dirty="0"/>
              <a:t>Open a terminal window and type the following commands:</a:t>
            </a:r>
            <a:br>
              <a:rPr lang="en-US" dirty="0"/>
            </a:br>
            <a:endParaRPr lang="en-US" dirty="0"/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~/ROI </a:t>
            </a:r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start.sh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This will launch the browser so you can navigate to which lesson folder you want to work on</a:t>
            </a:r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2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85884" cy="5072616"/>
          </a:xfrm>
        </p:spPr>
        <p:txBody>
          <a:bodyPr/>
          <a:lstStyle/>
          <a:p>
            <a:r>
              <a:rPr lang="en-US" dirty="0"/>
              <a:t>As we have seen, HDFS provides a command line interface </a:t>
            </a:r>
          </a:p>
          <a:p>
            <a:r>
              <a:rPr lang="en-US" dirty="0"/>
              <a:t>From a command line, enter the following commands: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–put ~/ROI/datasets/northwind/CSV/categories /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Examples</a:t>
            </a:r>
          </a:p>
        </p:txBody>
      </p:sp>
    </p:spTree>
    <p:extLst>
      <p:ext uri="{BB962C8B-B14F-4D97-AF65-F5344CB8AC3E}">
        <p14:creationId xmlns:p14="http://schemas.microsoft.com/office/powerpoint/2010/main" val="266641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In this chapter, we have:</a:t>
            </a:r>
          </a:p>
          <a:p>
            <a:pPr>
              <a:defRPr/>
            </a:pPr>
            <a:r>
              <a:rPr lang="en-US" dirty="0"/>
              <a:t>Learned about the Hadoop Distributed Files System (HDFS)</a:t>
            </a:r>
          </a:p>
          <a:p>
            <a:pPr>
              <a:defRPr/>
            </a:pPr>
            <a:r>
              <a:rPr lang="en-US" dirty="0"/>
              <a:t>Ran a standalone instance of HDFS</a:t>
            </a:r>
          </a:p>
          <a:p>
            <a:pPr>
              <a:defRPr/>
            </a:pPr>
            <a:r>
              <a:rPr lang="en-US" dirty="0"/>
              <a:t>Created directories and files in HDFS</a:t>
            </a:r>
          </a:p>
        </p:txBody>
      </p:sp>
    </p:spTree>
    <p:extLst>
      <p:ext uri="{BB962C8B-B14F-4D97-AF65-F5344CB8AC3E}">
        <p14:creationId xmlns:p14="http://schemas.microsoft.com/office/powerpoint/2010/main" val="85244838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4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5586</TotalTime>
  <Words>462</Words>
  <Application>Microsoft Macintosh PowerPoint</Application>
  <PresentationFormat>On-screen Show (4:3)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1:  HDFS</vt:lpstr>
      <vt:lpstr>Chapter Objectives</vt:lpstr>
      <vt:lpstr>About HDFS—I</vt:lpstr>
      <vt:lpstr>About HDFS—II</vt:lpstr>
      <vt:lpstr>Core HDFS Services</vt:lpstr>
      <vt:lpstr>Start Hadoop</vt:lpstr>
      <vt:lpstr>Start Jupyter</vt:lpstr>
      <vt:lpstr>Command Line Examples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Imran Ahmad</dc:creator>
  <cp:lastModifiedBy>Microsoft Office User</cp:lastModifiedBy>
  <cp:revision>94</cp:revision>
  <dcterms:created xsi:type="dcterms:W3CDTF">2018-05-01T18:57:33Z</dcterms:created>
  <dcterms:modified xsi:type="dcterms:W3CDTF">2019-09-19T15:45:31Z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