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7" r:id="rId5"/>
    <p:sldId id="258" r:id="rId6"/>
    <p:sldId id="281" r:id="rId7"/>
    <p:sldId id="331" r:id="rId8"/>
    <p:sldId id="332" r:id="rId9"/>
    <p:sldId id="334" r:id="rId10"/>
    <p:sldId id="370" r:id="rId11"/>
    <p:sldId id="371" r:id="rId12"/>
    <p:sldId id="372" r:id="rId13"/>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04" autoAdjust="0"/>
    <p:restoredTop sz="96625" autoAdjust="0"/>
  </p:normalViewPr>
  <p:slideViewPr>
    <p:cSldViewPr snapToGrid="0">
      <p:cViewPr varScale="1">
        <p:scale>
          <a:sx n="91" d="100"/>
          <a:sy n="91" d="100"/>
        </p:scale>
        <p:origin x="762" y="90"/>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08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32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53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11: </a:t>
            </a:r>
            <a:br>
              <a:rPr lang="en-US" sz="3600" dirty="0">
                <a:effectLst/>
              </a:rPr>
            </a:br>
            <a:r>
              <a:rPr lang="en-US" sz="3600" dirty="0">
                <a:effectLst/>
              </a:rPr>
              <a:t>The Spark Ecosystem</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Look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Big Data started with Hadoop</a:t>
            </a:r>
          </a:p>
          <a:p>
            <a:pPr lvl="1"/>
            <a:r>
              <a:rPr lang="en-US" sz="1700" dirty="0"/>
              <a:t>HDFS for storage</a:t>
            </a:r>
          </a:p>
          <a:p>
            <a:pPr lvl="1"/>
            <a:r>
              <a:rPr lang="en-US" sz="1700" dirty="0"/>
              <a:t>YARN to run Java MapReduce programs</a:t>
            </a:r>
          </a:p>
          <a:p>
            <a:r>
              <a:rPr lang="en-US" sz="1700" dirty="0"/>
              <a:t>Hive and Pig joined later to allow you to write simpler scripts instead of Java code</a:t>
            </a:r>
          </a:p>
          <a:p>
            <a:pPr lvl="1"/>
            <a:r>
              <a:rPr lang="en-US" sz="1700" dirty="0"/>
              <a:t>HQL (Hive Query Language) is based on SQL</a:t>
            </a:r>
          </a:p>
          <a:p>
            <a:pPr lvl="2"/>
            <a:r>
              <a:rPr lang="en-US" sz="1700" dirty="0"/>
              <a:t>HCatalog is a subset of Hive that just handles the storage of metadata for table definitions</a:t>
            </a:r>
          </a:p>
          <a:p>
            <a:pPr lvl="2"/>
            <a:r>
              <a:rPr lang="en-US" sz="1700" dirty="0"/>
              <a:t>Hive could also be configured to use Spark for the backend instead of MapReduce</a:t>
            </a:r>
          </a:p>
          <a:p>
            <a:pPr lvl="1"/>
            <a:r>
              <a:rPr lang="en-US" sz="1700" dirty="0"/>
              <a:t>Pig Latin is its own language but is similar to Python</a:t>
            </a:r>
          </a:p>
          <a:p>
            <a:pPr lvl="2"/>
            <a:r>
              <a:rPr lang="en-US" sz="1700" dirty="0"/>
              <a:t>More designed for ETL operations than analytical queries</a:t>
            </a:r>
          </a:p>
          <a:p>
            <a:r>
              <a:rPr lang="en-US" sz="1700" dirty="0"/>
              <a:t>Impala is a bridge between Hive and Spark</a:t>
            </a:r>
          </a:p>
          <a:p>
            <a:pPr lvl="1"/>
            <a:r>
              <a:rPr lang="en-US" sz="1700" dirty="0"/>
              <a:t>Uses the same HQL language</a:t>
            </a:r>
          </a:p>
          <a:p>
            <a:pPr lvl="1"/>
            <a:r>
              <a:rPr lang="en-US" sz="1700" dirty="0"/>
              <a:t>Caches more intermediate results in memory for higher performance</a:t>
            </a:r>
          </a:p>
          <a:p>
            <a:pPr lvl="1"/>
            <a:r>
              <a:rPr lang="en-US" sz="1700" dirty="0"/>
              <a:t>Doesn’t cache as much as Spark and doesn’t have all the other features Spark has</a:t>
            </a:r>
          </a:p>
          <a:p>
            <a:endParaRPr lang="en-US" sz="1700" dirty="0"/>
          </a:p>
          <a:p>
            <a:endParaRPr lang="en-US" sz="1700" dirty="0"/>
          </a:p>
        </p:txBody>
      </p:sp>
      <p:sp>
        <p:nvSpPr>
          <p:cNvPr id="2" name="Title 1"/>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330931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Sqoop is a tool designed to efficiently move data between SQL sources and HDFS</a:t>
            </a:r>
          </a:p>
          <a:p>
            <a:r>
              <a:rPr lang="en-US" dirty="0"/>
              <a:t>If you need to do a mass export of data from a SQL database into HDFS, you can set up jobs in Sqoop to parallel load it to multiple nodes simultaneously</a:t>
            </a:r>
          </a:p>
          <a:p>
            <a:r>
              <a:rPr lang="en-US" dirty="0"/>
              <a:t>It is useful to export large SQL tables occasionally, but if you need to query the current data that is in the table, you can do so directly with Spark</a:t>
            </a:r>
          </a:p>
          <a:p>
            <a:pPr lvl="1"/>
            <a:r>
              <a:rPr lang="en-US" dirty="0"/>
              <a:t>But be aware that doing so may take a lot of bandwidth to get it into the cluster</a:t>
            </a:r>
          </a:p>
          <a:p>
            <a:r>
              <a:rPr lang="en-US" dirty="0"/>
              <a:t>Typically, you export large tables and do periodic incremental updates of new data to refresh what is in HDFS, but it is difficult to account for changes to the records, whereas new records are easy to append to the end of a folder</a:t>
            </a:r>
          </a:p>
          <a:p>
            <a:pPr marL="0"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Sqoop</a:t>
            </a:r>
          </a:p>
        </p:txBody>
      </p:sp>
    </p:spTree>
    <p:extLst>
      <p:ext uri="{BB962C8B-B14F-4D97-AF65-F5344CB8AC3E}">
        <p14:creationId xmlns:p14="http://schemas.microsoft.com/office/powerpoint/2010/main" val="4940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Flume is another single-use tool like Sqoop</a:t>
            </a:r>
          </a:p>
          <a:p>
            <a:r>
              <a:rPr lang="en-US" dirty="0"/>
              <a:t>Instead of moving data in and out of SQL, it is designed to deal specifically with log files</a:t>
            </a:r>
          </a:p>
          <a:p>
            <a:r>
              <a:rPr lang="en-US" dirty="0"/>
              <a:t>Typical use case would be to aggregate the log files of multiple web servers in a farm to consolidate them, scan them for keywords, aggregate them for performance metrics, etc.</a:t>
            </a:r>
          </a:p>
          <a:p>
            <a:pPr marL="0" indent="0">
              <a:buNone/>
            </a:pPr>
            <a:endParaRPr lang="en-US" dirty="0"/>
          </a:p>
          <a:p>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Flume</a:t>
            </a:r>
          </a:p>
        </p:txBody>
      </p:sp>
    </p:spTree>
    <p:extLst>
      <p:ext uri="{BB962C8B-B14F-4D97-AF65-F5344CB8AC3E}">
        <p14:creationId xmlns:p14="http://schemas.microsoft.com/office/powerpoint/2010/main" val="19387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Kafka is a streaming platform designed to create reliable, scalable, clusters to handle basic message queue-type operations</a:t>
            </a:r>
          </a:p>
          <a:p>
            <a:r>
              <a:rPr lang="en-US" dirty="0"/>
              <a:t>It is designed to: </a:t>
            </a:r>
          </a:p>
          <a:p>
            <a:pPr lvl="1"/>
            <a:r>
              <a:rPr lang="en-US" dirty="0"/>
              <a:t>Create a publish/subscribe metaphor</a:t>
            </a:r>
          </a:p>
          <a:p>
            <a:pPr lvl="1"/>
            <a:r>
              <a:rPr lang="en-US" dirty="0"/>
              <a:t>Store the streams in a fault-tolerant and durable manner</a:t>
            </a:r>
          </a:p>
          <a:p>
            <a:pPr lvl="1"/>
            <a:r>
              <a:rPr lang="en-US" dirty="0"/>
              <a:t>Process the streams as they occur</a:t>
            </a:r>
          </a:p>
          <a:p>
            <a:r>
              <a:rPr lang="en-US" dirty="0"/>
              <a:t>Can be used as just a bridge to stream data from a source that publishes it to a subscriber that receives it</a:t>
            </a:r>
          </a:p>
          <a:p>
            <a:pPr lvl="1"/>
            <a:r>
              <a:rPr lang="en-US" dirty="0"/>
              <a:t>We used Spark as a subscriber of Kafka streams in the Spark Streaming chapter</a:t>
            </a:r>
          </a:p>
          <a:p>
            <a:r>
              <a:rPr lang="en-US" dirty="0"/>
              <a:t>Could also be used to process the streams itself</a:t>
            </a:r>
          </a:p>
          <a:p>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Kafka</a:t>
            </a:r>
          </a:p>
        </p:txBody>
      </p:sp>
    </p:spTree>
    <p:extLst>
      <p:ext uri="{BB962C8B-B14F-4D97-AF65-F5344CB8AC3E}">
        <p14:creationId xmlns:p14="http://schemas.microsoft.com/office/powerpoint/2010/main" val="12226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stream processing engine that is clustered, fault tolerant, and reliable</a:t>
            </a:r>
          </a:p>
          <a:p>
            <a:r>
              <a:rPr lang="en-US" dirty="0"/>
              <a:t>Does basically the same things that Spark Streaming does, but predates it a bit</a:t>
            </a:r>
          </a:p>
          <a:p>
            <a:r>
              <a:rPr lang="en-US" dirty="0"/>
              <a:t>You build the solutions in Java using Storm APIs instead of using Python or Scala like you would in Spark</a:t>
            </a:r>
          </a:p>
          <a:p>
            <a:pPr marL="228600" lvl="1" indent="0">
              <a:buNone/>
            </a:pPr>
            <a:endParaRPr lang="en-US" dirty="0"/>
          </a:p>
        </p:txBody>
      </p:sp>
      <p:sp>
        <p:nvSpPr>
          <p:cNvPr id="2" name="Title 1"/>
          <p:cNvSpPr>
            <a:spLocks noGrp="1"/>
          </p:cNvSpPr>
          <p:nvPr>
            <p:ph type="title"/>
          </p:nvPr>
        </p:nvSpPr>
        <p:spPr/>
        <p:txBody>
          <a:bodyPr/>
          <a:lstStyle/>
          <a:p>
            <a:r>
              <a:rPr lang="en-US" dirty="0"/>
              <a:t>Storm</a:t>
            </a:r>
          </a:p>
        </p:txBody>
      </p:sp>
    </p:spTree>
    <p:extLst>
      <p:ext uri="{BB962C8B-B14F-4D97-AF65-F5344CB8AC3E}">
        <p14:creationId xmlns:p14="http://schemas.microsoft.com/office/powerpoint/2010/main" val="969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Yet another stream processing engine that is clustered, fault tolerant, and reliable</a:t>
            </a:r>
          </a:p>
          <a:p>
            <a:r>
              <a:rPr lang="en-US" dirty="0"/>
              <a:t>Built from the ground up as a stream processing engine, whereas Spark was built as a batch engine first, and streaming added later</a:t>
            </a:r>
          </a:p>
          <a:p>
            <a:r>
              <a:rPr lang="en-US" dirty="0"/>
              <a:t>Could also do batch operations, but was designed primarily for streaming</a:t>
            </a:r>
          </a:p>
          <a:p>
            <a:r>
              <a:rPr lang="en-US" dirty="0"/>
              <a:t>Has Java and Python APIs</a:t>
            </a:r>
          </a:p>
          <a:p>
            <a:r>
              <a:rPr lang="en-US" dirty="0"/>
              <a:t>Lacks an interactive command-line environment like PySpark</a:t>
            </a:r>
          </a:p>
          <a:p>
            <a:pPr marL="228600" lvl="1" indent="0">
              <a:buNone/>
            </a:pPr>
            <a:endParaRPr lang="en-US" dirty="0"/>
          </a:p>
        </p:txBody>
      </p:sp>
      <p:sp>
        <p:nvSpPr>
          <p:cNvPr id="2" name="Title 1"/>
          <p:cNvSpPr>
            <a:spLocks noGrp="1"/>
          </p:cNvSpPr>
          <p:nvPr>
            <p:ph type="title"/>
          </p:nvPr>
        </p:nvSpPr>
        <p:spPr/>
        <p:txBody>
          <a:bodyPr/>
          <a:lstStyle/>
          <a:p>
            <a:r>
              <a:rPr lang="en-US" dirty="0"/>
              <a:t>Flink</a:t>
            </a:r>
          </a:p>
        </p:txBody>
      </p:sp>
    </p:spTree>
    <p:extLst>
      <p:ext uri="{BB962C8B-B14F-4D97-AF65-F5344CB8AC3E}">
        <p14:creationId xmlns:p14="http://schemas.microsoft.com/office/powerpoint/2010/main" val="223148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Looked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281598671"/>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ROI Standard Theme</Template>
  <TotalTime>5728</TotalTime>
  <Words>595</Words>
  <Application>Microsoft Office PowerPoint</Application>
  <PresentationFormat>On-screen Show (4:3)</PresentationFormat>
  <Paragraphs>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Tahoma</vt:lpstr>
      <vt:lpstr>Wingdings</vt:lpstr>
      <vt:lpstr>ROI Standard Theme</vt:lpstr>
      <vt:lpstr>Chapter 11:  The Spark Ecosystem</vt:lpstr>
      <vt:lpstr>Chapter Objectives</vt:lpstr>
      <vt:lpstr>The Big Data Ecosystem</vt:lpstr>
      <vt:lpstr>Sqoop</vt:lpstr>
      <vt:lpstr>Flume</vt:lpstr>
      <vt:lpstr>Kafka</vt:lpstr>
      <vt:lpstr>Storm</vt:lpstr>
      <vt:lpstr>Flink</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Christel Silva</cp:lastModifiedBy>
  <cp:revision>195</cp:revision>
  <dcterms:created xsi:type="dcterms:W3CDTF">2019-05-09T17:36:01Z</dcterms:created>
  <dcterms:modified xsi:type="dcterms:W3CDTF">2019-11-05T18:03:28Z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