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25"/>
  </p:notesMasterIdLst>
  <p:handoutMasterIdLst>
    <p:handoutMasterId r:id="rId26"/>
  </p:handoutMasterIdLst>
  <p:sldIdLst>
    <p:sldId id="257" r:id="rId6"/>
    <p:sldId id="306" r:id="rId7"/>
    <p:sldId id="307" r:id="rId8"/>
    <p:sldId id="316" r:id="rId9"/>
    <p:sldId id="381" r:id="rId10"/>
    <p:sldId id="382" r:id="rId11"/>
    <p:sldId id="383" r:id="rId12"/>
    <p:sldId id="384" r:id="rId13"/>
    <p:sldId id="385" r:id="rId14"/>
    <p:sldId id="386" r:id="rId15"/>
    <p:sldId id="390" r:id="rId16"/>
    <p:sldId id="391" r:id="rId17"/>
    <p:sldId id="387" r:id="rId18"/>
    <p:sldId id="392" r:id="rId19"/>
    <p:sldId id="388" r:id="rId20"/>
    <p:sldId id="389" r:id="rId21"/>
    <p:sldId id="393" r:id="rId22"/>
    <p:sldId id="394" r:id="rId23"/>
    <p:sldId id="395" r:id="rId24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29" autoAdjust="0"/>
    <p:restoredTop sz="83659" autoAdjust="0"/>
  </p:normalViewPr>
  <p:slideViewPr>
    <p:cSldViewPr snapToGrid="0">
      <p:cViewPr varScale="1">
        <p:scale>
          <a:sx n="80" d="100"/>
          <a:sy n="80" d="100"/>
        </p:scale>
        <p:origin x="200" y="1632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22" y="96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Spark Program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2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2-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Spark Program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02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40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88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29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87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50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92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21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08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06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0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52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51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75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59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81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61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23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3-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06DF46-865A-4F0D-9888-4580557E96B8}"/>
              </a:ext>
            </a:extLst>
          </p:cNvPr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Program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</a:t>
            </a:r>
            <a:r>
              <a:rPr lang="en-US" dirty="0"/>
              <a:t>3</a:t>
            </a:r>
            <a:r>
              <a:rPr lang="en-US" sz="3600" dirty="0">
                <a:effectLst/>
              </a:rPr>
              <a:t>: </a:t>
            </a:r>
            <a:br>
              <a:rPr lang="en-US" sz="3600" dirty="0">
                <a:effectLst/>
              </a:rPr>
            </a:br>
            <a:r>
              <a:rPr lang="en-US" dirty="0" err="1"/>
              <a:t>DataFrames</a:t>
            </a: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Program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r>
              <a:rPr lang="en-US" dirty="0"/>
              <a:t> can be filtered like a SQL table using either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they are the exact same method with different aliases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df3.filter(df3.Amount &lt; 4000).show()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df3.filter('Amount &lt; 4000').count()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df3.where('Amount &lt; 4000').count()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df3.where(df3.Amount &lt; 4000).count()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df3.where((df3.Amount &gt; 3000) &amp; (df3.Amount &lt; 4000)).count()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df3.where('Amount &gt; 3000 and Amount &lt; 3000').count()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Data</a:t>
            </a:r>
          </a:p>
        </p:txBody>
      </p:sp>
    </p:spTree>
    <p:extLst>
      <p:ext uri="{BB962C8B-B14F-4D97-AF65-F5344CB8AC3E}">
        <p14:creationId xmlns:p14="http://schemas.microsoft.com/office/powerpoint/2010/main" val="1639812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US" dirty="0"/>
              <a:t> methods are different aliases for the same function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df.Amount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).show()</a:t>
            </a:r>
            <a:endParaRPr lang="en-US" dirty="0"/>
          </a:p>
          <a:p>
            <a:r>
              <a:rPr lang="en-US" dirty="0"/>
              <a:t>They sort a </a:t>
            </a:r>
            <a:r>
              <a:rPr lang="en-US" dirty="0" err="1"/>
              <a:t>DataFrame</a:t>
            </a:r>
            <a:r>
              <a:rPr lang="en-US" dirty="0"/>
              <a:t> in ascending order or descending order if you pass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ascending = False </a:t>
            </a:r>
            <a:r>
              <a:rPr lang="en-US" dirty="0"/>
              <a:t>parameter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df.Amount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ascending = False).show()</a:t>
            </a:r>
          </a:p>
          <a:p>
            <a:r>
              <a:rPr lang="en-US" dirty="0"/>
              <a:t>You can sort on multiple columns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('City', 'Amount').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df.City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df.Amount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).show()</a:t>
            </a:r>
          </a:p>
          <a:p>
            <a:r>
              <a:rPr lang="en-US" dirty="0"/>
              <a:t>Custom sort functions can use the </a:t>
            </a:r>
            <a:r>
              <a:rPr lang="en-US" dirty="0" err="1"/>
              <a:t>withColumn</a:t>
            </a:r>
            <a:r>
              <a:rPr lang="en-US" dirty="0"/>
              <a:t> method</a:t>
            </a:r>
            <a:br>
              <a:rPr lang="en-US" dirty="0"/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1745008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r>
              <a:rPr lang="en-US" dirty="0"/>
              <a:t> can be joined to other </a:t>
            </a:r>
            <a:r>
              <a:rPr lang="en-US" dirty="0" err="1"/>
              <a:t>DataFrames</a:t>
            </a:r>
            <a:r>
              <a:rPr lang="en-US" dirty="0"/>
              <a:t> just as you would in SQL and all the expected types are supported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FULL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([(1, 'Alpha'), (2, 'Beta'), (3, 'Delta')]).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ID:int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code:string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tab2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([(100, 'One', 1), (101, 'Two', 2), (102, 'Three', 1), (103, 'Four', 4)])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ID:int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name:string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parentID:int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tab1.join(tab2, tab1.ID == tab2.parentID).show()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tab1.join(tab2, tab1.ID == tab2.parentID, 'left').show()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tab1.join(tab2, tab1.ID == tab2.parentID, 'right').show()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tab1.join(tab2, tab1.ID == tab2.parentID, 'full').show()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2832165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 in Spark works a little differently.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dirty="0"/>
              <a:t> method creates a grouped </a:t>
            </a:r>
            <a:r>
              <a:rPr lang="en-US" dirty="0" err="1"/>
              <a:t>DataFrame</a:t>
            </a:r>
            <a:r>
              <a:rPr lang="en-US" dirty="0"/>
              <a:t> which can then have aggregate methods called on it.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tab3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([(1, 10), (1, 20), (1, 30), (2, 40), (2,50)]).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groupID:int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amount:int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tab3.groupby('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/>
          </a:p>
          <a:p>
            <a:r>
              <a:rPr lang="en-US" dirty="0"/>
              <a:t>There are various different syntaxes to accomplish the same results</a:t>
            </a:r>
          </a:p>
          <a:p>
            <a:pPr lvl="1"/>
            <a:r>
              <a:rPr lang="en-US" dirty="0"/>
              <a:t>call the method after grouping</a:t>
            </a:r>
            <a:br>
              <a:rPr lang="en-US" dirty="0"/>
            </a:br>
            <a:r>
              <a:rPr lang="en-US" dirty="0" err="1"/>
              <a:t>x.max</a:t>
            </a:r>
            <a:r>
              <a:rPr lang="en-US" dirty="0"/>
              <a:t>().show()</a:t>
            </a:r>
          </a:p>
          <a:p>
            <a:pPr lvl="1"/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dirty="0"/>
              <a:t> method with a dictionary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x.agg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amount':'sum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amount':'max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'}).show()</a:t>
            </a:r>
          </a:p>
          <a:p>
            <a:pPr lvl="1"/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dirty="0"/>
              <a:t> method with the function names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pyspark.sql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functions as F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x.agg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('amount'),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('amount')).show()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and Aggregating</a:t>
            </a:r>
          </a:p>
        </p:txBody>
      </p:sp>
    </p:spTree>
    <p:extLst>
      <p:ext uri="{BB962C8B-B14F-4D97-AF65-F5344CB8AC3E}">
        <p14:creationId xmlns:p14="http://schemas.microsoft.com/office/powerpoint/2010/main" val="2762489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file formats directly supported for reading and writing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parquet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Other formats can be loaded using custom java classes</a:t>
            </a:r>
          </a:p>
          <a:p>
            <a:pPr lvl="1"/>
            <a:r>
              <a:rPr lang="en-US" dirty="0"/>
              <a:t>Cassandra</a:t>
            </a:r>
          </a:p>
          <a:p>
            <a:pPr lvl="1"/>
            <a:r>
              <a:rPr lang="en-US" dirty="0"/>
              <a:t>Mongo</a:t>
            </a:r>
          </a:p>
          <a:p>
            <a:pPr lvl="1"/>
            <a:r>
              <a:rPr lang="en-US" dirty="0"/>
              <a:t>HBase</a:t>
            </a:r>
          </a:p>
          <a:p>
            <a:pPr lvl="1"/>
            <a:r>
              <a:rPr lang="en-US" dirty="0"/>
              <a:t>AVRO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</a:t>
            </a:r>
          </a:p>
        </p:txBody>
      </p:sp>
    </p:spTree>
    <p:extLst>
      <p:ext uri="{BB962C8B-B14F-4D97-AF65-F5344CB8AC3E}">
        <p14:creationId xmlns:p14="http://schemas.microsoft.com/office/powerpoint/2010/main" val="856217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different syntaxes that you will see but they all do the same thing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/>
              <a:t> parameter can also be used to indicate different </a:t>
            </a:r>
            <a:r>
              <a:rPr lang="en-US" dirty="0" err="1"/>
              <a:t>seperators</a:t>
            </a:r>
            <a:r>
              <a:rPr lang="en-US" dirty="0"/>
              <a:t> 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lang="en-US" dirty="0"/>
              <a:t> for tab</a:t>
            </a:r>
          </a:p>
          <a:p>
            <a:pPr marL="2286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filename = '/home/student/ROI/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SparkProgram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/datasets/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finance/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CreditCard.csv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2286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df4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spark.read.load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(filename, format = 'csv',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',',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inferSchema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True, header = True)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df4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spark.read.format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('csv').option('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header','true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option('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inferSchema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','true').load(filename)</a:t>
            </a:r>
          </a:p>
          <a:p>
            <a:pPr marL="2286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df4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spark.read.csv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(filename, header = True,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inferSchema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CSV Files</a:t>
            </a:r>
          </a:p>
        </p:txBody>
      </p:sp>
    </p:spTree>
    <p:extLst>
      <p:ext uri="{BB962C8B-B14F-4D97-AF65-F5344CB8AC3E}">
        <p14:creationId xmlns:p14="http://schemas.microsoft.com/office/powerpoint/2010/main" val="926687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5" y="1155614"/>
            <a:ext cx="8402554" cy="5072616"/>
          </a:xfrm>
        </p:spPr>
        <p:txBody>
          <a:bodyPr/>
          <a:lstStyle/>
          <a:p>
            <a:r>
              <a:rPr lang="en-US" dirty="0"/>
              <a:t>The write method on a </a:t>
            </a:r>
            <a:r>
              <a:rPr lang="en-US" dirty="0" err="1"/>
              <a:t>DataFrame</a:t>
            </a:r>
            <a:r>
              <a:rPr lang="en-US" dirty="0"/>
              <a:t> can be used just like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/>
              <a:t> function using many different options</a:t>
            </a:r>
          </a:p>
          <a:p>
            <a:r>
              <a:rPr lang="en-US" dirty="0"/>
              <a:t>Some options are built-in such as: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spark.read.json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(filename)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df.write.json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orc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spark.read.orc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(filename)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df.write.orc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parquet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spark.read.parquet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(file)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df.write.parquet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spark.read.text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(file)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df.write.text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(file)</a:t>
            </a:r>
          </a:p>
          <a:p>
            <a:r>
              <a:rPr lang="en-US" dirty="0"/>
              <a:t>Other formats can use the option to supply a custom Java class that can be downloaded and installed on the computer:</a:t>
            </a:r>
          </a:p>
          <a:p>
            <a:pPr lvl="1"/>
            <a:r>
              <a:rPr lang="en-US" dirty="0"/>
              <a:t>AVRO: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spark.read.format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com.databricks.spark.avro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").load("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kv.avro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Cassandra: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sqlContext.read.format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org.apache.spark.sql.cassandra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").options(table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keys_space_name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).load()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Files</a:t>
            </a:r>
          </a:p>
        </p:txBody>
      </p:sp>
    </p:spTree>
    <p:extLst>
      <p:ext uri="{BB962C8B-B14F-4D97-AF65-F5344CB8AC3E}">
        <p14:creationId xmlns:p14="http://schemas.microsoft.com/office/powerpoint/2010/main" val="4135539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0668" y="1123530"/>
            <a:ext cx="8873332" cy="5229144"/>
          </a:xfrm>
        </p:spPr>
        <p:txBody>
          <a:bodyPr/>
          <a:lstStyle/>
          <a:p>
            <a:r>
              <a:rPr lang="en-US" dirty="0"/>
              <a:t>A lot of standard SQL is supported by Spark </a:t>
            </a:r>
          </a:p>
          <a:p>
            <a:r>
              <a:rPr lang="en-US" dirty="0"/>
              <a:t>Using the expr function in combination with </a:t>
            </a:r>
            <a:r>
              <a:rPr lang="en-US" dirty="0" err="1"/>
              <a:t>withColumn</a:t>
            </a:r>
            <a:r>
              <a:rPr lang="en-US" dirty="0"/>
              <a:t> you can add calculated columns to a </a:t>
            </a:r>
            <a:r>
              <a:rPr lang="en-US" dirty="0" err="1"/>
              <a:t>DataFrame</a:t>
            </a:r>
            <a:r>
              <a:rPr lang="en-US" dirty="0"/>
              <a:t> if you can code the calculation as standard SQL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pyspark.sql.functions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expr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x2.withColumn('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expr('upper(name)')).show()</a:t>
            </a:r>
          </a:p>
          <a:p>
            <a:r>
              <a:rPr lang="en-US" dirty="0"/>
              <a:t>Sometimes you just want to easily rename a column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withColumnRenamed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newname)</a:t>
            </a:r>
          </a:p>
          <a:p>
            <a:r>
              <a:rPr lang="en-US" dirty="0"/>
              <a:t>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collect() </a:t>
            </a:r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toLocalIterator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method will return all the results to the driver node, but it does it as a generator instead of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 </a:t>
            </a:r>
          </a:p>
          <a:p>
            <a:r>
              <a:rPr lang="en-US" dirty="0"/>
              <a:t>Just like SQL there are methods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unionAll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subtract </a:t>
            </a:r>
            <a:r>
              <a:rPr lang="en-US" dirty="0"/>
              <a:t>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intersect</a:t>
            </a:r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Useful Methods</a:t>
            </a:r>
          </a:p>
        </p:txBody>
      </p:sp>
    </p:spTree>
    <p:extLst>
      <p:ext uri="{BB962C8B-B14F-4D97-AF65-F5344CB8AC3E}">
        <p14:creationId xmlns:p14="http://schemas.microsoft.com/office/powerpoint/2010/main" val="1785131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0668" y="1123530"/>
            <a:ext cx="8873332" cy="5229144"/>
          </a:xfrm>
        </p:spPr>
        <p:txBody>
          <a:bodyPr/>
          <a:lstStyle/>
          <a:p>
            <a:r>
              <a:rPr lang="en-US" dirty="0"/>
              <a:t>Sometimes it is necessary to write complex functions using Python</a:t>
            </a:r>
          </a:p>
          <a:p>
            <a:r>
              <a:rPr lang="en-US" dirty="0"/>
              <a:t>Import the helper functions in </a:t>
            </a:r>
            <a:r>
              <a:rPr lang="en-US" dirty="0" err="1"/>
              <a:t>pyspark.sql</a:t>
            </a:r>
            <a:endParaRPr lang="en-US" dirty="0"/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pyspark.sql.functions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pyspark.sql.types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pyspark.sql.functions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to_date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Write whatever custom function you need: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city(x):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x[: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(',')]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country(x):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(',') + 1 :]</a:t>
            </a:r>
          </a:p>
          <a:p>
            <a:r>
              <a:rPr lang="en-US" dirty="0"/>
              <a:t>Call the built-in function or 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udf</a:t>
            </a:r>
            <a:r>
              <a:rPr lang="en-US" dirty="0"/>
              <a:t> function to wrap and call your UDF:</a:t>
            </a:r>
            <a:br>
              <a:rPr lang="en-US" dirty="0"/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df4.withColumn('City',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(city,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())(df4.CityCountry))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withColumn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('Country',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(country,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())(df4.CityCountry))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withColumn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('Date',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to_date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(df4.Date,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-MMM-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'))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.drop(df4.CityCountry)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3221363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 :</a:t>
            </a:r>
          </a:p>
          <a:p>
            <a:r>
              <a:rPr lang="en-US" dirty="0"/>
              <a:t>Introduce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Show how to create a structured object using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Apply transformations and actions on </a:t>
            </a:r>
            <a:r>
              <a:rPr lang="en-US" dirty="0" err="1"/>
              <a:t>DataFrames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413395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 :</a:t>
            </a:r>
          </a:p>
          <a:p>
            <a:r>
              <a:rPr lang="en-US" dirty="0"/>
              <a:t>Introduce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Show how to create a structured object using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Apply transformations and actions on </a:t>
            </a:r>
            <a:r>
              <a:rPr lang="en-US" dirty="0" err="1"/>
              <a:t>DataFrames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88050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Spark 2.0 introduced a more feature rich and easier to use version of RDD's known as a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Modeled to be similar to Pandas </a:t>
            </a:r>
            <a:r>
              <a:rPr lang="en-US" dirty="0" err="1"/>
              <a:t>DataFrame</a:t>
            </a:r>
            <a:r>
              <a:rPr lang="en-US" dirty="0"/>
              <a:t> so it is easily familiar</a:t>
            </a:r>
          </a:p>
          <a:p>
            <a:pPr lvl="1"/>
            <a:r>
              <a:rPr lang="en-US" dirty="0"/>
              <a:t>Is an RDD but has column names and data types</a:t>
            </a:r>
          </a:p>
          <a:p>
            <a:pPr lvl="1"/>
            <a:r>
              <a:rPr lang="en-US" dirty="0"/>
              <a:t>Has transformations and actions that are easier to use than RDD versions</a:t>
            </a:r>
          </a:p>
          <a:p>
            <a:pPr lvl="1"/>
            <a:r>
              <a:rPr lang="en-US" dirty="0"/>
              <a:t>Attempts to be more SQL like for even more familiarity</a:t>
            </a:r>
          </a:p>
          <a:p>
            <a:pPr lvl="1"/>
            <a:r>
              <a:rPr lang="en-US" dirty="0"/>
              <a:t>Can read and write many more file formats than basic RDD's could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16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2.0 introduced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lang="en-US" dirty="0"/>
              <a:t>, simply called spark in </a:t>
            </a:r>
            <a:r>
              <a:rPr lang="en-US" dirty="0" err="1"/>
              <a:t>PySpark</a:t>
            </a:r>
            <a:endParaRPr lang="en-US" dirty="0"/>
          </a:p>
          <a:p>
            <a:pPr lvl="1"/>
            <a:r>
              <a:rPr lang="en-US" dirty="0"/>
              <a:t>Provides easier access to the different spark contexts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spark.sparkContext</a:t>
            </a:r>
            <a:r>
              <a:rPr lang="en-US" dirty="0"/>
              <a:t> is the same as the old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Once we have the spark context we can start using </a:t>
            </a:r>
            <a:r>
              <a:rPr lang="en-US" dirty="0" err="1"/>
              <a:t>DataFrames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([(1,'alpha'),(2,'beta')])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x0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spark.createDataFrame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x0.show()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_1|   _2|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1|alpha|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2| beta|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</a:t>
            </a:r>
            <a:r>
              <a:rPr lang="en-US" dirty="0" err="1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the </a:t>
            </a:r>
            <a:r>
              <a:rPr lang="en-US" dirty="0" err="1"/>
              <a:t>DataFrame</a:t>
            </a:r>
            <a:r>
              <a:rPr lang="en-US" dirty="0"/>
              <a:t> more useful column names can be applied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spark.createDataFrame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schema = ['ID', 'Name'])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x1.describe()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ID| Name|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1|alpha|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2| beta|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[summary: string, ID: string, Name: string]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Names</a:t>
            </a:r>
          </a:p>
        </p:txBody>
      </p:sp>
    </p:spTree>
    <p:extLst>
      <p:ext uri="{BB962C8B-B14F-4D97-AF65-F5344CB8AC3E}">
        <p14:creationId xmlns:p14="http://schemas.microsoft.com/office/powerpoint/2010/main" val="418595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the </a:t>
            </a:r>
            <a:r>
              <a:rPr lang="en-US" dirty="0" err="1"/>
              <a:t>DataFrame</a:t>
            </a:r>
            <a:r>
              <a:rPr lang="en-US" dirty="0"/>
              <a:t> even more useful a schema with data types can be applied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x2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spark.createDataFrame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ID:int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Name:string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x2.show()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print(x2)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ID| Name|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1|alpha|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2| beta|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[ID: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Name: string]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Schemas</a:t>
            </a:r>
          </a:p>
        </p:txBody>
      </p:sp>
    </p:spTree>
    <p:extLst>
      <p:ext uri="{BB962C8B-B14F-4D97-AF65-F5344CB8AC3E}">
        <p14:creationId xmlns:p14="http://schemas.microsoft.com/office/powerpoint/2010/main" val="95133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existing RDD can also be turned into a </a:t>
            </a:r>
            <a:r>
              <a:rPr lang="en-US" dirty="0" err="1"/>
              <a:t>DataFrame</a:t>
            </a:r>
            <a:r>
              <a:rPr lang="en-US" dirty="0"/>
              <a:t> using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toDF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using the credit card csv file from before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cc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('/home/student/ROI/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SparkProgram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datasets/finance/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CreditCard.csv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first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cc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cc.filter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(lambda x : x != first)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datetime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cc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cc.map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(lambda x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(','))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cc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cc.map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(lambda x : (x[0][1:], x[1][1:-1],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datetime.datetime.strptime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(x[2], '%d-%b-%y').date(),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x[3], x[4], x[5], float(x[6])))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cc.toDF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cc.toDF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(['City', 'Country', 'Date',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'Gender', 'Amount'])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RDD to </a:t>
            </a:r>
            <a:r>
              <a:rPr lang="en-US" dirty="0" err="1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88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r>
              <a:rPr lang="en-US" dirty="0"/>
              <a:t> have methods with names similar to SQL commands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('City', 'Country', 'Amount').show(10)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('City', 'Country').distinct().show()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df.Amount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df.Amount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ascending = False).show()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('City', 'Amount').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df.City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).show()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Columns</a:t>
            </a:r>
          </a:p>
        </p:txBody>
      </p:sp>
    </p:spTree>
    <p:extLst>
      <p:ext uri="{BB962C8B-B14F-4D97-AF65-F5344CB8AC3E}">
        <p14:creationId xmlns:p14="http://schemas.microsoft.com/office/powerpoint/2010/main" val="1774561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columns can be added to a </a:t>
            </a:r>
            <a:r>
              <a:rPr lang="en-US" dirty="0" err="1"/>
              <a:t>DataFrame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df2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df.withColumn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('Discount',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df.Amount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.03)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df2.show()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Columns can be removed when not needed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 = df2.drop(df2.Country)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df3.show()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Columns</a:t>
            </a:r>
          </a:p>
        </p:txBody>
      </p:sp>
    </p:spTree>
    <p:extLst>
      <p:ext uri="{BB962C8B-B14F-4D97-AF65-F5344CB8AC3E}">
        <p14:creationId xmlns:p14="http://schemas.microsoft.com/office/powerpoint/2010/main" val="2611173546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8.potx" id="{900E982A-6F6D-46E3-A51B-434C7FD8C934}" vid="{3DFECD56-42D8-427A-8AD4-90EAB329F89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EVEA5JW6U4JV-6-9770</_dlc_DocId>
    <_dlc_DocIdUrl xmlns="037063e9-a85e-4c78-8627-f1a9315663e5">
      <Url>https://portal.roitraining.com/Courses/_layouts/DocIdRedir.aspx?ID=EVEA5JW6U4JV-6-9770</Url>
      <Description>EVEA5JW6U4JV-6-9770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infopath/2007/PartnerControls"/>
    <ds:schemaRef ds:uri="037063e9-a85e-4c78-8627-f1a9315663e5"/>
    <ds:schemaRef ds:uri="027ed24f-5970-4294-be5c-0919c5aaa214"/>
  </ds:schemaRefs>
</ds:datastoreItem>
</file>

<file path=customXml/itemProps3.xml><?xml version="1.0" encoding="utf-8"?>
<ds:datastoreItem xmlns:ds="http://schemas.openxmlformats.org/officeDocument/2006/customXml" ds:itemID="{B8E0886B-5092-4138-9EEE-28D3BFD5A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ROI_Standard_Template_2018</Template>
  <TotalTime>6636</TotalTime>
  <Words>746</Words>
  <Application>Microsoft Macintosh PowerPoint</Application>
  <PresentationFormat>On-screen Show (4:3)</PresentationFormat>
  <Paragraphs>119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Lucida Sans Unicode</vt:lpstr>
      <vt:lpstr>Tahoma</vt:lpstr>
      <vt:lpstr>Wingdings</vt:lpstr>
      <vt:lpstr>ROI Standard Theme</vt:lpstr>
      <vt:lpstr>Chapter 3:  DataFrames</vt:lpstr>
      <vt:lpstr>Chapter Objectives</vt:lpstr>
      <vt:lpstr>DataFrames</vt:lpstr>
      <vt:lpstr>Make a DataFrame</vt:lpstr>
      <vt:lpstr>Column Names</vt:lpstr>
      <vt:lpstr>Schemas</vt:lpstr>
      <vt:lpstr>Convert RDD to DataFrame</vt:lpstr>
      <vt:lpstr>Selecting Columns</vt:lpstr>
      <vt:lpstr>Calculated Columns</vt:lpstr>
      <vt:lpstr>Filtering Data</vt:lpstr>
      <vt:lpstr>Sorting</vt:lpstr>
      <vt:lpstr>JOIN</vt:lpstr>
      <vt:lpstr>Grouping and Aggregating</vt:lpstr>
      <vt:lpstr>Reading Files</vt:lpstr>
      <vt:lpstr>Reading CSV Files</vt:lpstr>
      <vt:lpstr>Writing Files</vt:lpstr>
      <vt:lpstr>Miscellaneous Useful Methods</vt:lpstr>
      <vt:lpstr>User Defined Functions</vt:lpstr>
      <vt:lpstr>Chapter Objectives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Imran Ahmad</dc:creator>
  <cp:lastModifiedBy>Microsoft Office User</cp:lastModifiedBy>
  <cp:revision>124</cp:revision>
  <dcterms:created xsi:type="dcterms:W3CDTF">2018-05-01T18:57:33Z</dcterms:created>
  <dcterms:modified xsi:type="dcterms:W3CDTF">2019-09-12T00:25:33Z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94db8d63-42a4-4cc7-aebd-4c1ecf8375ef</vt:lpwstr>
  </property>
</Properties>
</file>