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2"/>
  </p:notesMasterIdLst>
  <p:handoutMasterIdLst>
    <p:handoutMasterId r:id="rId33"/>
  </p:handoutMasterIdLst>
  <p:sldIdLst>
    <p:sldId id="257" r:id="rId6"/>
    <p:sldId id="258" r:id="rId7"/>
    <p:sldId id="280" r:id="rId8"/>
    <p:sldId id="281" r:id="rId9"/>
    <p:sldId id="259" r:id="rId10"/>
    <p:sldId id="282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83" r:id="rId20"/>
    <p:sldId id="269" r:id="rId21"/>
    <p:sldId id="270" r:id="rId22"/>
    <p:sldId id="271" r:id="rId23"/>
    <p:sldId id="272" r:id="rId24"/>
    <p:sldId id="273" r:id="rId25"/>
    <p:sldId id="277" r:id="rId26"/>
    <p:sldId id="278" r:id="rId27"/>
    <p:sldId id="279" r:id="rId28"/>
    <p:sldId id="284" r:id="rId29"/>
    <p:sldId id="286" r:id="rId30"/>
    <p:sldId id="285" r:id="rId3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64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22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784C9DF-E1DA-45AA-9D2C-68AE92ACF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05D4AF-934A-45D3-A180-CB0ADAC1D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96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2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2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5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81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5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3B7BEE9C-90C1-4148-B798-703030367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above, working in the mongodb shell, uses a database named productdb. The product document is added to the productdb database in a collection named products. If the database does not exist or the collection does not exist, it will be created.</a:t>
            </a:r>
          </a:p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7868CB47-A18C-4A3F-AF45-A4F3A13D3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0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03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03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9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29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06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05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3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E3FDD-DA13-420A-A77E-CD97C7CA6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-1" dirty="0">
                <a:latin typeface="Arial"/>
              </a:rPr>
              <a:t>http://en.wikipedia.org/wiki/CAP_theorem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7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8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</a:t>
            </a:r>
            <a:br>
              <a:rPr lang="en-US" dirty="0"/>
            </a:br>
            <a:r>
              <a:rPr lang="en-US" dirty="0"/>
              <a:t>Spark and NoSQL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3"/>
          <p:cNvSpPr/>
          <p:nvPr/>
        </p:nvSpPr>
        <p:spPr>
          <a:xfrm>
            <a:off x="2011500" y="1682114"/>
            <a:ext cx="5121000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create keyspace classroom with replication={'class':'SimpleStrategy', 'replication_factor':'1'};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keyspaces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keyspace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classroom;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65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0074-4DE0-4447-8E05-A1DA8F09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1206B-1742-48FD-BB22-A488965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Keyspace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3"/>
          <p:cNvSpPr/>
          <p:nvPr/>
        </p:nvSpPr>
        <p:spPr>
          <a:xfrm>
            <a:off x="819000" y="1717632"/>
            <a:ext cx="750600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create table student (id int PRIMARY KEY, first_name text, last_name text, email_addresses set&lt;text&gt;);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 student;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69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9005-1187-458B-993D-E34CEBC5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B74D2-8483-405B-93C0-73D3FC21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3"/>
          <p:cNvSpPr/>
          <p:nvPr/>
        </p:nvSpPr>
        <p:spPr>
          <a:xfrm>
            <a:off x="690912" y="1694160"/>
            <a:ext cx="7762176" cy="230687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insert into student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(id, first_name, last_name, email_addresses)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values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(1, 'Joe', 'Smith',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{'joes@xyz.com',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'joe.smith@some_univ.edu'});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select * from student;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73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1C34-0EBB-42EE-8D6F-FF8C039E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2A57F-30AD-411D-BB83-B52A771E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Writing and Reading Data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566640" y="2295594"/>
            <a:ext cx="8010720" cy="3382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from cassandra.cluster import Cluster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cluster = Cluster(['127.0.0.1'])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 = cluster.connect()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session.execute("update student set firstname = 'Joseph' where id = 1")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session.execute("insert into student (id, firstname, lastname, emails) values (2, 'Mike', 'Jones', {'mikej@xyz.com', 'mike.jones@def.net', 'mike1234@gmail.com'})")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rows = session.execute('SELECT id, firstname, lastname, emails from student')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print(list(rows))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EF83-3432-4D6C-80DD-58856BE8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Cassandra using the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cassandra-driver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cassandra-driver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7B751-F6CB-42BA-90B2-5FF8A3EF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Python and Cassandra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3"/>
          <p:cNvSpPr/>
          <p:nvPr/>
        </p:nvSpPr>
        <p:spPr>
          <a:xfrm>
            <a:off x="370332" y="2607120"/>
            <a:ext cx="8403336" cy="921876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people = spark.read.format("org.apache.spark.sql.cassandra"\</a:t>
            </a:r>
            <a:br>
              <a:rPr sz="1800"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.options(table="student", keyspace="classroom").load()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people.show()</a:t>
            </a:r>
          </a:p>
        </p:txBody>
      </p:sp>
      <p:pic>
        <p:nvPicPr>
          <p:cNvPr id="181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370332" y="3750120"/>
            <a:ext cx="8403336" cy="230687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 = sc.parallelize([(3, 'Mary', 'Johnson', 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['Mary1@gmail.com', 'Mary2@yahoo.com'])])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x1 = spark.createDataFrame(x, 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schema = ['id', 'firstname', 'lastname', 'emails'])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x1.write.format("org.apache.spark.sql.cassandra")\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.options(table="student", keyspace="classroom").\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mode("append").save()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006F-96F5-4849-9D7C-519B5DCA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PySpark can directly talk to Cassandra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PySpark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pyspark --packages com.datastax.spark:spark-cassandra-connector_2.11:2.4.1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9870-0155-4ED7-B285-A3FD3DA6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PySpark and Cassandra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B53CE-A475-45B2-AD34-386C4EDE7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31699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3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7B69-A3F7-48F8-8595-87073659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Idea of document data stores is to replace concept of row with more flexible model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fixed schema, every record potentially different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Complex relationships stored as simple document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lnSpc>
                <a:spcPct val="110000"/>
              </a:lnSpc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All data for the document stored in the one document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lnSpc>
                <a:spcPct val="110000"/>
              </a:lnSpc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Aim for self-contained documents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Documents can be queried on contents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Many document data stores are available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CouchDB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Terrastore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RavenDB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D75AF-2AE4-42B3-85C1-09577C0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Document Data Stores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6E10-BED7-4FCD-82C6-2B23B3B0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 database with document data field/value pairs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Documents are JSON objects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Values in a field can be other documents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Rich data model not constrained by schema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Key features include: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Easy scaling by scale out (horizontal scalability)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Replication and high availability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Rich querying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Flexible aggregation and data processing including by Hadoop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Has an API with bindings for many languages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Also comes with interactive shell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6AB68-2CF5-47C6-B0E7-40644E20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MongoDB Key Concepts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Has the concept of a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Within a MongoDB instance it’s possible to have multiple 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 stores documents in collections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Collections are similar to tables—but no schema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Collections are made up of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Documents are equivalent of records/rows in relational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are made up of fields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Similar to columns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But fields can themselves be documents allowing nested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has indexes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uses Cursors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Enable counting, forwarding, etc. without fetching data in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DE27-2CF2-4D74-BFD9-8E02A665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MongoDB enables creation of databases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z="1850" spc="-1" dirty="0">
                <a:solidFill>
                  <a:srgbClr val="000000"/>
                </a:solidFill>
                <a:latin typeface="+mj-lt"/>
                <a:ea typeface="Tahoma"/>
              </a:rPr>
              <a:t>Within a database documents are grouped into collections</a:t>
            </a:r>
            <a:endParaRPr lang="en-US" sz="1850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Document is an ordered set of keys with associated values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Following examples will give a feel for working with MongoDB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MongoDB generates a unique id for each item added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73816" y="3191040"/>
            <a:ext cx="8678160" cy="178452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product = {"manufacturer": "Bosch", "price": 199.99, "retailer": 199}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db.products.insert(product)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914776" y="2882232"/>
            <a:ext cx="2333880" cy="555552"/>
          </a:xfrm>
          <a:prstGeom prst="wedgeRectCallout">
            <a:avLst>
              <a:gd name="adj1" fmla="val -88868"/>
              <a:gd name="adj2" fmla="val 59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Switch to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productdb</a:t>
            </a: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150736" y="4226760"/>
            <a:ext cx="1794600" cy="555552"/>
          </a:xfrm>
          <a:prstGeom prst="wedgeRectCallout">
            <a:avLst>
              <a:gd name="adj1" fmla="val -103083"/>
              <a:gd name="adj2" fmla="val -700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document product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794096" y="5142960"/>
            <a:ext cx="2183544" cy="498888"/>
          </a:xfrm>
          <a:prstGeom prst="wedgeRectCallout">
            <a:avLst>
              <a:gd name="adj1" fmla="val -73061"/>
              <a:gd name="adj2" fmla="val -1605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refers to currently selected 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6DB32-436C-40CB-9B09-E7B17E4E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Working with MongoDB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DF82-73F1-4C18-9857-BB3CBEFC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this chapter, we will: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Discuss NoSQL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Introduce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Python to access Cassandra and Mongo directly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Spark to read and write to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3A289-E519-4379-83FD-596C1B72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3"/>
          <p:cNvSpPr/>
          <p:nvPr/>
        </p:nvSpPr>
        <p:spPr>
          <a:xfrm>
            <a:off x="707040" y="2274048"/>
            <a:ext cx="7947375" cy="3189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products =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[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{"manufacturer" : "Bosch", "price" : 199.99, "retailer" : 199},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{"manufacturer" : "AEG", "price" : 179.99, "retailer": 179},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…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]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db.products.insert(products)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Object.bsonsize(products)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981960" y="2487168"/>
            <a:ext cx="1794600" cy="40428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Array of records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957640" y="3986784"/>
            <a:ext cx="1794600" cy="372384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Now a bulk insert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5497920" y="4556808"/>
            <a:ext cx="1794600" cy="489240"/>
          </a:xfrm>
          <a:prstGeom prst="wedgeRectCallout">
            <a:avLst>
              <a:gd name="adj1" fmla="val -136423"/>
              <a:gd name="adj2" fmla="val 310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Storage size of document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3132-D2C9-47FA-847A-3DF5DB66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Multiple documents can be inserted with one insert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Known as batch insert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 only be used for inserting into one collection at a time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0F4D-FF46-487E-ABF7-84BE39AA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Inserts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461574" y="1936692"/>
            <a:ext cx="8220852" cy="4245863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import pymongo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client = pymongo.MongoClient("mongodb://127.0.0.1:27017/")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classroom = client["classroom"]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if 'classroom' in (x['name'] for x in client.list_databases()):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client.drop_database('classroom')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people = classroom['people']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name = {"firstname" : "Adam", "personid":4}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people.insert_one(name)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names = [{"firstname" : "Betty", "personid":5}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     ,{"firstname" : "Charlie", "personid":6}]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people.insert_many(names)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people.find()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print (list(x))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97E7-D907-4701-850B-658E2AEA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MongoDB using the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pymongo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cassandra-driver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C107-AE75-4F30-9728-9CAB220C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Python and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461858" y="2639395"/>
            <a:ext cx="8220285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spark = SparkSession.builder.appName("myApp") \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.config("spark.mongodb.input.uri",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"mongodb://127.0.0.1/classroom") \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.config("spark.mongodb.output.uri",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"mongodb://127.0.0.1/classroom").getOrCreate()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 = spark.read.format("mongo").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option("uri", "mongodb://127.0.0.1/classroom.people")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.load()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df.show()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9BC-C4C9-4C12-BC51-37C22874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PySpark can directly talk to MongoDB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PySpark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pyspark --packages org.mongodb.spark:mongo-spark-connector_2.11:2.4.1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7E20C-E77A-4358-8A39-F1BE074F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PySpark and MongoDB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0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Write to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0790" y="1399136"/>
            <a:ext cx="838242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sc.parallelize([(7, 'David')])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x1 = spark.createDataFrame(x, schema = ['personid', 'firstname'])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x1.write.format("mongo").options(collection="people", database="classroom").mode("append").save()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 = spark.read.format("mongo").\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option("uri", "mongodb://127.0.0.1/classroom.people").load()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df.show()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47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FB24-05B2-4567-BA76-220713FE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50" dirty="0"/>
              <a:t>NoSQL clusters can be used to quickly scale acquired data in situations where SQL servers could not handle the volume</a:t>
            </a:r>
          </a:p>
          <a:p>
            <a:r>
              <a:rPr lang="en-US" sz="1750" dirty="0"/>
              <a:t>To analyze the data, you could: </a:t>
            </a:r>
          </a:p>
          <a:p>
            <a:pPr lvl="1"/>
            <a:r>
              <a:rPr lang="en-US" sz="1750" dirty="0"/>
              <a:t>Export periodically from NoSQL into files stored in HDFS and use Spark to process it</a:t>
            </a:r>
          </a:p>
          <a:p>
            <a:pPr lvl="1"/>
            <a:r>
              <a:rPr lang="en-US" sz="1750" dirty="0"/>
              <a:t>Export it to a format that is optimal for Spark queries</a:t>
            </a:r>
          </a:p>
          <a:p>
            <a:pPr lvl="1"/>
            <a:r>
              <a:rPr lang="en-US" sz="1750" dirty="0"/>
              <a:t>Preserve a snapshot of it as of a moment in time</a:t>
            </a:r>
          </a:p>
          <a:p>
            <a:r>
              <a:rPr lang="en-US" sz="1750" dirty="0"/>
              <a:t>The better alternative is to allow Spark to directly query from the NoSQL cluster</a:t>
            </a:r>
          </a:p>
          <a:p>
            <a:pPr lvl="1"/>
            <a:r>
              <a:rPr lang="en-US" sz="1750" dirty="0"/>
              <a:t>Zero latency query to real data</a:t>
            </a:r>
          </a:p>
          <a:p>
            <a:pPr lvl="1"/>
            <a:r>
              <a:rPr lang="en-US" sz="1750" dirty="0"/>
              <a:t>No need to keep a separate copy of it</a:t>
            </a:r>
          </a:p>
          <a:p>
            <a:r>
              <a:rPr lang="en-US" sz="1750" dirty="0"/>
              <a:t>Use NoSQL for the transactional system and Spark for the data warehouse and reporting queries</a:t>
            </a:r>
          </a:p>
          <a:p>
            <a:pPr lvl="1"/>
            <a:r>
              <a:rPr lang="en-US" sz="1750" dirty="0"/>
              <a:t>Together, the two different clusters come together to provide the full feature set of a single SQL server but with the scalability of a cluster</a:t>
            </a:r>
          </a:p>
          <a:p>
            <a:r>
              <a:rPr lang="en-US" sz="1750" dirty="0"/>
              <a:t>Could store results of a query into static files or write back to a NoSQL database</a:t>
            </a:r>
          </a:p>
          <a:p>
            <a:endParaRPr lang="en-US" sz="17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746DF-0272-4820-8092-D4DAD0DC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33463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B53CE-A475-45B2-AD34-386C4EDE7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4136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0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D1F5C-6FD5-43A4-9681-DCCA7955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this chapter, we have: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Discussed NoSQL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Introduced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Used Python to access Cassandra and Mongo directly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Used Spark to read and write to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78452-EB14-4B88-ABDD-B02518DA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5459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EF825-65D1-439D-832E-0D1E9C6B4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9289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8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6328-B9AB-4E44-AEE8-DA433B09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As the volume of transactions increases, a single SQL server can no longer handle the amount of transactions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Scaling out to a multi-node cluster is the only way to handle the large volumes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Compromises need to be made to allow for more transaction volume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Cannot have ACID properties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Since there are multiple redundant copies of the data on different nodes, it’s possible that there could be an inconsistency in their values at a given moment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Systems are optimized for input, update, delete performance; select is limited to fetching by key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Long batch, warehouse, and analytical queries just don’t perform well and features like JOIN and GROUP BY don’t exist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order to run analytical queries, you need a different processing engine like Spark to handle them, while the NoSQL engine focuses only on the individual update transactions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DB6A-180E-4A09-8994-D24CEDCF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NoSQL Concept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19BC-6649-4C6D-8AB0-FD0522B0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Spark and NoSQL such as Cassandra, Mongo, and HBase make a powerful combination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NoSQL can be used to acquire real-time data in a transactional system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Spark can be used to query the data stored in NoSQL in ways that cannot be done with the native NoSQL engine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Most NoSQL does not support complex analytical queries like JOIN, GROUP, ORDER BY, etc.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Using Spark to read data stored in NoSQL creates a combination that offers many of the features of a traditional SQL server, but with the power of a cluster to handle large volumes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C1E25-84EC-4E00-AFCF-4F71FA07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89740C-5128-4CE4-AAA0-A77C57546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3090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A9B6-1337-4E6C-A3CE-D2F912AF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73318"/>
            <a:ext cx="8020050" cy="5072616"/>
          </a:xfrm>
        </p:spPr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Distributed and decentralized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Runs on a cluster of machines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Potentially across many data centers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Every node is equal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Master in architecture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Decentralized model provides high resilience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single points of failure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Elastic scalability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Cassandra scales horizontally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New nodes are automatically discovered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Work will be sent to the new servers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Including rebalancing of data across nodes</a:t>
            </a: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High availability and fault tolerance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Cluster continues serving in the event of a failed node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New nodes can be added with no downtime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Replication can be over data centers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Improve performance with local access to data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Resilience in the event of data center unavailability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839FD-9916-47F6-ACF6-EEA11F55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Cassandra Characteristics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CFC6-5C22-4678-A05D-F9AB4F0E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Tunable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Consistency refers to a read being able to return the very latest write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Consistency can be tuned on Cassandra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Eventual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Strict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Causal consistency</a:t>
            </a: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Column-oriented database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Data is stored in rows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Rows can be sparse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Each column can have multiple values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 be viewed as a multi-dimensional hash table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joins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530BD-AE2C-4FFC-B53D-F0AD91D3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Cassandra Characteristics (continued)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5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858F-3CC6-4498-874E-26E0C2E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The Cassandra Query Language (CQL) is the language used to define and manipulate data in the Cassandra database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Cassandra provides several ways to invoke CQL statements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Programming language drivers that use the CQL binary protocol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Very performant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Java, Python, JavaScript, C++, and others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Interactive CQL shell (CQLSH)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b="1" spc="-1" dirty="0">
                <a:solidFill>
                  <a:srgbClr val="000000"/>
                </a:solidFill>
                <a:latin typeface="Tahoma"/>
                <a:ea typeface="Tahoma"/>
              </a:rPr>
              <a:t>Do Now!</a:t>
            </a:r>
          </a:p>
          <a:p>
            <a:pPr lvl="1" indent="-228240">
              <a:spcBef>
                <a:spcPts val="0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Open a terminal window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spcBef>
                <a:spcPts val="0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terminal window, enter the following command: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cqlsh</a:t>
            </a: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This will change the prompt to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cqlsh&gt;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F2A81-D3A4-4689-AE96-BED298F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7" id="{80623D56-9481-4F5B-956A-AC6945E15A05}" vid="{7FFD5C96-0626-498F-9078-7F68898260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EVEA5JW6U4JV-6-9119</_dlc_DocId>
    <_dlc_DocIdUrl xmlns="037063e9-a85e-4c78-8627-f1a9315663e5">
      <Url>https://portal.roitraining.com/Courses/_layouts/DocIdRedir.aspx?ID=EVEA5JW6U4JV-6-9119</Url>
      <Description>EVEA5JW6U4JV-6-9119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B74BF2-C9AE-43F2-9033-BC16AD17E5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037063e9-a85e-4c78-8627-f1a9315663e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ROI_Standard_Template_2017</Template>
  <TotalTime>1784</TotalTime>
  <Words>2032</Words>
  <Application>Microsoft Macintosh PowerPoint</Application>
  <PresentationFormat>On-screen Show (4:3)</PresentationFormat>
  <Paragraphs>261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4: Spark and NoSQL</vt:lpstr>
      <vt:lpstr>Chapter Objectives</vt:lpstr>
      <vt:lpstr>Chapter Concepts</vt:lpstr>
      <vt:lpstr>NoSQL Concept</vt:lpstr>
      <vt:lpstr>NoSQL and Spark</vt:lpstr>
      <vt:lpstr>Chapter Concepts</vt:lpstr>
      <vt:lpstr>Cassandra Characteristics</vt:lpstr>
      <vt:lpstr>Cassandra Characteristics (continued)</vt:lpstr>
      <vt:lpstr>CQLSH</vt:lpstr>
      <vt:lpstr>Creating a Keyspace</vt:lpstr>
      <vt:lpstr>Creating a Table</vt:lpstr>
      <vt:lpstr>Writing and Reading Data</vt:lpstr>
      <vt:lpstr>Python and Cassandra</vt:lpstr>
      <vt:lpstr>PySpark and Cassandra</vt:lpstr>
      <vt:lpstr>Chapter Concepts</vt:lpstr>
      <vt:lpstr>Document Data Stores</vt:lpstr>
      <vt:lpstr>MongoDB</vt:lpstr>
      <vt:lpstr>PowerPoint Presentation</vt:lpstr>
      <vt:lpstr>Working with MongoDB</vt:lpstr>
      <vt:lpstr>Bulk Inserts</vt:lpstr>
      <vt:lpstr>Python and MongoDB</vt:lpstr>
      <vt:lpstr>PySpark and MongoDB (continued)</vt:lpstr>
      <vt:lpstr>PowerPoint Presentation</vt:lpstr>
      <vt:lpstr>Putting It All Together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Spark and NoSQL</dc:title>
  <dc:creator>Christel</dc:creator>
  <cp:lastModifiedBy>Microsoft Office User</cp:lastModifiedBy>
  <cp:revision>152</cp:revision>
  <dcterms:created xsi:type="dcterms:W3CDTF">2017-07-07T14:15:10Z</dcterms:created>
  <dcterms:modified xsi:type="dcterms:W3CDTF">2020-01-14T23:32:54Z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734e2f90-d396-431e-8711-aadffa425603</vt:lpwstr>
  </property>
</Properties>
</file>