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4"/>
  </p:notesMasterIdLst>
  <p:handoutMasterIdLst>
    <p:handoutMasterId r:id="rId15"/>
  </p:handoutMasterIdLst>
  <p:sldIdLst>
    <p:sldId id="256" r:id="rId6"/>
    <p:sldId id="336" r:id="rId7"/>
    <p:sldId id="260" r:id="rId8"/>
    <p:sldId id="367" r:id="rId9"/>
    <p:sldId id="346" r:id="rId10"/>
    <p:sldId id="372" r:id="rId11"/>
    <p:sldId id="384" r:id="rId12"/>
    <p:sldId id="383" r:id="rId1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08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64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449: Spark for Big Data Processing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449: Spark for Big Data Processing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506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9469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2018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55">
            <a:extLst>
              <a:ext uri="{FF2B5EF4-FFF2-40B4-BE49-F238E27FC236}">
                <a16:creationId xmlns:a16="http://schemas.microsoft.com/office/drawing/2014/main" id="{972BEEED-8F56-4745-9DC5-06BEF3FA6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blackGray">
          <a:xfrm>
            <a:off x="916177" y="6563185"/>
            <a:ext cx="870534" cy="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1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3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723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</a:t>
            </a:r>
            <a:r>
              <a:rPr lang="en-US" u="sng" dirty="0"/>
              <a:t>H</a:t>
            </a:r>
            <a:r>
              <a:rPr lang="en-US" dirty="0"/>
              <a:t>adoop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F</a:t>
            </a:r>
            <a:r>
              <a:rPr lang="en-US" dirty="0"/>
              <a:t>iles </a:t>
            </a:r>
            <a:r>
              <a:rPr lang="en-US" u="sng" dirty="0"/>
              <a:t>S</a:t>
            </a:r>
            <a:r>
              <a:rPr lang="en-US" dirty="0"/>
              <a:t>ystem (HDFS)</a:t>
            </a:r>
          </a:p>
          <a:p>
            <a:pPr>
              <a:defRPr/>
            </a:pPr>
            <a:r>
              <a:rPr lang="en-US" dirty="0"/>
              <a:t>Run a stand-alone instance of HDFS</a:t>
            </a:r>
          </a:p>
          <a:p>
            <a:pPr>
              <a:defRPr/>
            </a:pPr>
            <a:r>
              <a:rPr lang="en-US" dirty="0"/>
              <a:t>Create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36589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About HDFS</a:t>
            </a:r>
            <a:r>
              <a:rPr lang="en-US" dirty="0"/>
              <a:t>—I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18759"/>
            <a:ext cx="7772400" cy="4937760"/>
          </a:xfrm>
        </p:spPr>
        <p:txBody>
          <a:bodyPr/>
          <a:lstStyle/>
          <a:p>
            <a:pPr>
              <a:defRPr/>
            </a:pPr>
            <a:r>
              <a:rPr lang="en-US" dirty="0"/>
              <a:t>The Hadoop Distributed File System (HDFS) is the main storage used by Hadoop MapReduce applications</a:t>
            </a:r>
          </a:p>
          <a:p>
            <a:pPr lvl="1">
              <a:defRPr/>
            </a:pPr>
            <a:r>
              <a:rPr lang="en-US" dirty="0"/>
              <a:t>Distributed, POSIX-like file system</a:t>
            </a:r>
          </a:p>
          <a:p>
            <a:pPr lvl="2">
              <a:defRPr/>
            </a:pPr>
            <a:r>
              <a:rPr lang="en-US" dirty="0"/>
              <a:t>Designed to run on commodity hardware</a:t>
            </a:r>
          </a:p>
          <a:p>
            <a:pPr lvl="2">
              <a:defRPr/>
            </a:pPr>
            <a:r>
              <a:rPr lang="en-US" dirty="0"/>
              <a:t>Scales to clusters composed of thousands of nodes</a:t>
            </a:r>
          </a:p>
          <a:p>
            <a:pPr lvl="1">
              <a:defRPr/>
            </a:pPr>
            <a:r>
              <a:rPr lang="en-US" dirty="0"/>
              <a:t>Highly fault tolerant</a:t>
            </a:r>
          </a:p>
          <a:p>
            <a:pPr lvl="2">
              <a:defRPr/>
            </a:pPr>
            <a:r>
              <a:rPr lang="en-US" dirty="0"/>
              <a:t>Automatically detects hardware faults</a:t>
            </a:r>
          </a:p>
          <a:p>
            <a:pPr lvl="2">
              <a:defRPr/>
            </a:pPr>
            <a:r>
              <a:rPr lang="en-US" dirty="0"/>
              <a:t>Supports quick recovery</a:t>
            </a:r>
          </a:p>
          <a:p>
            <a:pPr lvl="1">
              <a:defRPr/>
            </a:pPr>
            <a:r>
              <a:rPr lang="en-US" dirty="0"/>
              <a:t>Implemented in Java</a:t>
            </a:r>
          </a:p>
          <a:p>
            <a:pPr>
              <a:defRPr/>
            </a:pPr>
            <a:r>
              <a:rPr lang="en-US" dirty="0"/>
              <a:t>Can be used as a stand-alone general purpose file system, but relaxes certain POSIX filesystem requirements</a:t>
            </a:r>
          </a:p>
          <a:p>
            <a:pPr lvl="1">
              <a:defRPr/>
            </a:pPr>
            <a:r>
              <a:rPr lang="en-US" dirty="0"/>
              <a:t>Designed for storing and reading very large files (&gt;TB)</a:t>
            </a:r>
          </a:p>
          <a:p>
            <a:pPr lvl="2">
              <a:defRPr/>
            </a:pPr>
            <a:r>
              <a:rPr lang="en-US" dirty="0"/>
              <a:t>Supports high throughput read and writes</a:t>
            </a:r>
          </a:p>
          <a:p>
            <a:pPr lvl="2">
              <a:defRPr/>
            </a:pPr>
            <a:r>
              <a:rPr lang="en-US" dirty="0"/>
              <a:t>Write once, read many</a:t>
            </a:r>
          </a:p>
          <a:p>
            <a:pPr lvl="2">
              <a:defRPr/>
            </a:pPr>
            <a:r>
              <a:rPr lang="en-US" dirty="0"/>
              <a:t>Aimed at batch processing</a:t>
            </a:r>
          </a:p>
          <a:p>
            <a:pPr lvl="2">
              <a:defRPr/>
            </a:pPr>
            <a:r>
              <a:rPr lang="en-US" dirty="0"/>
              <a:t>Default block size is 128MB</a:t>
            </a:r>
          </a:p>
          <a:p>
            <a:pPr lvl="1">
              <a:defRPr/>
            </a:pPr>
            <a:r>
              <a:rPr lang="en-US" dirty="0"/>
              <a:t>Does not support random insertion or modification of data</a:t>
            </a:r>
          </a:p>
          <a:p>
            <a:pPr lvl="1">
              <a:defRPr/>
            </a:pPr>
            <a:r>
              <a:rPr lang="en-US" dirty="0"/>
              <a:t>Appending/truncating data is possible</a:t>
            </a:r>
          </a:p>
        </p:txBody>
      </p:sp>
    </p:spTree>
    <p:extLst>
      <p:ext uri="{BB962C8B-B14F-4D97-AF65-F5344CB8AC3E}">
        <p14:creationId xmlns:p14="http://schemas.microsoft.com/office/powerpoint/2010/main" val="23079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used either directly or indirectly by many BigData and NoSQL applications including: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512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Core 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HDFS is implemented as several services which are usually deployed on a cluster of machines</a:t>
            </a:r>
          </a:p>
          <a:p>
            <a:pPr lvl="1">
              <a:defRPr/>
            </a:pPr>
            <a:r>
              <a:rPr lang="en-US" dirty="0"/>
              <a:t>Referred to as an HDFS cluster</a:t>
            </a:r>
          </a:p>
          <a:p>
            <a:pPr lvl="1">
              <a:defRPr/>
            </a:pPr>
            <a:r>
              <a:rPr lang="en-US" dirty="0"/>
              <a:t>Arranged in a master/slave architecture</a:t>
            </a:r>
          </a:p>
          <a:p>
            <a:pPr>
              <a:defRPr/>
            </a:pPr>
            <a:r>
              <a:rPr lang="en-US" dirty="0"/>
              <a:t>Core HDFS Services include:</a:t>
            </a:r>
          </a:p>
          <a:p>
            <a:pPr lvl="1">
              <a:defRPr/>
            </a:pPr>
            <a:r>
              <a:rPr lang="en-US" b="1" dirty="0"/>
              <a:t>NameNode</a:t>
            </a:r>
            <a:r>
              <a:rPr lang="en-US" dirty="0"/>
              <a:t> which stores file system metadata</a:t>
            </a:r>
          </a:p>
          <a:p>
            <a:pPr lvl="1">
              <a:defRPr/>
            </a:pPr>
            <a:r>
              <a:rPr lang="en-US" b="1" dirty="0"/>
              <a:t>DataNode</a:t>
            </a:r>
            <a:r>
              <a:rPr lang="en-US" dirty="0"/>
              <a:t> which stores file data (data blocks)</a:t>
            </a:r>
          </a:p>
          <a:p>
            <a:pPr>
              <a:defRPr/>
            </a:pPr>
            <a:r>
              <a:rPr lang="en-US" dirty="0"/>
              <a:t>The NameNode is the master server </a:t>
            </a:r>
          </a:p>
          <a:p>
            <a:pPr lvl="1">
              <a:defRPr/>
            </a:pPr>
            <a:r>
              <a:rPr lang="en-US" dirty="0"/>
              <a:t>Implements a POSIX-like hierarchical file system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’ as the root directory</a:t>
            </a:r>
          </a:p>
          <a:p>
            <a:pPr lvl="1">
              <a:defRPr/>
            </a:pPr>
            <a:r>
              <a:rPr lang="en-US" dirty="0"/>
              <a:t>Enforces read/write permissions on files and directories</a:t>
            </a:r>
          </a:p>
          <a:p>
            <a:pPr lvl="1">
              <a:defRPr/>
            </a:pPr>
            <a:r>
              <a:rPr lang="en-US" dirty="0"/>
              <a:t>Tracks the location of the data blocks for each file</a:t>
            </a:r>
          </a:p>
          <a:p>
            <a:pPr>
              <a:defRPr/>
            </a:pPr>
            <a:r>
              <a:rPr lang="en-US" dirty="0"/>
              <a:t>The DataNode is the slave server</a:t>
            </a:r>
          </a:p>
          <a:p>
            <a:pPr lvl="1">
              <a:defRPr/>
            </a:pPr>
            <a:r>
              <a:rPr lang="en-US" dirty="0"/>
              <a:t>Handles read and write requests from HDFS clients</a:t>
            </a:r>
          </a:p>
          <a:p>
            <a:pPr lvl="1">
              <a:defRPr/>
            </a:pPr>
            <a:r>
              <a:rPr lang="en-US" dirty="0"/>
              <a:t>Performs block creation, deletion, and replication as instructed by the NameNode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67" y="1266825"/>
            <a:ext cx="8318488" cy="4986911"/>
          </a:xfrm>
        </p:spPr>
        <p:txBody>
          <a:bodyPr/>
          <a:lstStyle/>
          <a:p>
            <a:r>
              <a:rPr lang="en-US" dirty="0"/>
              <a:t>To start </a:t>
            </a:r>
            <a:r>
              <a:rPr lang="en-US" dirty="0" err="1"/>
              <a:t>hadoop</a:t>
            </a:r>
            <a:r>
              <a:rPr lang="en-US" dirty="0"/>
              <a:t> on the VM</a:t>
            </a:r>
          </a:p>
          <a:p>
            <a:pPr lvl="1"/>
            <a:r>
              <a:rPr lang="en-US" dirty="0"/>
              <a:t>open a terminal window and type the following commands: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/home/student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./start-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dfs –put ~/ROI/datasets/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/CSV/categories /</a:t>
            </a:r>
          </a:p>
          <a:p>
            <a:pPr marL="4619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67" y="1266825"/>
            <a:ext cx="8318488" cy="4986911"/>
          </a:xfrm>
        </p:spPr>
        <p:txBody>
          <a:bodyPr/>
          <a:lstStyle/>
          <a:p>
            <a:r>
              <a:rPr lang="en-US" dirty="0"/>
              <a:t>As we have seen, HDFS provides a command line interface </a:t>
            </a:r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dfs –put ~/ROI/datasets/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/CSV/categories /</a:t>
            </a:r>
          </a:p>
          <a:p>
            <a:pPr marL="461963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have:</a:t>
            </a:r>
          </a:p>
          <a:p>
            <a:pPr>
              <a:defRPr/>
            </a:pPr>
            <a:r>
              <a:rPr lang="en-US" dirty="0"/>
              <a:t>Learned about the Hadoop Distributed Files System (HDFS)</a:t>
            </a:r>
          </a:p>
          <a:p>
            <a:pPr>
              <a:defRPr/>
            </a:pPr>
            <a:r>
              <a:rPr lang="en-US" dirty="0"/>
              <a:t>Ran a stand-alone instance of HDFS</a:t>
            </a:r>
          </a:p>
          <a:p>
            <a:pPr>
              <a:defRPr/>
            </a:pPr>
            <a:r>
              <a:rPr lang="en-US" dirty="0"/>
              <a:t>Created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8524483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5568</TotalTime>
  <Words>442</Words>
  <Application>Microsoft Macintosh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1:  HDFS</vt:lpstr>
      <vt:lpstr>Chapter Objectives</vt:lpstr>
      <vt:lpstr>About HDFS—I</vt:lpstr>
      <vt:lpstr>About HDFS—II</vt:lpstr>
      <vt:lpstr>Core HDFS Services</vt:lpstr>
      <vt:lpstr>Start Hadoop</vt:lpstr>
      <vt:lpstr>Command Line Examples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89</cp:revision>
  <dcterms:created xsi:type="dcterms:W3CDTF">2018-05-01T18:57:33Z</dcterms:created>
  <dcterms:modified xsi:type="dcterms:W3CDTF">2019-09-02T19:25:16Z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