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1"/>
  </p:notesMasterIdLst>
  <p:handoutMasterIdLst>
    <p:handoutMasterId r:id="rId32"/>
  </p:handoutMasterIdLst>
  <p:sldIdLst>
    <p:sldId id="257" r:id="rId6"/>
    <p:sldId id="306" r:id="rId7"/>
    <p:sldId id="307" r:id="rId8"/>
    <p:sldId id="316" r:id="rId9"/>
    <p:sldId id="321" r:id="rId10"/>
    <p:sldId id="334" r:id="rId11"/>
    <p:sldId id="323" r:id="rId12"/>
    <p:sldId id="324" r:id="rId13"/>
    <p:sldId id="325" r:id="rId14"/>
    <p:sldId id="326" r:id="rId15"/>
    <p:sldId id="327" r:id="rId16"/>
    <p:sldId id="309" r:id="rId17"/>
    <p:sldId id="310" r:id="rId18"/>
    <p:sldId id="311" r:id="rId19"/>
    <p:sldId id="312" r:id="rId20"/>
    <p:sldId id="318" r:id="rId21"/>
    <p:sldId id="372" r:id="rId22"/>
    <p:sldId id="373" r:id="rId23"/>
    <p:sldId id="375" r:id="rId24"/>
    <p:sldId id="374" r:id="rId25"/>
    <p:sldId id="377" r:id="rId26"/>
    <p:sldId id="376" r:id="rId27"/>
    <p:sldId id="378" r:id="rId28"/>
    <p:sldId id="314" r:id="rId29"/>
    <p:sldId id="380" r:id="rId30"/>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29" autoAdjust="0"/>
    <p:restoredTop sz="83659" autoAdjust="0"/>
  </p:normalViewPr>
  <p:slideViewPr>
    <p:cSldViewPr snapToGrid="0">
      <p:cViewPr varScale="1">
        <p:scale>
          <a:sx n="80" d="100"/>
          <a:sy n="80" d="100"/>
        </p:scale>
        <p:origin x="200" y="163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4" d="100"/>
          <a:sy n="74" d="100"/>
        </p:scale>
        <p:origin x="2064" y="6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449: Spark for Big Data Processing</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449: Spark for Big Data Processing</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2018</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2-</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pic>
        <p:nvPicPr>
          <p:cNvPr id="14" name="Picture 55">
            <a:extLst>
              <a:ext uri="{FF2B5EF4-FFF2-40B4-BE49-F238E27FC236}">
                <a16:creationId xmlns:a16="http://schemas.microsoft.com/office/drawing/2014/main" id="{972BEEED-8F56-4745-9DC5-06BEF3FA6A5C}"/>
              </a:ext>
            </a:extLst>
          </p:cNvPr>
          <p:cNvPicPr>
            <a:picLocks noChangeAspect="1" noChangeArrowheads="1"/>
          </p:cNvPicPr>
          <p:nvPr userDrawn="1"/>
        </p:nvPicPr>
        <p:blipFill>
          <a:blip r:embed="rId20" cstate="print"/>
          <a:srcRect/>
          <a:stretch>
            <a:fillRect/>
          </a:stretch>
        </p:blipFill>
        <p:spPr bwMode="blackGray">
          <a:xfrm>
            <a:off x="916177" y="6563185"/>
            <a:ext cx="870534" cy="18858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1"/>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2"/>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3"/>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3"/>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3"/>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3"/>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3"/>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a:t>
            </a:r>
            <a:r>
              <a:rPr lang="en-US" dirty="0"/>
              <a:t>2</a:t>
            </a:r>
            <a:r>
              <a:rPr lang="en-US" sz="3600" dirty="0">
                <a:effectLst/>
              </a:rPr>
              <a:t>: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“sc”</a:t>
            </a:r>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a:t>
            </a:r>
            <a:r>
              <a:rPr lang="en-US" dirty="0" err="1"/>
              <a:t>PySpark</a:t>
            </a:r>
            <a:endParaRPr lang="en-US" dirty="0"/>
          </a:p>
        </p:txBody>
      </p:sp>
      <p:sp>
        <p:nvSpPr>
          <p:cNvPr id="3" name="Content Placeholder 2"/>
          <p:cNvSpPr>
            <a:spLocks noGrp="1"/>
          </p:cNvSpPr>
          <p:nvPr>
            <p:ph idx="1"/>
          </p:nvPr>
        </p:nvSpPr>
        <p:spPr>
          <a:xfrm>
            <a:off x="557567" y="1266825"/>
            <a:ext cx="8318488" cy="4986911"/>
          </a:xfrm>
        </p:spPr>
        <p:txBody>
          <a:bodyPr/>
          <a:lstStyle/>
          <a:p>
            <a:r>
              <a:rPr lang="en-US" dirty="0"/>
              <a:t>To start </a:t>
            </a:r>
            <a:r>
              <a:rPr lang="en-US" dirty="0" err="1"/>
              <a:t>PySpark</a:t>
            </a:r>
            <a:r>
              <a:rPr lang="en-US" dirty="0"/>
              <a:t>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~/ROI</a:t>
            </a:r>
          </a:p>
          <a:p>
            <a:pPr marL="457200" lvl="2" indent="0">
              <a:buNone/>
            </a:pPr>
            <a:r>
              <a:rPr lang="en-US" dirty="0" err="1">
                <a:latin typeface="Courier New" panose="02070309020205020404" pitchFamily="49" charset="0"/>
                <a:cs typeface="Courier New" panose="02070309020205020404" pitchFamily="49" charset="0"/>
              </a:rPr>
              <a:t>pyspark</a:t>
            </a:r>
            <a:r>
              <a:rPr lang="en-US" dirty="0">
                <a:latin typeface="Courier New" panose="02070309020205020404" pitchFamily="49" charset="0"/>
                <a:cs typeface="Courier New" panose="02070309020205020404" pitchFamily="49" charset="0"/>
              </a:rPr>
              <a:t> </a:t>
            </a:r>
          </a:p>
          <a:p>
            <a:pPr marL="457200" lvl="2" indent="0">
              <a:buNone/>
            </a:pPr>
            <a:r>
              <a:rPr lang="en-US" dirty="0" err="1">
                <a:latin typeface="Courier New" panose="02070309020205020404" pitchFamily="49" charset="0"/>
                <a:cs typeface="Courier New" panose="02070309020205020404" pitchFamily="49" charset="0"/>
              </a:rPr>
              <a:t>sc</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('datasets/text/</a:t>
            </a:r>
            <a:r>
              <a:rPr lang="en-US" dirty="0" err="1">
                <a:latin typeface="Courier New" panose="02070309020205020404" pitchFamily="49" charset="0"/>
                <a:cs typeface="Courier New" panose="02070309020205020404" pitchFamily="49" charset="0"/>
              </a:rPr>
              <a:t>shakespeare.txt</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x.count</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x.take</a:t>
            </a:r>
            <a:r>
              <a:rPr lang="en-US" dirty="0">
                <a:latin typeface="Courier New" panose="02070309020205020404" pitchFamily="49" charset="0"/>
                <a:cs typeface="Courier New" panose="02070309020205020404" pitchFamily="49" charset="0"/>
              </a:rPr>
              <a:t>(10)</a:t>
            </a:r>
            <a:endParaRPr lang="en-US" dirty="0"/>
          </a:p>
          <a:p>
            <a:r>
              <a:rPr lang="en-US" dirty="0"/>
              <a:t>To write a python program from scratch you have to initialize </a:t>
            </a:r>
            <a:r>
              <a:rPr lang="en-US" dirty="0" err="1"/>
              <a:t>sc</a:t>
            </a:r>
            <a:r>
              <a:rPr lang="en-US" dirty="0"/>
              <a:t> and spark manually.</a:t>
            </a:r>
          </a:p>
          <a:p>
            <a:pPr lvl="1"/>
            <a:r>
              <a:rPr lang="en-US" dirty="0" err="1"/>
              <a:t>initspark.py</a:t>
            </a:r>
            <a:r>
              <a:rPr lang="en-US" dirty="0"/>
              <a:t>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initspark</a:t>
            </a:r>
            <a:r>
              <a:rPr lang="en-US" dirty="0">
                <a:latin typeface="Courier New" panose="02070309020205020404" pitchFamily="49" charset="0"/>
                <a:cs typeface="Courier New" panose="02070309020205020404" pitchFamily="49" charset="0"/>
              </a:rPr>
              <a:t> import *</a:t>
            </a:r>
          </a:p>
          <a:p>
            <a:pPr marL="461963" lvl="1" indent="0">
              <a:buNone/>
            </a:pPr>
            <a:r>
              <a:rPr lang="en-US" dirty="0" err="1">
                <a:latin typeface="Courier New" panose="02070309020205020404" pitchFamily="49" charset="0"/>
                <a:cs typeface="Courier New" panose="02070309020205020404" pitchFamily="49" charset="0"/>
              </a:rPr>
              <a:t>sc</a:t>
            </a:r>
            <a:r>
              <a:rPr lang="en-US" dirty="0">
                <a:latin typeface="Courier New" panose="02070309020205020404" pitchFamily="49" charset="0"/>
                <a:cs typeface="Courier New" panose="02070309020205020404" pitchFamily="49" charset="0"/>
              </a:rPr>
              <a:t>,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initspark</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sc</a:t>
            </a:r>
            <a:r>
              <a:rPr lang="en-US" dirty="0">
                <a:latin typeface="Courier New" panose="02070309020205020404" pitchFamily="49" charset="0"/>
                <a:cs typeface="Courier New" panose="02070309020205020404" pitchFamily="49" charset="0"/>
              </a:rPr>
              <a:t>,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initspark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appname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servername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sparkservername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cassandra</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cassandra</a:t>
            </a:r>
            <a:r>
              <a:rPr lang="en-US" dirty="0">
                <a:latin typeface="Courier New" panose="02070309020205020404" pitchFamily="49" charset="0"/>
                <a:cs typeface="Courier New" panose="02070309020205020404" pitchFamily="49" charset="0"/>
              </a:rPr>
              <a:t>)</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392912" y="917557"/>
            <a:ext cx="8318488" cy="4986911"/>
          </a:xfrm>
        </p:spPr>
        <p:txBody>
          <a:bodyPr/>
          <a:lstStyle/>
          <a:p>
            <a:r>
              <a:rPr lang="en-US" dirty="0"/>
              <a:t>The </a:t>
            </a:r>
            <a:r>
              <a:rPr lang="en-US" dirty="0" err="1"/>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a:t>
            </a:r>
            <a:r>
              <a:rPr lang="en-US" dirty="0" err="1">
                <a:latin typeface="Courier New" panose="02070309020205020404" pitchFamily="49" charset="0"/>
                <a:cs typeface="Courier New" panose="02070309020205020404" pitchFamily="49" charset="0"/>
              </a:rPr>
              <a:t>sc.parallelize</a:t>
            </a:r>
            <a:r>
              <a:rPr lang="en-US" dirty="0">
                <a:latin typeface="Courier New" panose="02070309020205020404" pitchFamily="49" charset="0"/>
                <a:cs typeface="Courier New" panose="02070309020205020404" pitchFamily="49" charset="0"/>
              </a:rPr>
              <a:t>(range(1,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x.collect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x.take</a:t>
            </a:r>
            <a:r>
              <a:rPr lang="en-US" dirty="0">
                <a:latin typeface="Courier New" panose="02070309020205020404" pitchFamily="49" charset="0"/>
                <a:cs typeface="Courier New" panose="02070309020205020404" pitchFamily="49" charset="0"/>
              </a:rPr>
              <a:t>(5)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hdfs</a:t>
            </a:r>
            <a:r>
              <a:rPr lang="en-US" dirty="0">
                <a:latin typeface="Courier New" panose="02070309020205020404" pitchFamily="49" charset="0"/>
                <a:cs typeface="Courier New" panose="02070309020205020404" pitchFamily="49" charset="0"/>
              </a:rPr>
              <a:t>://localhost:9000/categories').collect()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hdfsPath</a:t>
            </a:r>
            <a:r>
              <a:rPr lang="en-US" dirty="0">
                <a:latin typeface="Courier New" panose="02070309020205020404" pitchFamily="49" charset="0"/>
                <a:cs typeface="Courier New" panose="02070309020205020404" pitchFamily="49" charset="0"/>
              </a:rPr>
              <a:t>('categories').collect()</a:t>
            </a:r>
          </a:p>
          <a:p>
            <a:r>
              <a:rPr lang="en-US" dirty="0"/>
              <a:t>Load  a local file</a:t>
            </a:r>
            <a:br>
              <a:rPr lang="en-US" dirty="0"/>
            </a:b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('file:///home/student/ROI/datasets/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local folder</a:t>
            </a:r>
          </a:p>
          <a:p>
            <a:pPr marL="228600" lvl="1" indent="0">
              <a:buNone/>
            </a:pP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('file:///home/student/ROI/datasets/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a:t>
            </a:r>
            <a:r>
              <a:rPr lang="en-US" dirty="0" err="1"/>
              <a:t>hdfs</a:t>
            </a:r>
            <a:r>
              <a:rPr lang="en-US" dirty="0"/>
              <a:t> folder</a:t>
            </a:r>
          </a:p>
          <a:p>
            <a:pPr marL="228600" lvl="1" indent="0">
              <a:buNone/>
            </a:pP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hdfs</a:t>
            </a:r>
            <a:r>
              <a:rPr lang="en-US" dirty="0">
                <a:latin typeface="Courier New" panose="02070309020205020404" pitchFamily="49" charset="0"/>
                <a:cs typeface="Courier New" panose="02070309020205020404" pitchFamily="49" charset="0"/>
              </a:rPr>
              <a:t>://localhost:9000/categories')</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hdfsFolder</a:t>
            </a:r>
            <a:r>
              <a:rPr lang="en-US" dirty="0">
                <a:latin typeface="Courier New" panose="02070309020205020404" pitchFamily="49" charset="0"/>
                <a:cs typeface="Courier New" panose="02070309020205020404" pitchFamily="49" charset="0"/>
              </a:rPr>
              <a:t>('categories'))</a:t>
            </a: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 and Transformations</a:t>
            </a:r>
          </a:p>
        </p:txBody>
      </p:sp>
      <p:sp>
        <p:nvSpPr>
          <p:cNvPr id="3" name="Content Placeholder 2"/>
          <p:cNvSpPr>
            <a:spLocks noGrp="1"/>
          </p:cNvSpPr>
          <p:nvPr>
            <p:ph idx="1"/>
          </p:nvPr>
        </p:nvSpPr>
        <p:spPr>
          <a:xfrm>
            <a:off x="392912" y="917557"/>
            <a:ext cx="8318488" cy="4986911"/>
          </a:xfrm>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 can operated on the data in a single node</a:t>
            </a:r>
          </a:p>
          <a:p>
            <a:pPr lvl="2"/>
            <a:r>
              <a:rPr lang="en-US" dirty="0"/>
              <a:t>like a map operation in MapReduce</a:t>
            </a:r>
          </a:p>
          <a:p>
            <a:pPr lvl="1"/>
            <a:r>
              <a:rPr lang="en-US" dirty="0"/>
              <a:t>wide – require data with the same key to be shuffled around to the same nodes </a:t>
            </a:r>
          </a:p>
          <a:p>
            <a:pPr lvl="2"/>
            <a:r>
              <a:rPr lang="en-US" dirty="0"/>
              <a:t>like a reduce operation in MapReduce</a:t>
            </a:r>
          </a:p>
        </p:txBody>
      </p:sp>
    </p:spTree>
    <p:extLst>
      <p:ext uri="{BB962C8B-B14F-4D97-AF65-F5344CB8AC3E}">
        <p14:creationId xmlns:p14="http://schemas.microsoft.com/office/powerpoint/2010/main" val="400079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look into:</a:t>
            </a:r>
          </a:p>
          <a:p>
            <a:r>
              <a:rPr lang="en-US" dirty="0"/>
              <a:t>The history of Apache Spark</a:t>
            </a:r>
          </a:p>
          <a:p>
            <a:r>
              <a:rPr lang="en-US" dirty="0"/>
              <a:t>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Data</a:t>
            </a:r>
          </a:p>
        </p:txBody>
      </p:sp>
      <p:sp>
        <p:nvSpPr>
          <p:cNvPr id="3" name="Content Placeholder 2"/>
          <p:cNvSpPr>
            <a:spLocks noGrp="1"/>
          </p:cNvSpPr>
          <p:nvPr>
            <p:ph idx="1"/>
          </p:nvPr>
        </p:nvSpPr>
        <p:spPr>
          <a:xfrm>
            <a:off x="392912" y="917557"/>
            <a:ext cx="8318488" cy="4986911"/>
          </a:xfrm>
        </p:spPr>
        <p:txBody>
          <a:bodyPr/>
          <a:lstStyle/>
          <a:p>
            <a:r>
              <a:rPr lang="en-US" dirty="0"/>
              <a:t>The data is loaded into an RDD (Resilient Distributed </a:t>
            </a:r>
            <a:r>
              <a:rPr lang="en-US" dirty="0" err="1"/>
              <a:t>DataFrame</a:t>
            </a:r>
            <a:r>
              <a:rPr lang="en-US" dirty="0"/>
              <a:t>)</a:t>
            </a:r>
          </a:p>
          <a:p>
            <a:pPr lvl="1"/>
            <a:r>
              <a:rPr lang="en-US" dirty="0"/>
              <a:t>very similar to a python list except it is spread across many nodes in the cluster</a:t>
            </a:r>
          </a:p>
          <a:p>
            <a:pPr lvl="1"/>
            <a:r>
              <a:rPr lang="en-US" dirty="0"/>
              <a:t>has many built in methods to process the data </a:t>
            </a:r>
          </a:p>
          <a:p>
            <a:r>
              <a:rPr lang="en-US" dirty="0"/>
              <a:t>Loading data from a text file basically creates a list of strings</a:t>
            </a:r>
          </a:p>
          <a:p>
            <a:r>
              <a:rPr lang="en-US" dirty="0"/>
              <a:t>Some useful actions to look at the data are:</a:t>
            </a:r>
          </a:p>
          <a:p>
            <a:pPr lvl="1"/>
            <a:r>
              <a:rPr lang="en-US" dirty="0" err="1">
                <a:latin typeface="Courier New" panose="02070309020205020404" pitchFamily="49" charset="0"/>
                <a:cs typeface="Courier New" panose="02070309020205020404" pitchFamily="49" charset="0"/>
              </a:rPr>
              <a:t>rdd.collect</a:t>
            </a:r>
            <a:r>
              <a:rPr lang="en-US" dirty="0">
                <a:latin typeface="Courier New" panose="02070309020205020404" pitchFamily="49" charset="0"/>
                <a:cs typeface="Courier New" panose="02070309020205020404" pitchFamily="49" charset="0"/>
              </a:rPr>
              <a:t>() -</a:t>
            </a:r>
            <a:r>
              <a:rPr lang="en-US" dirty="0"/>
              <a:t> returns the entire RDD as a python list to the client</a:t>
            </a:r>
          </a:p>
          <a:p>
            <a:pPr lvl="1"/>
            <a:r>
              <a:rPr lang="en-US" dirty="0" err="1">
                <a:latin typeface="Courier New" panose="02070309020205020404" pitchFamily="49" charset="0"/>
                <a:cs typeface="Courier New" panose="02070309020205020404" pitchFamily="49" charset="0"/>
              </a:rPr>
              <a:t>rdd.count</a:t>
            </a:r>
            <a:r>
              <a:rPr lang="en-US" dirty="0">
                <a:latin typeface="Courier New" panose="02070309020205020404" pitchFamily="49" charset="0"/>
                <a:cs typeface="Courier New" panose="02070309020205020404" pitchFamily="49" charset="0"/>
              </a:rPr>
              <a:t>() – </a:t>
            </a:r>
            <a:r>
              <a:rPr lang="en-US" dirty="0"/>
              <a:t>returns a count of how many items are in the RDD</a:t>
            </a:r>
          </a:p>
          <a:p>
            <a:pPr lvl="1"/>
            <a:r>
              <a:rPr lang="en-US" dirty="0" err="1">
                <a:latin typeface="Courier New" panose="02070309020205020404" pitchFamily="49" charset="0"/>
                <a:cs typeface="Courier New" panose="02070309020205020404" pitchFamily="49" charset="0"/>
              </a:rPr>
              <a:t>rdd.take</a:t>
            </a:r>
            <a:r>
              <a:rPr lang="en-US" dirty="0">
                <a:latin typeface="Courier New" panose="02070309020205020404" pitchFamily="49" charset="0"/>
                <a:cs typeface="Courier New" panose="02070309020205020404" pitchFamily="49" charset="0"/>
              </a:rPr>
              <a:t>(x) -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err="1">
                <a:latin typeface="Courier New" panose="02070309020205020404" pitchFamily="49" charset="0"/>
                <a:cs typeface="Courier New" panose="02070309020205020404" pitchFamily="49" charset="0"/>
              </a:rPr>
              <a:t>rdd.takeOrdered</a:t>
            </a:r>
            <a:r>
              <a:rPr lang="en-US" dirty="0">
                <a:latin typeface="Courier New" panose="02070309020205020404" pitchFamily="49" charset="0"/>
                <a:cs typeface="Courier New" panose="02070309020205020404" pitchFamily="49" charset="0"/>
              </a:rPr>
              <a:t>(x, key=function) –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err="1">
                <a:latin typeface="Courier New" panose="02070309020205020404" pitchFamily="49" charset="0"/>
                <a:cs typeface="Courier New" panose="02070309020205020404" pitchFamily="49" charset="0"/>
              </a:rPr>
              <a:t>rdd.top</a:t>
            </a:r>
            <a:r>
              <a:rPr lang="en-US" dirty="0">
                <a:latin typeface="Courier New" panose="02070309020205020404" pitchFamily="49" charset="0"/>
                <a:cs typeface="Courier New" panose="02070309020205020404" pitchFamily="49" charset="0"/>
              </a:rPr>
              <a:t>(x, key=function) – </a:t>
            </a:r>
            <a:r>
              <a:rPr lang="en-US" dirty="0"/>
              <a:t>returns the opposite of </a:t>
            </a:r>
            <a:r>
              <a:rPr lang="en-US" dirty="0" err="1"/>
              <a:t>takeOrdered</a:t>
            </a:r>
            <a:endParaRPr lang="en-US" dirty="0"/>
          </a:p>
          <a:p>
            <a:pPr lvl="1"/>
            <a:r>
              <a:rPr lang="en-US" dirty="0" err="1">
                <a:latin typeface="Courier New" panose="02070309020205020404" pitchFamily="49" charset="0"/>
                <a:cs typeface="Courier New" panose="02070309020205020404" pitchFamily="49" charset="0"/>
              </a:rPr>
              <a:t>rdd.takeSample</a:t>
            </a:r>
            <a:r>
              <a:rPr lang="en-US" dirty="0">
                <a:latin typeface="Courier New" panose="02070309020205020404" pitchFamily="49" charset="0"/>
                <a:cs typeface="Courier New" panose="02070309020205020404" pitchFamily="49" charset="0"/>
              </a:rPr>
              <a:t>(replacement, count, seed) – </a:t>
            </a:r>
            <a:r>
              <a:rPr lang="en-US" dirty="0"/>
              <a:t>returns a sample of a larger data set</a:t>
            </a:r>
          </a:p>
          <a:p>
            <a:pPr lvl="1"/>
            <a:r>
              <a:rPr lang="en-US" dirty="0" err="1">
                <a:latin typeface="Courier New" panose="02070309020205020404" pitchFamily="49" charset="0"/>
                <a:cs typeface="Courier New" panose="02070309020205020404" pitchFamily="49" charset="0"/>
              </a:rPr>
              <a:t>rdd.foreach</a:t>
            </a:r>
            <a:r>
              <a:rPr lang="en-US" dirty="0">
                <a:latin typeface="Courier New" panose="02070309020205020404" pitchFamily="49" charset="0"/>
                <a:cs typeface="Courier New" panose="02070309020205020404" pitchFamily="49" charset="0"/>
              </a:rPr>
              <a:t>(function) – </a:t>
            </a:r>
            <a:r>
              <a:rPr lang="en-US" dirty="0"/>
              <a:t>executes the function once for each element of the </a:t>
            </a:r>
            <a:r>
              <a:rPr lang="en-US" dirty="0" err="1"/>
              <a:t>rdd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232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Data</a:t>
            </a:r>
          </a:p>
        </p:txBody>
      </p:sp>
      <p:sp>
        <p:nvSpPr>
          <p:cNvPr id="3" name="Content Placeholder 2"/>
          <p:cNvSpPr>
            <a:spLocks noGrp="1"/>
          </p:cNvSpPr>
          <p:nvPr>
            <p:ph idx="1"/>
          </p:nvPr>
        </p:nvSpPr>
        <p:spPr>
          <a:xfrm>
            <a:off x="392912" y="917557"/>
            <a:ext cx="8318488" cy="4986911"/>
          </a:xfrm>
        </p:spPr>
        <p:txBody>
          <a:bodyPr/>
          <a:lstStyle/>
          <a:p>
            <a:r>
              <a:rPr lang="en-US" dirty="0"/>
              <a:t>There are a lot of methods to save data to different formats</a:t>
            </a:r>
          </a:p>
          <a:p>
            <a:pPr lvl="1"/>
            <a:r>
              <a:rPr lang="en-US" dirty="0" err="1">
                <a:latin typeface="Courier New" panose="02070309020205020404" pitchFamily="49" charset="0"/>
                <a:cs typeface="Courier New" panose="02070309020205020404" pitchFamily="49" charset="0"/>
              </a:rPr>
              <a:t>rdd.saveAsTextFile</a:t>
            </a:r>
            <a:r>
              <a:rPr lang="en-US" dirty="0">
                <a:latin typeface="Courier New" panose="02070309020205020404" pitchFamily="49" charset="0"/>
                <a:cs typeface="Courier New" panose="02070309020205020404" pitchFamily="49" charset="0"/>
              </a:rPr>
              <a:t>() –</a:t>
            </a:r>
            <a:r>
              <a:rPr lang="en-US" dirty="0"/>
              <a:t> saves the RDD as a plain text file</a:t>
            </a:r>
          </a:p>
          <a:p>
            <a:pPr lvl="1"/>
            <a:r>
              <a:rPr lang="en-US" dirty="0" err="1">
                <a:latin typeface="Courier New" panose="02070309020205020404" pitchFamily="49" charset="0"/>
                <a:cs typeface="Courier New" panose="02070309020205020404" pitchFamily="49" charset="0"/>
              </a:rPr>
              <a:t>rdd.saveAsHadoopFile</a:t>
            </a:r>
            <a:r>
              <a:rPr lang="en-US" dirty="0">
                <a:latin typeface="Courier New" panose="02070309020205020404" pitchFamily="49" charset="0"/>
                <a:cs typeface="Courier New" panose="02070309020205020404" pitchFamily="49" charset="0"/>
              </a:rPr>
              <a:t>() – </a:t>
            </a:r>
            <a:r>
              <a:rPr lang="en-US" dirty="0"/>
              <a:t>saves the RDD as a key/value pair file suitable for Hadoop</a:t>
            </a:r>
          </a:p>
          <a:p>
            <a:pPr lvl="1"/>
            <a:r>
              <a:rPr lang="en-US" dirty="0" err="1">
                <a:latin typeface="Courier New" panose="02070309020205020404" pitchFamily="49" charset="0"/>
                <a:cs typeface="Courier New" panose="02070309020205020404" pitchFamily="49" charset="0"/>
              </a:rPr>
              <a:t>rdd.saveAsSequenceFile</a:t>
            </a:r>
            <a:r>
              <a:rPr lang="en-US" dirty="0">
                <a:latin typeface="Courier New" panose="02070309020205020404" pitchFamily="49" charset="0"/>
                <a:cs typeface="Courier New" panose="02070309020205020404" pitchFamily="49" charset="0"/>
              </a:rPr>
              <a:t>() – </a:t>
            </a:r>
            <a:r>
              <a:rPr lang="en-US" dirty="0"/>
              <a:t>saves the RDD as a Hadoop sequence file</a:t>
            </a:r>
          </a:p>
          <a:p>
            <a:pPr lvl="1"/>
            <a:r>
              <a:rPr lang="en-US" dirty="0" err="1">
                <a:latin typeface="Courier New" panose="02070309020205020404" pitchFamily="49" charset="0"/>
                <a:cs typeface="Courier New" panose="02070309020205020404" pitchFamily="49" charset="0"/>
              </a:rPr>
              <a:t>rdd.saceAsPickleFile</a:t>
            </a:r>
            <a:r>
              <a:rPr lang="en-US" dirty="0">
                <a:latin typeface="Courier New" panose="02070309020205020404" pitchFamily="49" charset="0"/>
                <a:cs typeface="Courier New" panose="02070309020205020404" pitchFamily="49" charset="0"/>
              </a:rPr>
              <a:t>() – </a:t>
            </a:r>
            <a:r>
              <a:rPr lang="en-US" dirty="0"/>
              <a:t>saves the RDD as a python pickle file</a:t>
            </a:r>
          </a:p>
        </p:txBody>
      </p:sp>
    </p:spTree>
    <p:extLst>
      <p:ext uri="{BB962C8B-B14F-4D97-AF65-F5344CB8AC3E}">
        <p14:creationId xmlns:p14="http://schemas.microsoft.com/office/powerpoint/2010/main" val="1414255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err="1">
                <a:latin typeface="Courier New" panose="02070309020205020404" pitchFamily="49" charset="0"/>
                <a:cs typeface="Courier New" panose="02070309020205020404" pitchFamily="49" charset="0"/>
              </a:rPr>
              <a:t>rdd.map</a:t>
            </a:r>
            <a:r>
              <a:rPr lang="en-US" dirty="0">
                <a:latin typeface="Courier New" panose="02070309020205020404" pitchFamily="49" charset="0"/>
                <a:cs typeface="Courier New" panose="02070309020205020404" pitchFamily="49" charset="0"/>
              </a:rPr>
              <a:t>() –</a:t>
            </a:r>
            <a:r>
              <a:rPr lang="en-US" dirty="0"/>
              <a:t> applies a function to each element of the RDD</a:t>
            </a:r>
          </a:p>
          <a:p>
            <a:pPr lvl="2"/>
            <a:r>
              <a:rPr lang="en-US" dirty="0" err="1">
                <a:latin typeface="Courier New" panose="02070309020205020404" pitchFamily="49" charset="0"/>
                <a:cs typeface="Courier New" panose="02070309020205020404" pitchFamily="49" charset="0"/>
              </a:rPr>
              <a:t>rdd.flatMap</a:t>
            </a:r>
            <a:r>
              <a:rPr lang="en-US" dirty="0">
                <a:latin typeface="Courier New" panose="02070309020205020404" pitchFamily="49" charset="0"/>
                <a:cs typeface="Courier New" panose="02070309020205020404" pitchFamily="49" charset="0"/>
              </a:rPr>
              <a:t>() –</a:t>
            </a:r>
            <a:r>
              <a:rPr lang="en-US" dirty="0"/>
              <a:t> applies a function and flattens the elements</a:t>
            </a:r>
          </a:p>
          <a:p>
            <a:pPr lvl="2"/>
            <a:r>
              <a:rPr lang="en-US" dirty="0" err="1">
                <a:latin typeface="Courier New" panose="02070309020205020404" pitchFamily="49" charset="0"/>
                <a:cs typeface="Courier New" panose="02070309020205020404" pitchFamily="49" charset="0"/>
              </a:rPr>
              <a:t>rdd.filter</a:t>
            </a:r>
            <a:r>
              <a:rPr lang="en-US" dirty="0">
                <a:latin typeface="Courier New" panose="02070309020205020404" pitchFamily="49" charset="0"/>
                <a:cs typeface="Courier New" panose="02070309020205020404" pitchFamily="49" charset="0"/>
              </a:rPr>
              <a:t>() –</a:t>
            </a:r>
            <a:r>
              <a:rPr lang="en-US" dirty="0"/>
              <a:t> applies a function to determine if an element is returned</a:t>
            </a:r>
          </a:p>
          <a:p>
            <a:pPr lvl="1"/>
            <a:r>
              <a:rPr lang="en-US" dirty="0"/>
              <a:t>Wide transformations</a:t>
            </a:r>
          </a:p>
          <a:p>
            <a:pPr lvl="2"/>
            <a:r>
              <a:rPr lang="en-US" dirty="0" err="1">
                <a:latin typeface="Courier New" panose="02070309020205020404" pitchFamily="49" charset="0"/>
                <a:cs typeface="Courier New" panose="02070309020205020404" pitchFamily="49" charset="0"/>
              </a:rPr>
              <a:t>rdd.sort</a:t>
            </a:r>
            <a:r>
              <a:rPr lang="en-US" dirty="0">
                <a:latin typeface="Courier New" panose="02070309020205020404" pitchFamily="49" charset="0"/>
                <a:cs typeface="Courier New" panose="02070309020205020404" pitchFamily="49" charset="0"/>
              </a:rPr>
              <a:t>() –</a:t>
            </a:r>
            <a:r>
              <a:rPr lang="en-US" dirty="0"/>
              <a:t> orders the RDD</a:t>
            </a:r>
          </a:p>
          <a:p>
            <a:pPr lvl="2"/>
            <a:r>
              <a:rPr lang="en-US" dirty="0" err="1">
                <a:latin typeface="Courier New" panose="02070309020205020404" pitchFamily="49" charset="0"/>
                <a:cs typeface="Courier New" panose="02070309020205020404" pitchFamily="49" charset="0"/>
              </a:rPr>
              <a:t>rdd.groupBy</a:t>
            </a:r>
            <a:r>
              <a:rPr lang="en-US" dirty="0">
                <a:latin typeface="Courier New" panose="02070309020205020404" pitchFamily="49" charset="0"/>
                <a:cs typeface="Courier New" panose="02070309020205020404" pitchFamily="49" charset="0"/>
              </a:rPr>
              <a:t>() –</a:t>
            </a:r>
            <a:r>
              <a:rPr lang="en-US" dirty="0"/>
              <a:t> accumulates items with a key into a tuple of the key and list of the items</a:t>
            </a:r>
          </a:p>
          <a:p>
            <a:pPr lvl="2"/>
            <a:r>
              <a:rPr lang="en-US" dirty="0" err="1">
                <a:latin typeface="Courier New" panose="02070309020205020404" pitchFamily="49" charset="0"/>
                <a:cs typeface="Courier New" panose="02070309020205020404" pitchFamily="49" charset="0"/>
              </a:rPr>
              <a:t>rdd.reduce</a:t>
            </a:r>
            <a:r>
              <a:rPr lang="en-US" dirty="0">
                <a:latin typeface="Courier New" panose="02070309020205020404" pitchFamily="49" charset="0"/>
                <a:cs typeface="Courier New" panose="02070309020205020404" pitchFamily="49" charset="0"/>
              </a:rPr>
              <a:t>() –</a:t>
            </a:r>
            <a:r>
              <a:rPr lang="en-US" dirty="0"/>
              <a:t> runs a function on items for a key to return an aggregated value</a:t>
            </a:r>
          </a:p>
          <a:p>
            <a:pPr lvl="2"/>
            <a:r>
              <a:rPr lang="en-US" dirty="0" err="1">
                <a:latin typeface="Courier New" panose="02070309020205020404" pitchFamily="49" charset="0"/>
                <a:cs typeface="Courier New" panose="02070309020205020404" pitchFamily="49" charset="0"/>
              </a:rPr>
              <a:t>rdd.join</a:t>
            </a:r>
            <a:r>
              <a:rPr lang="en-US" dirty="0">
                <a:latin typeface="Courier New" panose="02070309020205020404" pitchFamily="49" charset="0"/>
                <a:cs typeface="Courier New" panose="02070309020205020404" pitchFamily="49" charset="0"/>
              </a:rPr>
              <a:t>() –</a:t>
            </a:r>
            <a:r>
              <a:rPr lang="en-US" dirty="0"/>
              <a:t> 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a:t>
            </a:r>
          </a:p>
        </p:txBody>
      </p:sp>
      <p:sp>
        <p:nvSpPr>
          <p:cNvPr id="3" name="Content Placeholder 2"/>
          <p:cNvSpPr>
            <a:spLocks noGrp="1"/>
          </p:cNvSpPr>
          <p:nvPr>
            <p:ph idx="1"/>
          </p:nvPr>
        </p:nvSpPr>
        <p:spPr>
          <a:xfrm>
            <a:off x="392911" y="917557"/>
            <a:ext cx="8590667" cy="4986911"/>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a:t>
            </a:r>
            <a:r>
              <a:rPr lang="en-US" dirty="0" err="1">
                <a:latin typeface="Courier New" panose="02070309020205020404" pitchFamily="49" charset="0"/>
                <a:cs typeface="Courier New" panose="02070309020205020404" pitchFamily="49" charset="0"/>
              </a:rPr>
              <a:t>isEven</a:t>
            </a:r>
            <a:r>
              <a:rPr lang="en-US" dirty="0">
                <a:latin typeface="Courier New" panose="02070309020205020404" pitchFamily="49" charset="0"/>
                <a:cs typeface="Courier New" panose="02070309020205020404" pitchFamily="49" charset="0"/>
              </a:rPr>
              <a:t>(x):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isEven</a:t>
            </a:r>
            <a:r>
              <a:rPr lang="en-US" dirty="0">
                <a:latin typeface="Courier New" panose="02070309020205020404" pitchFamily="49" charset="0"/>
                <a:cs typeface="Courier New" panose="02070309020205020404" pitchFamily="49" charset="0"/>
              </a:rPr>
              <a:t> = lambda x : x % 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rdd.filter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isEven</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rdd.filter</a:t>
            </a:r>
            <a:r>
              <a:rPr lang="en-US" dirty="0">
                <a:latin typeface="Courier New" panose="02070309020205020404" pitchFamily="49" charset="0"/>
                <a:cs typeface="Courier New" panose="02070309020205020404" pitchFamily="49" charset="0"/>
              </a:rPr>
              <a:t>(lambda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sc.parallelize</a:t>
            </a:r>
            <a:r>
              <a:rPr lang="en-US" dirty="0">
                <a:latin typeface="Courier New" panose="02070309020205020404" pitchFamily="49" charset="0"/>
                <a:cs typeface="Courier New" panose="02070309020205020404" pitchFamily="49" charset="0"/>
              </a:rPr>
              <a:t>(range(1, 11)).</a:t>
            </a:r>
            <a:r>
              <a:rPr lang="en-US" dirty="0" err="1">
                <a:latin typeface="Courier New" panose="02070309020205020404" pitchFamily="49" charset="0"/>
                <a:cs typeface="Courier New" panose="02070309020205020404" pitchFamily="49" charset="0"/>
              </a:rPr>
              <a:t>sortBy</a:t>
            </a:r>
            <a:r>
              <a:rPr lang="en-US" dirty="0">
                <a:latin typeface="Courier New" panose="02070309020205020404" pitchFamily="49" charset="0"/>
                <a:cs typeface="Courier New" panose="02070309020205020404" pitchFamily="49" charset="0"/>
              </a:rPr>
              <a:t>(lambda x : (x % 2, x))</a:t>
            </a:r>
          </a:p>
        </p:txBody>
      </p:sp>
    </p:spTree>
    <p:extLst>
      <p:ext uri="{BB962C8B-B14F-4D97-AF65-F5344CB8AC3E}">
        <p14:creationId xmlns:p14="http://schemas.microsoft.com/office/powerpoint/2010/main" val="3129580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err="1"/>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or </a:t>
            </a:r>
            <a:r>
              <a:rPr lang="en-US" dirty="0" err="1"/>
              <a:t>namedtuple</a:t>
            </a:r>
            <a:r>
              <a:rPr lang="en-US" dirty="0"/>
              <a:t> or dictionary</a:t>
            </a:r>
          </a:p>
          <a:p>
            <a:pPr lvl="1"/>
            <a:r>
              <a:rPr lang="en-US" dirty="0"/>
              <a:t>make sure to convert columns to the right data types</a:t>
            </a:r>
          </a:p>
          <a:p>
            <a:pPr lvl="1"/>
            <a:r>
              <a:rPr lang="en-US" dirty="0"/>
              <a:t>you can ignore any columns you don't need for the solution</a:t>
            </a:r>
          </a:p>
          <a:p>
            <a:r>
              <a:rPr lang="en-US" dirty="0"/>
              <a:t>Filter the data to show only transactions made by women</a:t>
            </a:r>
          </a:p>
          <a:p>
            <a:r>
              <a:rPr lang="en-US" dirty="0"/>
              <a:t>Calculate the amount spent in each city</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look into:</a:t>
            </a:r>
          </a:p>
          <a:p>
            <a:r>
              <a:rPr lang="en-US" dirty="0"/>
              <a:t>The history of Apache Spark</a:t>
            </a:r>
          </a:p>
          <a:p>
            <a:r>
              <a:rPr lang="en-US" dirty="0"/>
              <a:t>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64972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Supports Hive Query Language (HQL)</a:t>
            </a:r>
          </a:p>
          <a:p>
            <a:pPr lvl="1"/>
            <a:r>
              <a:rPr lang="en-US" dirty="0"/>
              <a:t>Interact with it via a command 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Apache Spark is supported in Zeppelin with Spark Interpreter group and will be one of the ways we will be using Apache Spark in this course</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4.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5122</TotalTime>
  <Words>1875</Words>
  <Application>Microsoft Macintosh PowerPoint</Application>
  <PresentationFormat>On-screen Show (4:3)</PresentationFormat>
  <Paragraphs>211</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Schoolbook</vt:lpstr>
      <vt:lpstr>Courier New</vt:lpstr>
      <vt:lpstr>Lucida Sans Unicode</vt:lpstr>
      <vt:lpstr>Tahoma</vt:lpstr>
      <vt:lpstr>Wingdings</vt:lpstr>
      <vt:lpstr>ROI Standard Theme</vt:lpstr>
      <vt:lpstr>Chapter 2:  Introduction to Spark</vt:lpstr>
      <vt:lpstr>Chapter Objectives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Objectives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96</cp:revision>
  <dcterms:created xsi:type="dcterms:W3CDTF">2018-05-01T18:57:33Z</dcterms:created>
  <dcterms:modified xsi:type="dcterms:W3CDTF">2019-09-03T01:45:10Z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