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8" r:id="rId6"/>
    <p:sldId id="378" r:id="rId7"/>
    <p:sldId id="281" r:id="rId8"/>
    <p:sldId id="331" r:id="rId9"/>
    <p:sldId id="364" r:id="rId10"/>
    <p:sldId id="372" r:id="rId11"/>
    <p:sldId id="332" r:id="rId12"/>
    <p:sldId id="374" r:id="rId13"/>
    <p:sldId id="375" r:id="rId14"/>
    <p:sldId id="376" r:id="rId15"/>
    <p:sldId id="377" r:id="rId16"/>
    <p:sldId id="373" r:id="rId17"/>
    <p:sldId id="352" r:id="rId18"/>
    <p:sldId id="379" r:id="rId19"/>
    <p:sldId id="365" r:id="rId20"/>
    <p:sldId id="371" r:id="rId21"/>
    <p:sldId id="380" r:id="rId22"/>
    <p:sldId id="370" r:id="rId23"/>
    <p:sldId id="368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196" autoAdjust="0"/>
  </p:normalViewPr>
  <p:slideViewPr>
    <p:cSldViewPr snapToGrid="0">
      <p:cViewPr varScale="1">
        <p:scale>
          <a:sx n="87" d="100"/>
          <a:sy n="87" d="100"/>
        </p:scale>
        <p:origin x="84" y="55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1128" y="8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7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7-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1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0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23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35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09426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8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24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841762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7953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3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37668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97915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5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7-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7: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Regression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indexes are good for some algorithms such as Naive Bayes and Decision Trees, but ones that use distance calculations would get distorted</a:t>
            </a:r>
          </a:p>
          <a:p>
            <a:r>
              <a:rPr lang="en-US" dirty="0"/>
              <a:t>Need to re-encode this as One-Hot Encoding which creates a separate column for each unique value and fills the columns with zeros and ones</a:t>
            </a:r>
          </a:p>
          <a:p>
            <a:r>
              <a:rPr lang="en-US" dirty="0"/>
              <a:t>In Spark, this column needs to be a single Vector column, unlike Pandas which makes a lot of unique columns</a:t>
            </a:r>
          </a:p>
          <a:p>
            <a:r>
              <a:rPr lang="en-US" dirty="0"/>
              <a:t>Sparse vectors are hard to interpret visually, but they are not meant for human eyes</a:t>
            </a:r>
          </a:p>
          <a:p>
            <a:r>
              <a:rPr lang="en-US" dirty="0"/>
              <a:t>Must first re-encode data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StringIndexer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98005" y="4470256"/>
            <a:ext cx="7547990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pyspark.ml.feature import OneHotEncoderEstimator</a:t>
            </a:r>
          </a:p>
          <a:p>
            <a:r>
              <a:rPr lang="en-US" sz="1600" b="1" dirty="0"/>
              <a:t>encoder = OneHotEncoderEstimator(inputCols=[col + '_Index'], outputCols=[col+'_Vector'])</a:t>
            </a:r>
          </a:p>
          <a:p>
            <a:r>
              <a:rPr lang="en-US" sz="1600" b="1" dirty="0"/>
              <a:t>display(encoder.fit(df).transform(df))</a:t>
            </a:r>
          </a:p>
        </p:txBody>
      </p:sp>
    </p:spTree>
    <p:extLst>
      <p:ext uri="{BB962C8B-B14F-4D97-AF65-F5344CB8AC3E}">
        <p14:creationId xmlns:p14="http://schemas.microsoft.com/office/powerpoint/2010/main" val="150279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SparseVector</a:t>
            </a:r>
            <a:r>
              <a:rPr lang="en-US" dirty="0"/>
              <a:t> 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sz="1200" dirty="0"/>
          </a:p>
          <a:p>
            <a:r>
              <a:rPr lang="en-US" dirty="0"/>
              <a:t>Helper function to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StringIndexer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(continued)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511237" y="5668035"/>
            <a:ext cx="6121527" cy="33855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display(pyh.OneHotEncode(df, ['TOWN', 'TRACT']))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D395E-C655-9948-B8AB-77F6DCE96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46" y="1554547"/>
            <a:ext cx="5377108" cy="336475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01378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OneHotEncode</a:t>
            </a:r>
            <a:r>
              <a:rPr lang="en-US" dirty="0"/>
              <a:t> all categorical data, then assemble all the features into one vector and the target variable into another</a:t>
            </a:r>
          </a:p>
          <a:p>
            <a:r>
              <a:rPr lang="en-US" dirty="0"/>
              <a:t>Spark provides the VectorAssembler class to do this</a:t>
            </a:r>
          </a:p>
          <a:p>
            <a:r>
              <a:rPr lang="en-US" dirty="0"/>
              <a:t>Our helper function makes the whole process more convenient</a:t>
            </a:r>
          </a:p>
          <a:p>
            <a:r>
              <a:rPr lang="en-US" dirty="0"/>
              <a:t>Just pass in a DataFrame, list of categorical, numeric, and target columns and it returns a DataFrame with the two columns needed for machine learning algorithms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1975" y="3830468"/>
            <a:ext cx="8020050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dfML = pyh.AssembleFeatures(df, categorical_features, numeric_features, target_label = 'target', target_is_categorical = False))</a:t>
            </a:r>
          </a:p>
        </p:txBody>
      </p:sp>
    </p:spTree>
    <p:extLst>
      <p:ext uri="{BB962C8B-B14F-4D97-AF65-F5344CB8AC3E}">
        <p14:creationId xmlns:p14="http://schemas.microsoft.com/office/powerpoint/2010/main" val="54991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you want to take a look at the numerical features and get standard measurements like min, max, mean, std</a:t>
            </a:r>
          </a:p>
          <a:p>
            <a:pPr lvl="1"/>
            <a:r>
              <a:rPr lang="en-US" dirty="0"/>
              <a:t>DataFrames have 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describe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method which makes that easy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provided helper functions make that easier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Numerical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93169" y="2566471"/>
            <a:ext cx="695766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numeric_features = ['totalvolume','PLU4046', 'PLU4225', 'PLU4770', 'smallbags', 'largebags', 'xlargebags']</a:t>
            </a:r>
          </a:p>
          <a:p>
            <a:r>
              <a:rPr lang="en-US" sz="1600" b="1" dirty="0"/>
              <a:t>display(df.select(numeric)describe())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90E70-2AC7-3249-9B37-0B05DC62A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5" y="3673634"/>
            <a:ext cx="7968611" cy="178606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59580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69783" cy="5072616"/>
          </a:xfrm>
        </p:spPr>
        <p:txBody>
          <a:bodyPr/>
          <a:lstStyle/>
          <a:p>
            <a:r>
              <a:rPr lang="en-US" dirty="0"/>
              <a:t>Data must be in a DataFrame of two vectorized objects</a:t>
            </a:r>
          </a:p>
          <a:p>
            <a:pPr lvl="1"/>
            <a:r>
              <a:rPr lang="en-US" dirty="0"/>
              <a:t>Features will contain all the independent variables</a:t>
            </a:r>
          </a:p>
          <a:p>
            <a:pPr lvl="1"/>
            <a:r>
              <a:rPr lang="en-US" dirty="0"/>
              <a:t>Target will be the dependent variable we are trying to predict</a:t>
            </a:r>
          </a:p>
          <a:p>
            <a:r>
              <a:rPr lang="en-US" dirty="0"/>
              <a:t>The provided helper functions make that easier </a:t>
            </a:r>
          </a:p>
          <a:p>
            <a:r>
              <a:rPr lang="en-US" dirty="0"/>
              <a:t>Then split the data into a train and test set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randomSplit</a:t>
            </a:r>
            <a:r>
              <a:rPr lang="en-US" dirty="0"/>
              <a:t> function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73129" y="3053226"/>
            <a:ext cx="7597742" cy="304698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pyspark_helpers as pyh</a:t>
            </a:r>
          </a:p>
          <a:p>
            <a:endParaRPr lang="en-US" sz="1600" b="1" dirty="0"/>
          </a:p>
          <a:p>
            <a:r>
              <a:rPr lang="en-US" sz="1600" b="1" dirty="0"/>
              <a:t>numeric_features = ['CRIM', 'ZN', 'INDUS', 'CHAS', 'NOX', \</a:t>
            </a:r>
            <a:br>
              <a:rPr lang="en-US" sz="1600" b="1" dirty="0"/>
            </a:br>
            <a:r>
              <a:rPr lang="en-US" sz="1600" b="1" dirty="0"/>
              <a:t>             'RM', 'AGE', 'DIS', 'RAD', 'TAX', 'PTRATIO']</a:t>
            </a:r>
          </a:p>
          <a:p>
            <a:r>
              <a:rPr lang="en-US" sz="1600" b="1" dirty="0"/>
              <a:t>categorical_features = ['TOWN', 'TRACT']</a:t>
            </a:r>
          </a:p>
          <a:p>
            <a:r>
              <a:rPr lang="en-US" sz="1600" b="1" dirty="0"/>
              <a:t>target_label = 'MEDV'</a:t>
            </a:r>
          </a:p>
          <a:p>
            <a:r>
              <a:rPr lang="en-US" sz="1600" b="1" dirty="0"/>
              <a:t>df = dfRaw.select(categorical_features + numeric_features + [target_label])</a:t>
            </a:r>
          </a:p>
          <a:p>
            <a:r>
              <a:rPr lang="en-US" sz="1600" b="1" dirty="0"/>
              <a:t>dfML = pyh.MakeMLDataFrame(df, categorical_features, \</a:t>
            </a:r>
            <a:br>
              <a:rPr lang="en-US" sz="1600" b="1" dirty="0"/>
            </a:br>
            <a:r>
              <a:rPr lang="en-US" sz="1600" b="1" dirty="0"/>
              <a:t>       numeric_features, target_label, False)</a:t>
            </a:r>
          </a:p>
          <a:p>
            <a:endParaRPr lang="en-US" sz="1600" b="1" dirty="0"/>
          </a:p>
          <a:p>
            <a:r>
              <a:rPr lang="en-US" sz="1600" b="1" dirty="0"/>
              <a:t>train, test = dfML.randomSplit([.7,.3], seed = 1000)</a:t>
            </a:r>
          </a:p>
        </p:txBody>
      </p:sp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84822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09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1C69DA-61D6-42AA-87D7-6EB1D44C7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Create and instance of the regression class</a:t>
            </a:r>
          </a:p>
          <a:p>
            <a:r>
              <a:rPr lang="en-US" dirty="0"/>
              <a:t>There are several to choose from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GeneralizedLinearRegression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DecisionTreeRegressor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GBTRegressor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AFTSurvivalRegression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IsotonicRegression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4854C-E32F-4448-BFAF-59B8CFA17DEA}"/>
              </a:ext>
            </a:extLst>
          </p:cNvPr>
          <p:cNvSpPr txBox="1"/>
          <p:nvPr/>
        </p:nvSpPr>
        <p:spPr>
          <a:xfrm>
            <a:off x="278296" y="3992710"/>
            <a:ext cx="8587409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pyspark.ml.regression import LinearRegression</a:t>
            </a:r>
          </a:p>
          <a:p>
            <a:r>
              <a:rPr lang="en-US" sz="1600" b="1" dirty="0"/>
              <a:t>lr = LinearRegression(featuresCol = 'features', labelCol='target', \</a:t>
            </a:r>
            <a:br>
              <a:rPr lang="en-US" sz="1600" b="1" dirty="0"/>
            </a:br>
            <a:r>
              <a:rPr lang="en-US" sz="1600" b="1" dirty="0"/>
              <a:t>     maxIter=10, regParam=0.3, elasticNetParam=0.8)</a:t>
            </a:r>
          </a:p>
          <a:p>
            <a:r>
              <a:rPr lang="en-US" sz="1600" b="1" dirty="0"/>
              <a:t>lrModel = lr.fit(train)</a:t>
            </a:r>
          </a:p>
          <a:p>
            <a:r>
              <a:rPr lang="en-US" sz="1600" b="1" dirty="0"/>
              <a:t>print("Coefficients: " + str(lrModel.coefficients))</a:t>
            </a:r>
          </a:p>
          <a:p>
            <a:r>
              <a:rPr lang="en-US" sz="1600" b="1" dirty="0"/>
              <a:t>print("Intercept: " + str(lrModel.intercept))</a:t>
            </a:r>
          </a:p>
          <a:p>
            <a:r>
              <a:rPr lang="en-US" sz="1600" b="1" dirty="0"/>
              <a:t>print("Root Mean Squared Error: {}\nR Squared (R2) {}" \</a:t>
            </a:r>
            <a:br>
              <a:rPr lang="en-US" sz="1600" b="1" dirty="0"/>
            </a:br>
            <a:r>
              <a:rPr lang="en-US" sz="1600" b="1" dirty="0"/>
              <a:t>  .format(lrModel.summary.rootMeanSquaredError, lrModel.summary.r2))</a:t>
            </a:r>
          </a:p>
        </p:txBody>
      </p:sp>
    </p:spTree>
    <p:extLst>
      <p:ext uri="{BB962C8B-B14F-4D97-AF65-F5344CB8AC3E}">
        <p14:creationId xmlns:p14="http://schemas.microsoft.com/office/powerpoint/2010/main" val="145138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9870B-0B40-4452-B30B-3A97D1767273}"/>
              </a:ext>
            </a:extLst>
          </p:cNvPr>
          <p:cNvSpPr txBox="1"/>
          <p:nvPr/>
        </p:nvSpPr>
        <p:spPr>
          <a:xfrm>
            <a:off x="344110" y="1073005"/>
            <a:ext cx="8455781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lrPredictions = lrModel.transform(test)</a:t>
            </a:r>
          </a:p>
          <a:p>
            <a:r>
              <a:rPr lang="en-US" sz="1600" b="1" dirty="0"/>
              <a:t>display(lrPredictions.select("prediction","target","features"), 30)</a:t>
            </a:r>
          </a:p>
          <a:p>
            <a:r>
              <a:rPr lang="en-US" sz="1600" b="1" dirty="0"/>
              <a:t>from pyspark.ml.evaluation import RegressionEvaluator</a:t>
            </a:r>
          </a:p>
          <a:p>
            <a:r>
              <a:rPr lang="en-US" sz="1600" b="1" dirty="0"/>
              <a:t>lrEvaluator = RegressionEvaluator(predictionCol="prediction", \</a:t>
            </a:r>
            <a:br>
              <a:rPr lang="en-US" sz="1600" b="1" dirty="0"/>
            </a:br>
            <a:r>
              <a:rPr lang="en-US" sz="1600" b="1" dirty="0"/>
              <a:t>            labelCol="</a:t>
            </a:r>
            <a:r>
              <a:rPr lang="en-US" sz="1600" b="1" dirty="0" err="1"/>
              <a:t>target",metricName</a:t>
            </a:r>
            <a:r>
              <a:rPr lang="en-US" sz="1600" b="1" dirty="0"/>
              <a:t>="r2")</a:t>
            </a:r>
          </a:p>
          <a:p>
            <a:r>
              <a:rPr lang="en-US" sz="1600" b="1" dirty="0"/>
              <a:t>testResult = lrModel.evaluate(test)</a:t>
            </a:r>
          </a:p>
          <a:p>
            <a:r>
              <a:rPr lang="en-US" sz="1600" b="1" dirty="0"/>
              <a:t>print("Root Mean Squared Error on Test set: {}" \</a:t>
            </a:r>
            <a:br>
              <a:rPr lang="en-US" sz="1600" b="1" dirty="0"/>
            </a:br>
            <a:r>
              <a:rPr lang="en-US" sz="1600" b="1" dirty="0"/>
              <a:t>            .format(testResult.rootMeanSquaredError))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62BB6-15FE-48C1-8292-E7713B9FE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5" y="3295732"/>
            <a:ext cx="7447722" cy="85972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9145C-9172-4758-9D49-9D543ADDE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5" y="4270360"/>
            <a:ext cx="6146800" cy="20574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74564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8915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90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B579-5CE2-45AE-9657-08F8864C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has a lot more complexity to it once you master the basics</a:t>
            </a:r>
          </a:p>
          <a:p>
            <a:r>
              <a:rPr lang="en-US" dirty="0"/>
              <a:t>Use Pipelines to create more complex transformations in a more efficient way</a:t>
            </a:r>
          </a:p>
          <a:p>
            <a:r>
              <a:rPr lang="en-US" dirty="0"/>
              <a:t>Some subjects to explore in this area:</a:t>
            </a:r>
          </a:p>
          <a:p>
            <a:pPr lvl="1"/>
            <a:r>
              <a:rPr lang="en-US" dirty="0"/>
              <a:t>Under- and over-fitting a model</a:t>
            </a:r>
          </a:p>
          <a:p>
            <a:pPr lvl="1"/>
            <a:r>
              <a:rPr lang="en-US" dirty="0"/>
              <a:t>Correlation between the independent variables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7207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Linear Regression</a:t>
            </a:r>
          </a:p>
          <a:p>
            <a:r>
              <a:rPr lang="en-US" dirty="0"/>
              <a:t>Explore data preparation</a:t>
            </a:r>
          </a:p>
          <a:p>
            <a:r>
              <a:rPr lang="en-US" dirty="0"/>
              <a:t>Train and test regression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Linear Regression</a:t>
            </a:r>
          </a:p>
          <a:p>
            <a:r>
              <a:rPr lang="en-US" dirty="0"/>
              <a:t>Explored data preparation</a:t>
            </a:r>
          </a:p>
          <a:p>
            <a:r>
              <a:rPr lang="en-US" dirty="0"/>
              <a:t>Trained and test regression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647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83578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7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collection of X, Y points, you could easily see there is a pattern</a:t>
            </a:r>
          </a:p>
          <a:p>
            <a:r>
              <a:rPr lang="en-US" dirty="0"/>
              <a:t>If you remember enough algebra, you could describe the pattern of dots as roughly following the red line, which could be described with the formula y = 1.5x + .01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95" y="2520308"/>
            <a:ext cx="4851810" cy="37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that the line that best describes the pattern of dots is the one that has the least distances of the dots from the line</a:t>
            </a:r>
          </a:p>
          <a:p>
            <a:r>
              <a:rPr lang="en-US" dirty="0"/>
              <a:t>The formula that describes the line could then be used to predict a value that we have not observed</a:t>
            </a:r>
          </a:p>
          <a:p>
            <a:pPr lvl="1"/>
            <a:r>
              <a:rPr lang="en-US" dirty="0"/>
              <a:t>The better the line and formula are at describing that pattern of dots, the more accurate that prediction should be</a:t>
            </a:r>
          </a:p>
          <a:p>
            <a:r>
              <a:rPr lang="en-US" dirty="0"/>
              <a:t>Extrapolate this idea onto more than just two axes and instead try to find a line that goes through many different dimensions and you have the idea of multiple linear regression</a:t>
            </a:r>
          </a:p>
          <a:p>
            <a:pPr lvl="1"/>
            <a:r>
              <a:rPr lang="mr-IN" sz="2000" i="1" dirty="0" err="1"/>
              <a:t>y</a:t>
            </a:r>
            <a:r>
              <a:rPr lang="mr-IN" sz="2000" dirty="0"/>
              <a:t>=α+β1</a:t>
            </a:r>
            <a:r>
              <a:rPr lang="mr-IN" sz="2000" i="1" dirty="0"/>
              <a:t>x</a:t>
            </a:r>
            <a:r>
              <a:rPr lang="mr-IN" sz="2000" dirty="0"/>
              <a:t>1 +β2</a:t>
            </a:r>
            <a:r>
              <a:rPr lang="mr-IN" sz="2000" i="1" dirty="0"/>
              <a:t>x</a:t>
            </a:r>
            <a:r>
              <a:rPr lang="mr-IN" sz="2000" dirty="0"/>
              <a:t>2 +...+β</a:t>
            </a:r>
            <a:r>
              <a:rPr lang="mr-IN" sz="2000" i="1" dirty="0" err="1"/>
              <a:t>ixi</a:t>
            </a:r>
            <a:r>
              <a:rPr lang="mr-IN" sz="2000" i="1" dirty="0"/>
              <a:t> </a:t>
            </a:r>
            <a:r>
              <a:rPr lang="mr-IN" sz="2000" dirty="0"/>
              <a:t>+</a:t>
            </a:r>
            <a:r>
              <a:rPr lang="mr-IN" sz="2000" dirty="0" err="1"/>
              <a:t>ε</a:t>
            </a:r>
            <a:r>
              <a:rPr lang="mr-IN" sz="2000" dirty="0"/>
              <a:t> </a:t>
            </a:r>
            <a:endParaRPr lang="en-US" sz="2000" dirty="0"/>
          </a:p>
          <a:p>
            <a:r>
              <a:rPr lang="en-US" dirty="0"/>
              <a:t>Has many use cases</a:t>
            </a:r>
          </a:p>
          <a:p>
            <a:pPr lvl="1"/>
            <a:r>
              <a:rPr lang="en-US" dirty="0"/>
              <a:t>Predicting a stock or commodity price</a:t>
            </a:r>
          </a:p>
          <a:p>
            <a:pPr lvl="1"/>
            <a:r>
              <a:rPr lang="en-US" dirty="0"/>
              <a:t>Predicting election results</a:t>
            </a:r>
          </a:p>
          <a:p>
            <a:pPr lvl="1"/>
            <a:r>
              <a:rPr lang="en-US" dirty="0"/>
              <a:t>Predicting crime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supervised model that requires training from a known set of data and testing to see how good it is at predicting before using it for real predictions</a:t>
            </a:r>
          </a:p>
          <a:p>
            <a:r>
              <a:rPr lang="en-US" dirty="0"/>
              <a:t>Only works with numeric values</a:t>
            </a:r>
          </a:p>
          <a:p>
            <a:pPr lvl="1"/>
            <a:r>
              <a:rPr lang="en-US" dirty="0"/>
              <a:t>Categorical data needs to be dummy encoded</a:t>
            </a:r>
          </a:p>
          <a:p>
            <a:r>
              <a:rPr lang="en-US" dirty="0"/>
              <a:t>Does not deal well with missing data, so must be fixed by removing or replacing with central tendency</a:t>
            </a:r>
          </a:p>
          <a:p>
            <a:r>
              <a:rPr lang="en-US" dirty="0"/>
              <a:t>There are many algorithms to do this, each with its own pros and cons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36313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79775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35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For our examples, let’s use a public data set of housing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Plotting the distribution of </a:t>
            </a:r>
            <a:br>
              <a:rPr lang="en-US" dirty="0"/>
            </a:br>
            <a:r>
              <a:rPr lang="en-US" dirty="0"/>
              <a:t>Prices shows that they are </a:t>
            </a:r>
            <a:br>
              <a:rPr lang="en-US" dirty="0"/>
            </a:br>
            <a:r>
              <a:rPr lang="en-US" dirty="0"/>
              <a:t>normally distributed, except for</a:t>
            </a:r>
            <a:br>
              <a:rPr lang="en-US" dirty="0"/>
            </a:br>
            <a:r>
              <a:rPr lang="en-US" dirty="0"/>
              <a:t>some outliers, so let’s try comparing </a:t>
            </a:r>
            <a:br>
              <a:rPr lang="en-US" dirty="0"/>
            </a:br>
            <a:r>
              <a:rPr lang="en-US" dirty="0"/>
              <a:t>the model with them and then </a:t>
            </a:r>
            <a:br>
              <a:rPr lang="en-US" dirty="0"/>
            </a:br>
            <a:r>
              <a:rPr lang="en-US" dirty="0"/>
              <a:t>later filter out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338324" y="1659349"/>
            <a:ext cx="446735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pandas as pd</a:t>
            </a:r>
          </a:p>
          <a:p>
            <a:r>
              <a:rPr lang="en-US" sz="1600" b="1" dirty="0"/>
              <a:t>import seaborn as sns</a:t>
            </a:r>
          </a:p>
          <a:p>
            <a:r>
              <a:rPr lang="en-US" sz="1600" b="1" dirty="0"/>
              <a:t>sns.distplot(df.toPandas()['MEDV'])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ACC50-CACE-BB49-B401-828716DBE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23" y="3048389"/>
            <a:ext cx="4059443" cy="2867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63C264-9E30-3E41-A082-B3B46009FD87}"/>
              </a:ext>
            </a:extLst>
          </p:cNvPr>
          <p:cNvSpPr txBox="1"/>
          <p:nvPr/>
        </p:nvSpPr>
        <p:spPr>
          <a:xfrm>
            <a:off x="566900" y="5098778"/>
            <a:ext cx="4144065" cy="33855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dfRaw = dfRaw.where('MEDV &lt; 48')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data cannot stay as string, so it must be converted to a numeric format and then into a vector format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en-US" dirty="0"/>
              <a:t> has a class which will transform a column into indexed numbers for each unique string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convenience, use this helper function</a:t>
            </a:r>
            <a:br>
              <a:rPr lang="en-US" dirty="0"/>
            </a:br>
            <a:r>
              <a:rPr lang="en-US" dirty="0"/>
              <a:t>we made: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display(pyh.StringIndexEncode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(df, ['TOWN', 'TRACT']))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Categorical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96883" y="2594982"/>
            <a:ext cx="8750235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pyspark.ml.feature import StringIndexer</a:t>
            </a:r>
          </a:p>
          <a:p>
            <a:r>
              <a:rPr lang="en-US" sz="1600" b="1" dirty="0"/>
              <a:t>indexer = StringIndexer(inputCol = col, outputCol = col+'_Index')</a:t>
            </a:r>
          </a:p>
          <a:p>
            <a:r>
              <a:rPr lang="en-US" sz="1600" b="1" dirty="0"/>
              <a:t>x = indexer.fit(df).transform(df).select(col, col+'_Index').distinct()</a:t>
            </a:r>
          </a:p>
          <a:p>
            <a:r>
              <a:rPr lang="en-US" sz="1600" b="1" dirty="0"/>
              <a:t>display(x.orderBy(col))</a:t>
            </a:r>
          </a:p>
          <a:p>
            <a:r>
              <a:rPr lang="en-US" sz="1600" b="1" dirty="0"/>
              <a:t>display(x.orderBy(col+'_Index'))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38C606-13E3-DB4B-84AC-AB5D8EAE19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8" y="4047470"/>
            <a:ext cx="1885887" cy="224476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A5BF25-B13C-2948-8AA5-879CB46E3F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92" y="4041076"/>
            <a:ext cx="1692734" cy="225116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35732685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3f1ded34-099e-46dd-b0de-95a90e7e1e5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6498</TotalTime>
  <Words>1083</Words>
  <Application>Microsoft Office PowerPoint</Application>
  <PresentationFormat>On-screen Show (4:3)</PresentationFormat>
  <Paragraphs>158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Tahoma</vt:lpstr>
      <vt:lpstr>Wingdings</vt:lpstr>
      <vt:lpstr>ROI Standard Theme</vt:lpstr>
      <vt:lpstr>Chapter 7:  Regression Analysis</vt:lpstr>
      <vt:lpstr>Chapter Objectives</vt:lpstr>
      <vt:lpstr>Chapter Concepts</vt:lpstr>
      <vt:lpstr>Linear Regression</vt:lpstr>
      <vt:lpstr>Linear Regression (continued)</vt:lpstr>
      <vt:lpstr>Linear Regression (continued)</vt:lpstr>
      <vt:lpstr>Chapter Concepts</vt:lpstr>
      <vt:lpstr>Dataset</vt:lpstr>
      <vt:lpstr>Convert Categorical Features</vt:lpstr>
      <vt:lpstr>One-Hot Encoding</vt:lpstr>
      <vt:lpstr>One-Hot Encoding (continued)</vt:lpstr>
      <vt:lpstr>Putting It All Together</vt:lpstr>
      <vt:lpstr>Explore Numerical Features</vt:lpstr>
      <vt:lpstr>Prepare the Data</vt:lpstr>
      <vt:lpstr>Chapter Concepts</vt:lpstr>
      <vt:lpstr>Run the Model</vt:lpstr>
      <vt:lpstr>Run the Test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153</cp:revision>
  <dcterms:created xsi:type="dcterms:W3CDTF">2019-05-09T17:36:01Z</dcterms:created>
  <dcterms:modified xsi:type="dcterms:W3CDTF">2020-01-22T17:19:38Z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