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68" d="100"/>
          <a:sy n="68" d="100"/>
        </p:scale>
        <p:origin x="3204" y="72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9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9-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want, you can save the newly structured DataFrame for future 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14420" y="2128233"/>
            <a:ext cx="651516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/>
              <a:t>dfML.write.format('libsvm').save('testsave')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/>
              <a:t>dfML = spark.read.format('libsvm').load('testsave')</a:t>
            </a:r>
          </a:p>
          <a:p>
            <a:r>
              <a:rPr lang="en-US" sz="1600" b="1" dirty="0"/>
              <a:t>x.printSchema()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73389" y="1706205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dfML.randomSplit([.7,.3], seed = 1000)</a:t>
            </a:r>
          </a:p>
          <a:p>
            <a:r>
              <a:rPr lang="en-US" sz="1600" b="1" dirty="0"/>
              <a:t>print (f'Training set row count {train.count()}')</a:t>
            </a:r>
          </a:p>
          <a:p>
            <a:r>
              <a:rPr lang="en-US" sz="1600" b="1" dirty="0"/>
              <a:t>print (f'Testing set row count {test.count()}')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1611644"/>
            <a:ext cx="698720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DecisionTreeClassifier</a:t>
            </a:r>
          </a:p>
          <a:p>
            <a:r>
              <a:rPr lang="en-US" sz="1600" b="1" dirty="0"/>
              <a:t>dt = DecisionTreeClassifier(featuresCol = 'features', \</a:t>
            </a:r>
            <a:br>
              <a:rPr lang="en-US" sz="1600" b="1" dirty="0"/>
            </a:br>
            <a:r>
              <a:rPr lang="en-US" sz="1600" b="1" dirty="0"/>
              <a:t>                      labelCol = 'label', maxDepth = 3)</a:t>
            </a:r>
          </a:p>
          <a:p>
            <a:r>
              <a:rPr lang="en-US" sz="1600" b="1" dirty="0"/>
              <a:t>dtModel = dt.fit(train)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918697" y="3645030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filename.replace('.','_') + '_DT_trainedModel'</a:t>
            </a:r>
          </a:p>
          <a:p>
            <a:r>
              <a:rPr lang="en-US" sz="1600" b="1" dirty="0"/>
              <a:t>dtModel.write().overwrite().save(filename1)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DecisionTreeClassifier.load(filename1)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model,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model.transform(test)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convenience, we have wrapped them into a helper function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pyspark_helpers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11412" y="3691922"/>
            <a:ext cx="7921176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dtPredictions, dtLog = pyh.predict_and_evaluate(dtModel, 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14558"/>
            <a:ext cx="3037386" cy="191145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1" y="4314558"/>
            <a:ext cx="2264136" cy="192088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1" y="4657970"/>
            <a:ext cx="2747960" cy="108017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56197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14131" y="1644853"/>
            <a:ext cx="782546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LogisticRegression</a:t>
            </a:r>
          </a:p>
          <a:p>
            <a:r>
              <a:rPr lang="en-US" sz="1600" b="1" dirty="0"/>
              <a:t>lr = LogisticRegression(featuresCol = 'features', \</a:t>
            </a:r>
            <a:br>
              <a:rPr lang="en-US" sz="1600" b="1" dirty="0"/>
            </a:br>
            <a:r>
              <a:rPr lang="en-US" sz="1600" b="1" dirty="0"/>
              <a:t>           labelCol = 'label', maxIter=10)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lrPredictions, lrLog = pyh.predict_and_evaluate(lrModel, 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"/>
          <a:stretch/>
        </p:blipFill>
        <p:spPr>
          <a:xfrm>
            <a:off x="345519" y="3197168"/>
            <a:ext cx="4176377" cy="264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b="-1"/>
          <a:stretch/>
        </p:blipFill>
        <p:spPr>
          <a:xfrm>
            <a:off x="4659682" y="3243263"/>
            <a:ext cx="4079657" cy="26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45-degree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EEA04-9273-4D9D-855D-DDE0FBEBB58F}"/>
              </a:ext>
            </a:extLst>
          </p:cNvPr>
          <p:cNvGrpSpPr/>
          <p:nvPr/>
        </p:nvGrpSpPr>
        <p:grpSpPr>
          <a:xfrm>
            <a:off x="2076455" y="2723362"/>
            <a:ext cx="4991091" cy="3632193"/>
            <a:chOff x="1050925" y="2596037"/>
            <a:chExt cx="4991091" cy="3632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F4CEDF-AA7A-4C82-915D-5819E7D2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925" y="2596037"/>
              <a:ext cx="4991091" cy="363219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BFD249-7FD6-48F0-A6FC-DB54F77841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55745" y="2930200"/>
              <a:ext cx="4252913" cy="2767013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44548" y="1669223"/>
            <a:ext cx="705490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RandomForestClassifier</a:t>
            </a:r>
          </a:p>
          <a:p>
            <a:r>
              <a:rPr lang="en-US" sz="1600" b="1" dirty="0"/>
              <a:t>rf = RandomForestClassifier(featuresCol = 'features', \</a:t>
            </a:r>
            <a:br>
              <a:rPr lang="en-US" sz="1600" b="1" dirty="0"/>
            </a:br>
            <a:r>
              <a:rPr lang="en-US" sz="1600" b="1" dirty="0"/>
              <a:t>    labelCol = 'label')</a:t>
            </a:r>
          </a:p>
          <a:p>
            <a:r>
              <a:rPr lang="en-US" sz="1600" b="1" dirty="0"/>
              <a:t>rfModel = rf.fit(train)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E1283-5E06-4F8A-B916-AFD66BE827AD}"/>
              </a:ext>
            </a:extLst>
          </p:cNvPr>
          <p:cNvGrpSpPr/>
          <p:nvPr/>
        </p:nvGrpSpPr>
        <p:grpSpPr>
          <a:xfrm>
            <a:off x="2474547" y="1060088"/>
            <a:ext cx="4194906" cy="5298851"/>
            <a:chOff x="2106431" y="1060088"/>
            <a:chExt cx="4194906" cy="529885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D193F625-E6ED-3940-906C-C9B3C56C000A}"/>
                </a:ext>
              </a:extLst>
            </p:cNvPr>
            <p:cNvSpPr/>
            <p:nvPr/>
          </p:nvSpPr>
          <p:spPr bwMode="auto">
            <a:xfrm>
              <a:off x="3468068" y="2413932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AE1CE1CB-CA55-524C-B09D-1352E07630AA}"/>
                </a:ext>
              </a:extLst>
            </p:cNvPr>
            <p:cNvSpPr/>
            <p:nvPr/>
          </p:nvSpPr>
          <p:spPr bwMode="auto">
            <a:xfrm>
              <a:off x="2194952" y="367035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9E2B8C17-932C-8248-AC8F-2FCAF19261CE}"/>
                </a:ext>
              </a:extLst>
            </p:cNvPr>
            <p:cNvSpPr/>
            <p:nvPr/>
          </p:nvSpPr>
          <p:spPr bwMode="auto">
            <a:xfrm>
              <a:off x="3468070" y="33932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5345CDC5-DFEF-5143-9DEC-14B6548D1580}"/>
                </a:ext>
              </a:extLst>
            </p:cNvPr>
            <p:cNvSpPr/>
            <p:nvPr/>
          </p:nvSpPr>
          <p:spPr bwMode="auto">
            <a:xfrm>
              <a:off x="3468068" y="440740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82494B2-938A-2340-A312-8B3C89F33560}"/>
                </a:ext>
              </a:extLst>
            </p:cNvPr>
            <p:cNvSpPr/>
            <p:nvPr/>
          </p:nvSpPr>
          <p:spPr bwMode="auto">
            <a:xfrm>
              <a:off x="3468068" y="54754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24FEAA0-10B9-3D48-9D5E-7BAA8B3391CC}"/>
                </a:ext>
              </a:extLst>
            </p:cNvPr>
            <p:cNvSpPr/>
            <p:nvPr/>
          </p:nvSpPr>
          <p:spPr bwMode="auto">
            <a:xfrm>
              <a:off x="4508429" y="186488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9DB7A02-9E6D-784C-8DAC-576845871222}"/>
                </a:ext>
              </a:extLst>
            </p:cNvPr>
            <p:cNvSpPr/>
            <p:nvPr/>
          </p:nvSpPr>
          <p:spPr bwMode="auto">
            <a:xfrm>
              <a:off x="4508431" y="2844214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353844F7-91BE-884A-BC98-AC3FE78B4592}"/>
                </a:ext>
              </a:extLst>
            </p:cNvPr>
            <p:cNvSpPr/>
            <p:nvPr/>
          </p:nvSpPr>
          <p:spPr bwMode="auto">
            <a:xfrm>
              <a:off x="4508429" y="385836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7BBBCD75-0639-5C44-A74B-56A006EFEBA8}"/>
                </a:ext>
              </a:extLst>
            </p:cNvPr>
            <p:cNvSpPr/>
            <p:nvPr/>
          </p:nvSpPr>
          <p:spPr bwMode="auto">
            <a:xfrm>
              <a:off x="4508429" y="49263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6A860141-F926-9740-AF7C-C28F0F1B790E}"/>
                </a:ext>
              </a:extLst>
            </p:cNvPr>
            <p:cNvSpPr/>
            <p:nvPr/>
          </p:nvSpPr>
          <p:spPr bwMode="auto">
            <a:xfrm>
              <a:off x="4508429" y="589342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60149347-5B2C-D54E-BCC7-42BB7B841428}"/>
                </a:ext>
              </a:extLst>
            </p:cNvPr>
            <p:cNvSpPr/>
            <p:nvPr/>
          </p:nvSpPr>
          <p:spPr bwMode="auto">
            <a:xfrm>
              <a:off x="5569201" y="2356475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B044D9AF-EFA1-BC46-8D0B-945E14E3EEE5}"/>
                </a:ext>
              </a:extLst>
            </p:cNvPr>
            <p:cNvSpPr/>
            <p:nvPr/>
          </p:nvSpPr>
          <p:spPr bwMode="auto">
            <a:xfrm>
              <a:off x="5569203" y="33358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EC73EA1E-0364-2040-9E8B-76201024F97D}"/>
                </a:ext>
              </a:extLst>
            </p:cNvPr>
            <p:cNvSpPr/>
            <p:nvPr/>
          </p:nvSpPr>
          <p:spPr bwMode="auto">
            <a:xfrm>
              <a:off x="5569201" y="434994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15F85461-F408-AB40-AB72-BAA25D04AE81}"/>
                </a:ext>
              </a:extLst>
            </p:cNvPr>
            <p:cNvSpPr/>
            <p:nvPr/>
          </p:nvSpPr>
          <p:spPr bwMode="auto">
            <a:xfrm>
              <a:off x="5569201" y="541794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67151D-71FC-DC45-82E7-A30C109C973E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V="1">
              <a:off x="2592292" y="2811272"/>
              <a:ext cx="943949" cy="927251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093024-BAA7-9449-95B0-EBDEEB6D1C7C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2660465" y="3626014"/>
              <a:ext cx="807605" cy="27709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ADEEC2-958B-7546-BBC7-209063CDEC02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 bwMode="auto">
            <a:xfrm>
              <a:off x="2592292" y="4067690"/>
              <a:ext cx="875776" cy="57247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108339-FE6B-B142-BE99-C6DB3BA817FD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 bwMode="auto">
            <a:xfrm>
              <a:off x="2427709" y="4135863"/>
              <a:ext cx="1040359" cy="157229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37C3C1-8BE1-6E4A-A157-3342A99BA3FB}"/>
                </a:ext>
              </a:extLst>
            </p:cNvPr>
            <p:cNvCxnSpPr>
              <a:cxnSpLocks/>
              <a:stCxn id="4" idx="7"/>
              <a:endCxn id="9" idx="2"/>
            </p:cNvCxnSpPr>
            <p:nvPr/>
          </p:nvCxnSpPr>
          <p:spPr bwMode="auto">
            <a:xfrm flipV="1">
              <a:off x="3865408" y="209764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7D7888-C901-A84E-AF75-0CBAF669FE1A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>
              <a:off x="3899495" y="272130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58A495-78EE-0249-8B14-956F9B54A035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3800164" y="2863492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F8A948-40C5-DD4E-9CDA-7BE7E6CB4B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309746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EF53DE-DAA1-2647-B31C-1550A4358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372112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124BC4-7A6E-C945-B59A-21E590D935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2038" y="3863313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28B3B-DF86-DB4A-ADC2-A27FDE710F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519627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EF02AF9-52BB-7141-9B93-7FA3F7A667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581993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FCEC04-F46C-604D-B1E7-5BA89935DBCC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3700825" y="4315990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9D81FC-DE2C-5D4E-A1E8-B70F570119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98811" y="4133880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05AE6E-7A1D-EE41-B48A-DABA6DC8CE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2898" y="4757536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611A99-F2DF-5C46-A04D-D77117D5FE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2354" y="3253593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8754D4-709C-3048-B3B0-0CD3BDFB2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4816" y="2546472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1ED549E-467A-D84B-B779-932E267CB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903" y="3170128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4DB7C0-1EE7-C641-B7FD-086A00EEB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9572" y="3312318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B85815-B253-8146-8518-38FC8EB2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354629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2D06851-9334-4D42-B016-4730ECE6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0777" y="4169949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EBFBFD-6958-DE46-B49E-28215553FF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446" y="4312139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F69EAE-6D30-FC43-B908-C154830E4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564510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701739-D202-1B43-8022-6E098AF352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6690" y="2078405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7F8403-4158-364F-80A3-B250B43D6A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0233" y="4764816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1A737F-1585-9D49-B61A-F1956FD7A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8219" y="458270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C288F8F-F7A6-234A-B653-185557506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2306" y="520636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8A73E1-91F4-B249-8687-34D4AE5583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762" y="3702419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F1F1-8FE2-BB4C-8479-385600F5793F}"/>
                </a:ext>
              </a:extLst>
            </p:cNvPr>
            <p:cNvSpPr txBox="1"/>
            <p:nvPr/>
          </p:nvSpPr>
          <p:spPr>
            <a:xfrm>
              <a:off x="2106431" y="1198587"/>
              <a:ext cx="662361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338574-2C86-984D-AB5E-A8998970BC5F}"/>
                </a:ext>
              </a:extLst>
            </p:cNvPr>
            <p:cNvSpPr txBox="1"/>
            <p:nvPr/>
          </p:nvSpPr>
          <p:spPr>
            <a:xfrm>
              <a:off x="3296717" y="1060088"/>
              <a:ext cx="739112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Input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3799E-1460-044C-8774-FE69AB7200A8}"/>
                </a:ext>
              </a:extLst>
            </p:cNvPr>
            <p:cNvSpPr txBox="1"/>
            <p:nvPr/>
          </p:nvSpPr>
          <p:spPr>
            <a:xfrm>
              <a:off x="4318824" y="1060088"/>
              <a:ext cx="899605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Hidden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F4098-7A54-284E-8F7A-88471B7C58BB}"/>
                </a:ext>
              </a:extLst>
            </p:cNvPr>
            <p:cNvSpPr txBox="1"/>
            <p:nvPr/>
          </p:nvSpPr>
          <p:spPr>
            <a:xfrm>
              <a:off x="5414556" y="1060088"/>
              <a:ext cx="886781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Output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1650583"/>
            <a:ext cx="7687469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MultilayerPerceptronClassifier</a:t>
            </a:r>
          </a:p>
          <a:p>
            <a:r>
              <a:rPr lang="en-US" sz="1600" b="1" dirty="0"/>
              <a:t>from pyspark.ml.evaluation import MulticlassClassificationEvaluator</a:t>
            </a:r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/>
              <a:t>nn = MultilayerPerceptronClassifier(maxIter=100, layers=layers, blockSize=128, seed=1234)</a:t>
            </a:r>
          </a:p>
          <a:p>
            <a:r>
              <a:rPr lang="en-US" sz="1600" b="1" dirty="0"/>
              <a:t>nnModel = nn.fit(train)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Usually, categorical data needs to be re-encoded as a vector that is OneHotEncoded 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Let’s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41851" y="2059887"/>
            <a:ext cx="7660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filename = 'bank.csv'</a:t>
            </a:r>
          </a:p>
          <a:p>
            <a:r>
              <a:rPr lang="en-US" b="1" dirty="0"/>
              <a:t>df = spark.read.csv(f'/home/student/ROI/Spark/datasets/finance/{filename}', header = True, inferSchema = True)</a:t>
            </a:r>
          </a:p>
          <a:p>
            <a:r>
              <a:rPr lang="en-US" b="1" dirty="0"/>
              <a:t>display(df)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741851" y="4244398"/>
            <a:ext cx="7660298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numeric_features = ['age','balance', 'duration', 'pdays']</a:t>
            </a:r>
          </a:p>
          <a:p>
            <a:r>
              <a:rPr lang="en-US" b="1" dirty="0"/>
              <a:t>categorical_features = ['job', 'marital', 'education', 'housing', 'loan', 'contact', 'campaign', 'poutcome', 'deposit']</a:t>
            </a:r>
          </a:p>
          <a:p>
            <a:r>
              <a:rPr lang="en-US" b="1" dirty="0"/>
              <a:t>target_label = 'default'</a:t>
            </a:r>
          </a:p>
          <a:p>
            <a:endParaRPr lang="en-US" b="1" dirty="0"/>
          </a:p>
          <a:p>
            <a:r>
              <a:rPr lang="en-US" b="1" dirty="0"/>
              <a:t>df = dfRawFile.select(numeric_features + categorical_features + [target_label])</a:t>
            </a:r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41926" y="1624841"/>
            <a:ext cx="646014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pyh.describe_numeric_features(df, numeric_features)</a:t>
            </a:r>
          </a:p>
          <a:p>
            <a:r>
              <a:rPr lang="en-US" sz="1600" b="1" dirty="0"/>
              <a:t>pyh.scatter_matrix(df, numeric_features)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" y="2454821"/>
            <a:ext cx="3221980" cy="37098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43344" y="1613118"/>
            <a:ext cx="662427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pyh.MakeMLDataFrame(df, categorical_features, numeric_features, target_label)</a:t>
            </a:r>
          </a:p>
          <a:p>
            <a:r>
              <a:rPr lang="en-US" sz="1600" b="1" dirty="0"/>
              <a:t>display(dfML)</a:t>
            </a:r>
          </a:p>
          <a:p>
            <a:r>
              <a:rPr lang="en-US" sz="1600" b="1" dirty="0"/>
              <a:t>dfML.printSchema()</a:t>
            </a:r>
          </a:p>
          <a:p>
            <a:r>
              <a:rPr lang="en-US" sz="1600" b="1" dirty="0"/>
              <a:t>display(dfML.groupBy('label').count())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8" y="3178293"/>
            <a:ext cx="4394200" cy="2298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4" y="3178293"/>
            <a:ext cx="2965625" cy="302377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5231</TotalTime>
  <Words>1873</Words>
  <Application>Microsoft Macintosh PowerPoint</Application>
  <PresentationFormat>On-screen Show (4:3)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8: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175</cp:revision>
  <dcterms:created xsi:type="dcterms:W3CDTF">2019-05-09T17:36:01Z</dcterms:created>
  <dcterms:modified xsi:type="dcterms:W3CDTF">2020-01-21T19:48:48Z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