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7" r:id="rId12"/>
    <p:sldId id="364" r:id="rId13"/>
    <p:sldId id="335" r:id="rId14"/>
    <p:sldId id="365" r:id="rId15"/>
    <p:sldId id="366" r:id="rId16"/>
    <p:sldId id="368" r:id="rId17"/>
    <p:sldId id="36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4" d="100"/>
          <a:sy n="74" d="100"/>
        </p:scale>
        <p:origin x="1728" y="20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6994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59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10: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Natural Language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Spark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Because an RDD is a lazy evaluation of a chain of transformations, each time you do an action on that RDD or </a:t>
            </a:r>
            <a:r>
              <a:rPr lang="en-US" dirty="0" err="1"/>
              <a:t>DataFrame</a:t>
            </a:r>
            <a:r>
              <a:rPr lang="en-US" dirty="0"/>
              <a:t>, it recalculates everything from the very beginning</a:t>
            </a:r>
          </a:p>
          <a:p>
            <a:r>
              <a:rPr lang="en-US" dirty="0"/>
              <a:t>This can cause performance problems if you want to do several different actions to the same set of data</a:t>
            </a:r>
          </a:p>
          <a:p>
            <a:r>
              <a:rPr lang="en-US" dirty="0"/>
              <a:t>Caching is the answer. It allows you to pin the results of an RDD in the cluster for the duration of the session or until you manually release it</a:t>
            </a:r>
          </a:p>
          <a:p>
            <a:r>
              <a:rPr lang="en-US" dirty="0"/>
              <a:t>You can cache to either memory or disk or a combination of the two</a:t>
            </a:r>
          </a:p>
          <a:p>
            <a:r>
              <a:rPr lang="en-US" dirty="0"/>
              <a:t>You also have control over how many redundant copies it stores and whether it should store it as</a:t>
            </a:r>
          </a:p>
          <a:p>
            <a:pPr lvl="1"/>
            <a:r>
              <a:rPr lang="en-US" dirty="0"/>
              <a:t>deserialized which takes more memory but less CPU</a:t>
            </a:r>
          </a:p>
          <a:p>
            <a:pPr lvl="1"/>
            <a:r>
              <a:rPr lang="en-US" dirty="0"/>
              <a:t>serialized Java object which is more memory efficient but uses more CPU</a:t>
            </a:r>
          </a:p>
          <a:p>
            <a:r>
              <a:rPr lang="en-US" dirty="0"/>
              <a:t>There are two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dirty="0"/>
              <a:t> which is simply a shorthand for persist with the default option of memory only</a:t>
            </a:r>
          </a:p>
          <a:p>
            <a:r>
              <a:rPr lang="en-US" dirty="0"/>
              <a:t>To remove a cached object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unpersist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It is also sometimes desirable to keep a copy of a variable on each node instead of passing it around each time it receives instructions to do a new task</a:t>
            </a:r>
          </a:p>
          <a:p>
            <a:r>
              <a:rPr lang="en-US" dirty="0"/>
              <a:t>This is useful if you need to pass around something like a reference table to each node</a:t>
            </a:r>
          </a:p>
          <a:p>
            <a:r>
              <a:rPr lang="en-US" dirty="0"/>
              <a:t>Broadcast variables allow you to accomplish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BD19-82B8-8A4B-AFE9-0E9E3DEE5F4F}"/>
              </a:ext>
            </a:extLst>
          </p:cNvPr>
          <p:cNvSpPr txBox="1"/>
          <p:nvPr/>
        </p:nvSpPr>
        <p:spPr>
          <a:xfrm>
            <a:off x="1050925" y="3665633"/>
            <a:ext cx="659722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lookupTable</a:t>
            </a:r>
            <a:r>
              <a:rPr lang="en-US" sz="1600" b="1" dirty="0"/>
              <a:t> = </a:t>
            </a:r>
            <a:r>
              <a:rPr lang="en-US" sz="1600" b="1" dirty="0" err="1"/>
              <a:t>sc.broadcast</a:t>
            </a:r>
            <a:r>
              <a:rPr lang="en-US" sz="1600" b="1" dirty="0"/>
              <a:t>([1, 2, 3])</a:t>
            </a:r>
          </a:p>
          <a:p>
            <a:endParaRPr lang="en-US" sz="1600" b="1" dirty="0"/>
          </a:p>
          <a:p>
            <a:r>
              <a:rPr lang="en-US" sz="1600" b="1" dirty="0" err="1"/>
              <a:t>lookupTable.value</a:t>
            </a:r>
            <a:r>
              <a:rPr lang="en-US" sz="1600" b="1" dirty="0"/>
              <a:t> </a:t>
            </a:r>
            <a:r>
              <a:rPr lang="en-US" sz="1600" b="1" dirty="0">
                <a:sym typeface="Wingdings" pitchFamily="2" charset="2"/>
              </a:rPr>
              <a:t> [1, 2, 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Sometimes you want to create a counter that is global to the entire process</a:t>
            </a:r>
          </a:p>
          <a:p>
            <a:r>
              <a:rPr lang="en-US" dirty="0"/>
              <a:t>Using a regular Python variable would not scale out to the cluster level, so you need a special way to handle this, so that each node can contribute to one global counter</a:t>
            </a:r>
          </a:p>
          <a:p>
            <a:r>
              <a:rPr lang="en-US" dirty="0"/>
              <a:t>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dirty="0"/>
              <a:t> method on the spark context meant just for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3268495"/>
            <a:ext cx="6597223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counter = </a:t>
            </a:r>
            <a:r>
              <a:rPr lang="en-US" sz="1600" b="1" dirty="0" err="1"/>
              <a:t>sc.accumulator</a:t>
            </a:r>
            <a:r>
              <a:rPr lang="en-US" sz="1600" b="1" dirty="0"/>
              <a:t>(0)</a:t>
            </a:r>
          </a:p>
          <a:p>
            <a:r>
              <a:rPr lang="en-US" sz="1600" b="1" dirty="0"/>
              <a:t>def fun2(x):</a:t>
            </a:r>
          </a:p>
          <a:p>
            <a:r>
              <a:rPr lang="en-US" sz="1600" b="1" dirty="0"/>
              <a:t>    global counter</a:t>
            </a:r>
          </a:p>
          <a:p>
            <a:r>
              <a:rPr lang="en-US" sz="1600" b="1" dirty="0"/>
              <a:t>    counter += x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x0.foreach(fun2)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counter.value</a:t>
            </a:r>
            <a:r>
              <a:rPr lang="en-US" sz="1600" b="1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1106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unstructured text</a:t>
            </a:r>
          </a:p>
          <a:p>
            <a:r>
              <a:rPr lang="en-US" dirty="0"/>
              <a:t>Used NLTK &amp; Spark pipeline transformation to process natural language</a:t>
            </a:r>
          </a:p>
          <a:p>
            <a:r>
              <a:rPr lang="en-US" dirty="0"/>
              <a:t>Visualized natural language with Word Clouds</a:t>
            </a:r>
          </a:p>
          <a:p>
            <a:r>
              <a:rPr lang="en-US" dirty="0"/>
              <a:t>Explored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393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unstructured text</a:t>
            </a:r>
          </a:p>
          <a:p>
            <a:r>
              <a:rPr lang="en-US" dirty="0"/>
              <a:t>Use NLTK &amp; Spark pipeline transformation to process natural language</a:t>
            </a:r>
          </a:p>
          <a:p>
            <a:r>
              <a:rPr lang="en-US" dirty="0"/>
              <a:t>Visualize natural language with Word Clouds</a:t>
            </a:r>
          </a:p>
          <a:p>
            <a:r>
              <a:rPr lang="en-US" dirty="0"/>
              <a:t>Explore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7694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Processing free form text is not as simple as a formatted table structured object</a:t>
            </a:r>
          </a:p>
          <a:p>
            <a:r>
              <a:rPr lang="en-US" sz="1700" dirty="0"/>
              <a:t>You need to break the natural language up into pieces and fix variations in the wording to try to standardize it an extract meaning</a:t>
            </a:r>
          </a:p>
          <a:p>
            <a:r>
              <a:rPr lang="en-US" sz="1700" dirty="0"/>
              <a:t>There are many different types of transformations you can do to text and they vary depending on the text and what you're trying to do with the results</a:t>
            </a:r>
          </a:p>
          <a:p>
            <a:r>
              <a:rPr lang="en-US" sz="1700" dirty="0"/>
              <a:t>Generally though, it comes down to some common steps:</a:t>
            </a:r>
          </a:p>
          <a:p>
            <a:pPr lvl="1"/>
            <a:r>
              <a:rPr lang="en-US" sz="1700" dirty="0"/>
              <a:t>break the text up into sentences and words</a:t>
            </a:r>
          </a:p>
          <a:p>
            <a:pPr lvl="1"/>
            <a:r>
              <a:rPr lang="en-US" sz="1700" dirty="0"/>
              <a:t>fix the words by adjust everything to the same case</a:t>
            </a:r>
          </a:p>
          <a:p>
            <a:pPr lvl="1"/>
            <a:r>
              <a:rPr lang="en-US" sz="1700" dirty="0"/>
              <a:t>remove punctuation</a:t>
            </a:r>
          </a:p>
          <a:p>
            <a:pPr lvl="1"/>
            <a:r>
              <a:rPr lang="en-US" sz="1700" dirty="0"/>
              <a:t>standardize word variations to the root word</a:t>
            </a:r>
          </a:p>
          <a:p>
            <a:pPr lvl="1"/>
            <a:r>
              <a:rPr lang="en-US" sz="1700" dirty="0"/>
              <a:t>remove insignificant words</a:t>
            </a:r>
          </a:p>
          <a:p>
            <a:pPr lvl="1"/>
            <a:r>
              <a:rPr lang="en-US" sz="1700" dirty="0"/>
              <a:t>find natural word groupings that make up a phrase</a:t>
            </a:r>
          </a:p>
          <a:p>
            <a:pPr lvl="1"/>
            <a:r>
              <a:rPr lang="en-US" sz="1700" dirty="0"/>
              <a:t>determine the overall sentiment of the words</a:t>
            </a:r>
          </a:p>
          <a:p>
            <a:pPr marL="228600" lvl="1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NLTK stands for Natural Language Tool Kit and is a comprehensive python package with lots of functions to manipulate text</a:t>
            </a:r>
          </a:p>
          <a:p>
            <a:r>
              <a:rPr lang="en-US" dirty="0"/>
              <a:t>It is a stand alone python package but it works in a distributed mode on Spark RDD's</a:t>
            </a:r>
          </a:p>
          <a:p>
            <a:r>
              <a:rPr lang="en-US" dirty="0"/>
              <a:t>Install it as normal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it as normal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Let's explore the features and examples in </a:t>
            </a:r>
            <a:r>
              <a:rPr lang="en-US" dirty="0" err="1"/>
              <a:t>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also has some of its own text processing features</a:t>
            </a:r>
          </a:p>
          <a:p>
            <a:r>
              <a:rPr lang="en-US" dirty="0"/>
              <a:t>Found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pyspark.ml.features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en-US" dirty="0"/>
              <a:t> breaks up a document into words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RegexTokenizer</a:t>
            </a:r>
            <a:r>
              <a:rPr lang="en-US" dirty="0"/>
              <a:t> allows more control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StopWordsRemover</a:t>
            </a:r>
            <a:r>
              <a:rPr lang="en-US" dirty="0"/>
              <a:t> removes insignificant words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HashingTF</a:t>
            </a:r>
            <a:r>
              <a:rPr lang="en-US" dirty="0"/>
              <a:t> transforms takes a set of words and vectorizes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lang="en-US" dirty="0"/>
              <a:t> rescales the numbers in the vector to de-emphasize words that occur a lot in the entire corpus</a:t>
            </a:r>
          </a:p>
          <a:p>
            <a:r>
              <a:rPr lang="en-US" dirty="0"/>
              <a:t>Usually just follow a common recipe to fix up a </a:t>
            </a:r>
            <a:r>
              <a:rPr lang="en-US" dirty="0" err="1"/>
              <a:t>dataframe</a:t>
            </a:r>
            <a:r>
              <a:rPr lang="en-US" dirty="0"/>
              <a:t> into the shape you need for ML operations by putting the various steps into a pipeline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and other charts can be made from the results of the text processing by bringing the small </a:t>
            </a:r>
            <a:r>
              <a:rPr lang="en-US" dirty="0" err="1"/>
              <a:t>DataFrame</a:t>
            </a:r>
            <a:r>
              <a:rPr lang="en-US" dirty="0"/>
              <a:t> results back to the driver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8528-CE67-4243-813F-765DC0A9A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61" y="3158186"/>
            <a:ext cx="4323806" cy="270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12CE0-F629-E242-87DC-154883DC6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008655"/>
            <a:ext cx="3904236" cy="2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915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Optimizations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You can monitor the Spark processes by navigating in a browser to the address of the cluster and port 4040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locahost:4040</a:t>
            </a:r>
          </a:p>
          <a:p>
            <a:r>
              <a:rPr lang="en-US" dirty="0"/>
              <a:t>You will see various tabs where you can watch the progress of</a:t>
            </a:r>
          </a:p>
          <a:p>
            <a:pPr lvl="1"/>
            <a:r>
              <a:rPr lang="en-US" dirty="0"/>
              <a:t>Jobs</a:t>
            </a:r>
          </a:p>
          <a:p>
            <a:pPr lvl="1"/>
            <a:r>
              <a:rPr lang="en-US" dirty="0"/>
              <a:t>Stages</a:t>
            </a:r>
          </a:p>
          <a:p>
            <a:pPr lvl="1"/>
            <a:r>
              <a:rPr lang="en-US" dirty="0"/>
              <a:t>See what objects are cached</a:t>
            </a:r>
          </a:p>
          <a:p>
            <a:pPr lvl="1"/>
            <a:r>
              <a:rPr lang="en-US" dirty="0"/>
              <a:t>Get an overview of the environment</a:t>
            </a:r>
          </a:p>
          <a:p>
            <a:pPr lvl="1"/>
            <a:r>
              <a:rPr lang="en-US" dirty="0"/>
              <a:t>See the nodes that are executing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5698</TotalTime>
  <Words>789</Words>
  <Application>Microsoft Macintosh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10:  Natural Language Processing</vt:lpstr>
      <vt:lpstr>Chapter Objectives</vt:lpstr>
      <vt:lpstr>Chapter Concepts</vt:lpstr>
      <vt:lpstr>Natural Language Processing</vt:lpstr>
      <vt:lpstr>NLTK</vt:lpstr>
      <vt:lpstr>Spark Text Processing</vt:lpstr>
      <vt:lpstr>Word Cloud</vt:lpstr>
      <vt:lpstr>Chapter Concepts</vt:lpstr>
      <vt:lpstr>Monitoring</vt:lpstr>
      <vt:lpstr>Caching</vt:lpstr>
      <vt:lpstr>Broadcast Variables</vt:lpstr>
      <vt:lpstr>Accumulators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184</cp:revision>
  <dcterms:created xsi:type="dcterms:W3CDTF">2019-05-09T17:36:01Z</dcterms:created>
  <dcterms:modified xsi:type="dcterms:W3CDTF">2019-11-04T00:32:14Z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