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80" r:id="rId6"/>
    <p:sldId id="258" r:id="rId7"/>
    <p:sldId id="259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82" r:id="rId19"/>
    <p:sldId id="269" r:id="rId20"/>
    <p:sldId id="270" r:id="rId21"/>
    <p:sldId id="271" r:id="rId22"/>
    <p:sldId id="272" r:id="rId23"/>
    <p:sldId id="273" r:id="rId24"/>
    <p:sldId id="277" r:id="rId25"/>
    <p:sldId id="278" r:id="rId26"/>
    <p:sldId id="279" r:id="rId27"/>
    <p:sldId id="284" r:id="rId28"/>
    <p:sldId id="283" r:id="rId29"/>
  </p:sldIdLst>
  <p:sldSz cx="9144000" cy="6858000" type="screen4x3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Click to move the slide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070C9D7-BB82-4E16-A167-E40AD19DA6E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http://en.wikipedia.org/wiki/CAP_theorem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96600" y="4267080"/>
            <a:ext cx="5659920" cy="4525560"/>
          </a:xfrm>
          <a:prstGeom prst="rect">
            <a:avLst/>
          </a:prstGeom>
        </p:spPr>
        <p:txBody>
          <a:bodyPr lIns="93600" tIns="46800" rIns="93600" bIns="4680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above, working in the mongodb shell,  uses a database named productdb. The product document is added to the productdb database in a collection named products. If the database does not exist or the collection does not exist it will be created.</a:t>
            </a:r>
          </a:p>
        </p:txBody>
      </p:sp>
      <p:sp>
        <p:nvSpPr>
          <p:cNvPr id="2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80" y="701640"/>
            <a:ext cx="4676400" cy="350784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42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9292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04440" y="115560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810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9292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04440" y="3804840"/>
            <a:ext cx="258228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50840" y="290520"/>
            <a:ext cx="7002000" cy="2906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507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90800" y="380484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8104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90800" y="1155600"/>
            <a:ext cx="391356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81040" y="3804840"/>
            <a:ext cx="8019720" cy="24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4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8E06E563-BAAF-4777-AE67-27B1A481EAB2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8" name="Picture 11"/>
          <p:cNvPicPr/>
          <p:nvPr/>
        </p:nvPicPr>
        <p:blipFill>
          <a:blip r:embed="rId15"/>
          <a:stretch/>
        </p:blipFill>
        <p:spPr>
          <a:xfrm>
            <a:off x="571680" y="755640"/>
            <a:ext cx="6079680" cy="141372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637560" y="4406760"/>
            <a:ext cx="8041320" cy="13618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37200" y="2906640"/>
            <a:ext cx="8028000" cy="14997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51" name="Picture 28"/>
          <p:cNvPicPr/>
          <p:nvPr/>
        </p:nvPicPr>
        <p:blipFill>
          <a:blip r:embed="rId15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CFA3FD96-7DF3-4373-8F4F-DDFDD8DCB560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8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 1"/>
          <p:cNvSpPr/>
          <p:nvPr/>
        </p:nvSpPr>
        <p:spPr>
          <a:xfrm>
            <a:off x="6356880" y="6427440"/>
            <a:ext cx="0" cy="43272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2"/>
          <p:cNvSpPr/>
          <p:nvPr/>
        </p:nvSpPr>
        <p:spPr>
          <a:xfrm>
            <a:off x="0" y="6424560"/>
            <a:ext cx="9144000" cy="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2812320" y="6424560"/>
            <a:ext cx="0" cy="43596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2242080" y="6509160"/>
            <a:ext cx="4797720" cy="21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© 2019 Copyright ROI Training, Inc. </a:t>
            </a:r>
            <a:br/>
            <a:r>
              <a:rPr lang="en-US" sz="700" b="0" strike="noStrike" spc="-1">
                <a:solidFill>
                  <a:srgbClr val="4D4D4D"/>
                </a:solidFill>
                <a:latin typeface="Tahoma"/>
              </a:rPr>
              <a:t>All rights reserved. Not to be reproduced without prior written consent.</a:t>
            </a:r>
            <a:endParaRPr lang="en-US" sz="700" b="0" strike="noStrike" spc="-1">
              <a:latin typeface="Arial"/>
            </a:endParaRPr>
          </a:p>
        </p:txBody>
      </p:sp>
      <p:pic>
        <p:nvPicPr>
          <p:cNvPr id="97" name="Picture 28"/>
          <p:cNvPicPr/>
          <p:nvPr/>
        </p:nvPicPr>
        <p:blipFill>
          <a:blip r:embed="rId14"/>
          <a:stretch/>
        </p:blipFill>
        <p:spPr>
          <a:xfrm>
            <a:off x="6789960" y="6466680"/>
            <a:ext cx="1510920" cy="34884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8667720" y="6424560"/>
            <a:ext cx="475920" cy="4330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720" tIns="36720" rIns="36720" bIns="3672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3-</a:t>
            </a:r>
            <a:fld id="{D1EC570F-44DD-4B01-9889-057CBCABED85}" type="slidenum">
              <a:rPr lang="en-US" sz="11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0" y="6428520"/>
            <a:ext cx="2821320" cy="42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ahoma"/>
                <a:ea typeface="Tahoma"/>
              </a:rPr>
              <a:t>Spark Program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581040" y="1155600"/>
            <a:ext cx="8019720" cy="50724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15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16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1147680" lvl="4" indent="-228240">
              <a:lnSpc>
                <a:spcPct val="100000"/>
              </a:lnSpc>
              <a:buSzPct val="100045"/>
              <a:buBlip>
                <a:blip r:embed="rId17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1050840" y="290520"/>
            <a:ext cx="7002000" cy="626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Click to edit Master title style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37560" y="4406760"/>
            <a:ext cx="8041320" cy="1361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Chapter 4: </a:t>
            </a:r>
            <a:br/>
            <a:r>
              <a:rPr lang="en-US" sz="3600" b="1" strike="noStrike" cap="small" spc="-1">
                <a:solidFill>
                  <a:srgbClr val="000000"/>
                </a:solidFill>
                <a:latin typeface="Tahoma"/>
                <a:ea typeface="Tahoma"/>
              </a:rPr>
              <a:t>Spark &amp; NoSQL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37200" y="2906640"/>
            <a:ext cx="8028000" cy="149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000" b="1" strike="noStrike" spc="-1">
                <a:solidFill>
                  <a:srgbClr val="898F8F"/>
                </a:solidFill>
                <a:latin typeface="Tahoma"/>
                <a:ea typeface="Tahoma"/>
              </a:rPr>
              <a:t>Spark Program</a:t>
            </a:r>
            <a:endParaRPr lang="en-US" sz="20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CQLSH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Tahoma"/>
              </a:rPr>
              <a:t>cqlsh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511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61" name="Picture 5"/>
          <p:cNvPicPr/>
          <p:nvPr/>
        </p:nvPicPr>
        <p:blipFill>
          <a:blip r:embed="rId4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Keyspace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011320" y="1790640"/>
            <a:ext cx="5121000" cy="20372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keyspace classroom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Creating a Table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98840" y="1781640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Writing and Reading Data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28640" y="1263960"/>
            <a:ext cx="777204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95440" y="1831320"/>
            <a:ext cx="801072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Python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from </a:t>
            </a:r>
            <a:r>
              <a:rPr lang="en-US" sz="1800" b="0" strike="noStrike" spc="-1" dirty="0" err="1">
                <a:latin typeface="Courier New"/>
              </a:rPr>
              <a:t>cassandra.cluster</a:t>
            </a:r>
            <a:r>
              <a:rPr lang="en-US" sz="1800" b="0" strike="noStrike" spc="-1" dirty="0">
                <a:latin typeface="Courier New"/>
              </a:rPr>
              <a:t>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session = </a:t>
            </a:r>
            <a:r>
              <a:rPr lang="en-US" sz="1800" b="0" strike="noStrike" spc="-1" dirty="0" err="1">
                <a:latin typeface="Courier New"/>
              </a:rPr>
              <a:t>cluster.connect</a:t>
            </a:r>
            <a:r>
              <a:rPr lang="en-US" sz="1800" b="0" strike="noStrike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("update student set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("insert into student (id,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emails) values (2, 'Mike', 'Jones', {'</a:t>
            </a:r>
            <a:r>
              <a:rPr lang="en-US" sz="1800" b="0" strike="noStrike" spc="-1" dirty="0" err="1">
                <a:latin typeface="Courier New"/>
              </a:rPr>
              <a:t>mikej@xyz.com</a:t>
            </a:r>
            <a:r>
              <a:rPr lang="en-US" sz="1800" b="0" strike="noStrike" spc="-1" dirty="0">
                <a:latin typeface="Courier New"/>
              </a:rPr>
              <a:t>', '</a:t>
            </a:r>
            <a:r>
              <a:rPr lang="en-US" sz="1800" b="0" strike="noStrike" spc="-1" dirty="0" err="1">
                <a:latin typeface="Courier New"/>
              </a:rPr>
              <a:t>mike.jones@def.net</a:t>
            </a:r>
            <a:r>
              <a:rPr lang="en-US" sz="1800" b="0" strike="noStrike" spc="-1" dirty="0">
                <a:latin typeface="Courier New"/>
              </a:rPr>
              <a:t>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rows = </a:t>
            </a:r>
            <a:r>
              <a:rPr lang="en-US" sz="1800" b="0" strike="noStrike" spc="-1" dirty="0" err="1">
                <a:latin typeface="Courier New"/>
              </a:rPr>
              <a:t>session.execute</a:t>
            </a:r>
            <a:r>
              <a:rPr lang="en-US" sz="1800" b="0" strike="noStrike" spc="-1" dirty="0">
                <a:latin typeface="Courier New"/>
              </a:rPr>
              <a:t>('SELECT id, </a:t>
            </a:r>
            <a:r>
              <a:rPr lang="en-US" sz="1800" b="0" strike="noStrike" spc="-1" dirty="0" err="1">
                <a:latin typeface="Courier New"/>
              </a:rPr>
              <a:t>firstname</a:t>
            </a:r>
            <a:r>
              <a:rPr lang="en-US" sz="1800" b="0" strike="noStrike" spc="-1" dirty="0">
                <a:latin typeface="Courier New"/>
              </a:rPr>
              <a:t>, </a:t>
            </a:r>
            <a:r>
              <a:rPr lang="en-US" sz="1800" b="0" strike="noStrike" spc="-1" dirty="0" err="1">
                <a:latin typeface="Courier New"/>
              </a:rPr>
              <a:t>lastname</a:t>
            </a:r>
            <a:r>
              <a:rPr lang="en-US" sz="1800" b="0" strike="noStrike" spc="-1" dirty="0">
                <a:latin typeface="Courier New"/>
              </a:rPr>
              <a:t>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PySpark &amp; Cassandra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74320" y="2561400"/>
            <a:ext cx="8595360" cy="11876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 = spark.read.format("org.apache.spark.sql.cassandra"\</a:t>
            </a:r>
            <a:br/>
            <a:r>
              <a:rPr lang="en-US" sz="1800" b="0" strike="noStrike" spc="-1"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people.show()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pic>
        <p:nvPicPr>
          <p:cNvPr id="181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274320" y="3933000"/>
            <a:ext cx="8595360" cy="2284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 = sc.parallelize([(3, 'Mary', 'Johnson', \</a:t>
            </a:r>
            <a:br/>
            <a:r>
              <a:rPr lang="en-US" sz="1800" b="0" strike="noStrike" spc="-1"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 = spark.createDataFrame(x, \</a:t>
            </a:r>
            <a:br/>
            <a:r>
              <a:rPr lang="en-US" sz="1800" b="0" strike="noStrike" spc="-1"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ourier New"/>
              </a:rPr>
              <a:t>x1.write.format("org.apache.spark.sql.cassandra")\</a:t>
            </a:r>
            <a:br/>
            <a:r>
              <a:rPr lang="en-US" sz="1800" b="0" strike="noStrike" spc="-1">
                <a:latin typeface="Courier New"/>
              </a:rPr>
              <a:t>     .options(table="student", keyspace="classroom").\</a:t>
            </a:r>
            <a:br/>
            <a:r>
              <a:rPr lang="en-US" sz="1800" b="0" strike="noStrike" spc="-1"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Courier New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4B1FDE96-32A1-7148-A641-66F5EB26FCCD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com.datastax.spark:spark-cassandra-connector_2.11:2.4.1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30727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3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Document Data Stores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1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Key features include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etc.,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Introduce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Python to access Cassandra &amp; Mongo directly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Spark to read and write to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Chapter Objectives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Working with MongoDB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enables creation of databases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50" b="0" strike="noStrike" spc="-1">
                <a:solidFill>
                  <a:srgbClr val="000000"/>
                </a:solidFill>
                <a:latin typeface="Arial"/>
                <a:ea typeface="Tahoma"/>
              </a:rPr>
              <a:t>Within a database documents are grouped into collections</a:t>
            </a:r>
            <a:endParaRPr lang="en-US" sz="185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Document is an ordered set of keys with associated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Following examples will give a feel for working with MongoDB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MongoDB generates a unique id for each item added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37240" y="3236760"/>
            <a:ext cx="87393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878200" y="2991960"/>
            <a:ext cx="2028600" cy="489240"/>
          </a:xfrm>
          <a:prstGeom prst="wedgeRectCallout">
            <a:avLst>
              <a:gd name="adj1" fmla="val -96312"/>
              <a:gd name="adj2" fmla="val 556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14160" y="4272480"/>
            <a:ext cx="1794600" cy="489240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57520" y="5188680"/>
            <a:ext cx="2074680" cy="489240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Bulk Inserts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1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15600" y="2392920"/>
            <a:ext cx="8174880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MS PGothic"/>
              </a:rPr>
              <a:t>Object.bsonsize(products)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890520" y="252108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866200" y="3988800"/>
            <a:ext cx="1794600" cy="48924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06480" y="4675680"/>
            <a:ext cx="1794600" cy="489240"/>
          </a:xfrm>
          <a:prstGeom prst="wedgeRectCallout">
            <a:avLst>
              <a:gd name="adj1" fmla="val -136423"/>
              <a:gd name="adj2" fmla="val 310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ahoma"/>
                <a:ea typeface="Tahoma"/>
              </a:rPr>
              <a:t>Storage size of document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000700"/>
            <a:ext cx="8382420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import </a:t>
            </a:r>
            <a:r>
              <a:rPr lang="en-US" spc="-1" dirty="0" err="1">
                <a:latin typeface="Courier New"/>
              </a:rPr>
              <a:t>pymongo</a:t>
            </a: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client = </a:t>
            </a:r>
            <a:r>
              <a:rPr lang="en-US" spc="-1" dirty="0" err="1">
                <a:latin typeface="Courier New"/>
              </a:rPr>
              <a:t>pymongo.MongoClient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://127.0.0.1:27017/")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if 'classroom' in (x['name'] for x in </a:t>
            </a:r>
            <a:r>
              <a:rPr lang="en-US" spc="-1" dirty="0" err="1">
                <a:latin typeface="Courier New"/>
              </a:rPr>
              <a:t>client.list_databases</a:t>
            </a:r>
            <a:r>
              <a:rPr lang="en-US" spc="-1" dirty="0">
                <a:latin typeface="Courier New"/>
              </a:rPr>
              <a:t>()):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</a:t>
            </a:r>
            <a:r>
              <a:rPr lang="en-US" spc="-1" dirty="0" err="1">
                <a:latin typeface="Courier New"/>
              </a:rPr>
              <a:t>client.drop_database</a:t>
            </a:r>
            <a:r>
              <a:rPr lang="en-US" spc="-1" dirty="0">
                <a:latin typeface="Courier New"/>
              </a:rPr>
              <a:t>('classroom')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 = 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"Adam", "personid":4}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people.insert_one</a:t>
            </a:r>
            <a:r>
              <a:rPr lang="en-US" spc="-1" dirty="0">
                <a:latin typeface="Courier New"/>
              </a:rPr>
              <a:t>(name)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names = [{"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"Betty", "personid":5}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     ,{"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" : "Charlie", "personid":6}]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people.insert_many</a:t>
            </a:r>
            <a:r>
              <a:rPr lang="en-US" spc="-1" dirty="0">
                <a:latin typeface="Courier New"/>
              </a:rPr>
              <a:t>(names)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people.find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6D7E6AAB-F1E7-9446-894A-131FDFAA4E7A}"/>
              </a:ext>
            </a:extLst>
          </p:cNvPr>
          <p:cNvSpPr txBox="1"/>
          <p:nvPr/>
        </p:nvSpPr>
        <p:spPr>
          <a:xfrm>
            <a:off x="581040" y="115560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cassandra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-driver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 &amp;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2319355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spark = </a:t>
            </a:r>
            <a:r>
              <a:rPr lang="en-US" spc="-1" dirty="0" err="1">
                <a:latin typeface="Courier New"/>
              </a:rPr>
              <a:t>SparkSession.builder.appName</a:t>
            </a:r>
            <a:r>
              <a:rPr lang="en-US" spc="-1" dirty="0">
                <a:latin typeface="Courier New"/>
              </a:rPr>
              <a:t>("</a:t>
            </a:r>
            <a:r>
              <a:rPr lang="en-US" spc="-1" dirty="0" err="1">
                <a:latin typeface="Courier New"/>
              </a:rPr>
              <a:t>myApp</a:t>
            </a:r>
            <a:r>
              <a:rPr lang="en-US" spc="-1" dirty="0">
                <a:latin typeface="Courier New"/>
              </a:rPr>
              <a:t>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spark.mongodb.input.uri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 \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    .config("</a:t>
            </a:r>
            <a:r>
              <a:rPr lang="en-US" spc="-1" dirty="0" err="1">
                <a:latin typeface="Courier New"/>
              </a:rPr>
              <a:t>spark.mongodb.output.uri</a:t>
            </a:r>
            <a:r>
              <a:rPr lang="en-US" spc="-1" dirty="0">
                <a:latin typeface="Courier New"/>
              </a:rPr>
              <a:t>",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://127.0.0.1/classroom").</a:t>
            </a:r>
            <a:r>
              <a:rPr lang="en-US" spc="-1" dirty="0" err="1">
                <a:latin typeface="Courier New"/>
              </a:rPr>
              <a:t>getOrCreate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 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888CA433-0965-1344-B31D-A6254EF4CBD0}"/>
              </a:ext>
            </a:extLst>
          </p:cNvPr>
          <p:cNvSpPr txBox="1"/>
          <p:nvPr/>
        </p:nvSpPr>
        <p:spPr>
          <a:xfrm>
            <a:off x="493380" y="89496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</a:t>
            </a:r>
            <a:r>
              <a:rPr lang="en-US" spc="-1" dirty="0" err="1">
                <a:solidFill>
                  <a:srgbClr val="000000"/>
                </a:solidFill>
                <a:latin typeface="Tahoma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Clr>
                <a:srgbClr val="000000"/>
              </a:buClr>
              <a:buFont typeface="Arial"/>
              <a:buChar char="–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Tahoma"/>
              </a:rPr>
              <a:t>pyspark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--packages org.mongodb.spark:mongo-spark-connector_2.11:2.4.1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3380" y="1280264"/>
            <a:ext cx="8382420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 = </a:t>
            </a:r>
            <a:r>
              <a:rPr lang="en-US" spc="-1" dirty="0" err="1">
                <a:latin typeface="Courier New"/>
              </a:rPr>
              <a:t>sc.parallelize</a:t>
            </a:r>
            <a:r>
              <a:rPr lang="en-US" spc="-1" dirty="0">
                <a:latin typeface="Courier New"/>
              </a:rPr>
              <a:t>([(7, 'David')])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 = </a:t>
            </a:r>
            <a:r>
              <a:rPr lang="en-US" spc="-1" dirty="0" err="1">
                <a:latin typeface="Courier New"/>
              </a:rPr>
              <a:t>spark.createDataFrame</a:t>
            </a:r>
            <a:r>
              <a:rPr lang="en-US" spc="-1" dirty="0">
                <a:latin typeface="Courier New"/>
              </a:rPr>
              <a:t>(x, schema = ['</a:t>
            </a:r>
            <a:r>
              <a:rPr lang="en-US" spc="-1" dirty="0" err="1">
                <a:latin typeface="Courier New"/>
              </a:rPr>
              <a:t>personid</a:t>
            </a:r>
            <a:r>
              <a:rPr lang="en-US" spc="-1" dirty="0">
                <a:latin typeface="Courier New"/>
              </a:rPr>
              <a:t>', '</a:t>
            </a:r>
            <a:r>
              <a:rPr lang="en-US" spc="-1" dirty="0" err="1">
                <a:latin typeface="Courier New"/>
              </a:rPr>
              <a:t>firstname</a:t>
            </a:r>
            <a:r>
              <a:rPr lang="en-US" spc="-1" dirty="0">
                <a:latin typeface="Courier New"/>
              </a:rPr>
              <a:t>'])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</a:t>
            </a:r>
            <a:r>
              <a:rPr lang="en-US" spc="-1" dirty="0">
                <a:latin typeface="Courier New"/>
              </a:rPr>
              <a:t> = </a:t>
            </a:r>
            <a:r>
              <a:rPr lang="en-US" spc="-1" dirty="0" err="1">
                <a:latin typeface="Courier New"/>
              </a:rPr>
              <a:t>spark.read.format</a:t>
            </a:r>
            <a:r>
              <a:rPr lang="en-US" spc="-1" dirty="0">
                <a:latin typeface="Courier New"/>
              </a:rPr>
              <a:t>("mongo").\</a:t>
            </a:r>
            <a:br>
              <a:rPr lang="en-US" spc="-1" dirty="0">
                <a:latin typeface="Courier New"/>
              </a:rPr>
            </a:br>
            <a:r>
              <a:rPr lang="en-US" spc="-1" dirty="0">
                <a:latin typeface="Courier New"/>
              </a:rPr>
              <a:t>option("</a:t>
            </a:r>
            <a:r>
              <a:rPr lang="en-US" spc="-1" dirty="0" err="1">
                <a:latin typeface="Courier New"/>
              </a:rPr>
              <a:t>uri</a:t>
            </a:r>
            <a:r>
              <a:rPr lang="en-US" spc="-1" dirty="0">
                <a:latin typeface="Courier New"/>
              </a:rPr>
              <a:t>", "</a:t>
            </a:r>
            <a:r>
              <a:rPr lang="en-US" spc="-1" dirty="0" err="1">
                <a:latin typeface="Courier New"/>
              </a:rPr>
              <a:t>mongodb</a:t>
            </a:r>
            <a:r>
              <a:rPr lang="en-US" spc="-1" dirty="0">
                <a:latin typeface="Courier New"/>
              </a:rPr>
              <a:t>://127.0.0.1/</a:t>
            </a:r>
            <a:r>
              <a:rPr lang="en-US" spc="-1" dirty="0" err="1">
                <a:latin typeface="Courier New"/>
              </a:rPr>
              <a:t>classroom.people</a:t>
            </a:r>
            <a:r>
              <a:rPr lang="en-US" spc="-1" dirty="0">
                <a:latin typeface="Courier New"/>
              </a:rPr>
              <a:t>").load()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latin typeface="Courier New"/>
              </a:rPr>
              <a:t>df.show</a:t>
            </a:r>
            <a:r>
              <a:rPr lang="en-US" spc="-1" dirty="0">
                <a:latin typeface="Courier New"/>
              </a:rPr>
              <a:t>()</a:t>
            </a:r>
          </a:p>
          <a:p>
            <a:pPr>
              <a:lnSpc>
                <a:spcPct val="100000"/>
              </a:lnSpc>
            </a:pPr>
            <a:endParaRPr lang="en-US" spc="-1" dirty="0">
              <a:latin typeface="Courier New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Putting it All Together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888CA433-0965-1344-B31D-A6254EF4CBD0}"/>
              </a:ext>
            </a:extLst>
          </p:cNvPr>
          <p:cNvSpPr txBox="1"/>
          <p:nvPr/>
        </p:nvSpPr>
        <p:spPr>
          <a:xfrm>
            <a:off x="493380" y="894960"/>
            <a:ext cx="8019720" cy="9275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NoSQL clusters can be used to quickly and scalable acquire data in situations where SQL servers could not handle the volume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To Analyze the data, you could either export periodically from NoSQL into files stored in HDFS and use Spark to process it</a:t>
            </a: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Could export it to a format that is optimal for Spark queries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Preserve a snapshot of it as of a moment in time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The better alternative is to allow Spark to directly query from the NoSQL cluster</a:t>
            </a: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Zero latency query to real data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Clr>
                <a:srgbClr val="000000"/>
              </a:buClr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need to keep a separate copy of it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NoSQL for the transactional system and Spark for the data warehouse and reporting queries. Together the two different clusters come together to provide the full feature set of a single SQL server but the with scalability of a cluster.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Could store results of a query into static files or write back to a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233463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Introduce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Python to access Cassandra &amp; Mongo directly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Use Spark to read and write to Cassandra &amp; Mongo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Chapter Summary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9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6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Concept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As the volume of transactions increases a single SQL server can no longer handle the amount of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it's possible that there could be an inconsistency in their values at a given moment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performance, select is limited to fetching by key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long batch, warehouse and analytical queries just don't perform well and the feature like JOIN and GROUP BY don't exist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70720" y="1123560"/>
            <a:ext cx="8458560" cy="52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Spark and NoSQL such as Cassandra, Mongo &amp; Hbase make a powerful combination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NoSQL can be used to acquire real time data in a transactional system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Most NoSQL do not support complex analytical queries like JOIN, GROUP, ORDER BY etc.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 but with the power of a cluster to handle large volumes</a:t>
            </a: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NoSQL &amp; Spark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27005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ＭＳ Ｐゴシック"/>
              </a:rPr>
              <a:t>Cassandra Characteristics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ahoma"/>
                <a:ea typeface="Tahoma"/>
              </a:rPr>
              <a:t>Cassandra Characteristics (continued)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2"/>
              </a:buBlip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z="18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7739</TotalTime>
  <Words>1827</Words>
  <Application>Microsoft Macintosh PowerPoint</Application>
  <PresentationFormat>On-screen Show (4:3)</PresentationFormat>
  <Paragraphs>271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Courier New</vt:lpstr>
      <vt:lpstr>DejaVu Sans</vt:lpstr>
      <vt:lpstr>Tahoma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Chapter Concepts</vt:lpstr>
      <vt:lpstr>PowerPoint Presentation</vt:lpstr>
      <vt:lpstr>PowerPoint Presentation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subject/>
  <dc:creator/>
  <dc:description/>
  <cp:lastModifiedBy>Microsoft Office User</cp:lastModifiedBy>
  <cp:revision>158</cp:revision>
  <dcterms:created xsi:type="dcterms:W3CDTF">2018-05-01T18:57:33Z</dcterms:created>
  <dcterms:modified xsi:type="dcterms:W3CDTF">2019-10-01T18:33:02Z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ntentTypeId">
    <vt:lpwstr>0x0101006B08A054FD435346B287BB258D6D8C2A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_dlc_DocIdItemGuid">
    <vt:lpwstr>94db8d63-42a4-4cc7-aebd-4c1ecf8375ef</vt:lpwstr>
  </property>
</Properties>
</file>