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5"/>
  </p:sldMasterIdLst>
  <p:notesMasterIdLst>
    <p:notesMasterId r:id="rId19"/>
  </p:notesMasterIdLst>
  <p:handoutMasterIdLst>
    <p:handoutMasterId r:id="rId20"/>
  </p:handoutMasterIdLst>
  <p:sldIdLst>
    <p:sldId id="257" r:id="rId6"/>
    <p:sldId id="306" r:id="rId7"/>
    <p:sldId id="307" r:id="rId8"/>
    <p:sldId id="316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</p:sldIdLst>
  <p:sldSz cx="9144000" cy="6858000" type="screen4x3"/>
  <p:notesSz cx="7053263" cy="93567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0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pos="2241">
          <p15:clr>
            <a:srgbClr val="A4A3A4"/>
          </p15:clr>
        </p15:guide>
        <p15:guide id="4" pos="142">
          <p15:clr>
            <a:srgbClr val="A4A3A4"/>
          </p15:clr>
        </p15:guide>
        <p15:guide id="5" pos="43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60B8"/>
    <a:srgbClr val="005AAC"/>
    <a:srgbClr val="003A70"/>
    <a:srgbClr val="004A8E"/>
    <a:srgbClr val="898F8F"/>
    <a:srgbClr val="FF3300"/>
    <a:srgbClr val="FF9900"/>
    <a:srgbClr val="FFCC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29" autoAdjust="0"/>
    <p:restoredTop sz="83659" autoAdjust="0"/>
  </p:normalViewPr>
  <p:slideViewPr>
    <p:cSldViewPr snapToGrid="0">
      <p:cViewPr varScale="1">
        <p:scale>
          <a:sx n="80" d="100"/>
          <a:sy n="80" d="100"/>
        </p:scale>
        <p:origin x="200" y="632"/>
      </p:cViewPr>
      <p:guideLst>
        <p:guide orient="horz" pos="840"/>
        <p:guide pos="480"/>
        <p:guide orient="horz"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22" y="96"/>
      </p:cViewPr>
      <p:guideLst>
        <p:guide orient="horz" pos="2660"/>
        <p:guide orient="horz" pos="437"/>
        <p:guide pos="2241"/>
        <p:guide pos="142"/>
        <p:guide pos="43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15887" y="9069388"/>
            <a:ext cx="48085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defTabSz="9382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Spark Program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38763" y="9069387"/>
            <a:ext cx="1577975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b" anchorCtr="0" compatLnSpc="1">
            <a:prstTxWarp prst="textNoShape">
              <a:avLst/>
            </a:prstTxWarp>
          </a:bodyPr>
          <a:lstStyle>
            <a:lvl1pPr algn="r" defTabSz="938213" eaLnBrk="1" hangingPunct="1">
              <a:defRPr sz="1200">
                <a:solidFill>
                  <a:schemeClr val="tx1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Chapter 2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2863" y="174625"/>
            <a:ext cx="30638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2" tIns="46406" rIns="92812" bIns="4640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STUDENT GUIDE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219075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8918" name="Line 8"/>
          <p:cNvSpPr>
            <a:spLocks noChangeShapeType="1"/>
          </p:cNvSpPr>
          <p:nvPr/>
        </p:nvSpPr>
        <p:spPr bwMode="auto">
          <a:xfrm>
            <a:off x="203200" y="9069388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50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6516" y="4267200"/>
            <a:ext cx="5660231" cy="452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68" tIns="46884" rIns="93768" bIns="468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 idx="2"/>
          </p:nvPr>
        </p:nvSpPr>
        <p:spPr>
          <a:xfrm>
            <a:off x="1188244" y="702356"/>
            <a:ext cx="4676775" cy="3508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223534" y="8952577"/>
            <a:ext cx="6600826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4256" tIns="47128" rIns="94256" bIns="47128">
            <a:spAutoFit/>
          </a:bodyPr>
          <a:lstStyle/>
          <a:p>
            <a:endParaRPr lang="en-US" dirty="0">
              <a:latin typeface="Tahoma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91335" y="8766220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2-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191" y="8766554"/>
            <a:ext cx="468626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Spark Program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11177" y="415925"/>
            <a:ext cx="66087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50508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86696233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0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02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29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50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92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Image Placeholder 8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10" name="Notes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52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5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9038" y="701675"/>
            <a:ext cx="4676775" cy="3508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2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755575"/>
            <a:ext cx="6079906" cy="1413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9" y="4406900"/>
            <a:ext cx="8041692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small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08" y="2906713"/>
            <a:ext cx="8028227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0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28966" y="258458"/>
            <a:ext cx="744267" cy="698008"/>
            <a:chOff x="8300257" y="2110906"/>
            <a:chExt cx="744267" cy="698008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8359116" y="2110906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pic>
          <p:nvPicPr>
            <p:cNvPr id="14" name="Picture 2" descr="http://thumbs.dreamstime.com/t/stack-three-colorful-books-10288232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1" t="11597" r="14404" b="12120"/>
            <a:stretch/>
          </p:blipFill>
          <p:spPr bwMode="auto">
            <a:xfrm>
              <a:off x="8410090" y="2153063"/>
              <a:ext cx="540554" cy="39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 bwMode="auto">
            <a:xfrm>
              <a:off x="8300257" y="2501522"/>
              <a:ext cx="744267" cy="3073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Case</a:t>
              </a:r>
            </a:p>
            <a:p>
              <a:pPr algn="ctr">
                <a:lnSpc>
                  <a:spcPts val="825"/>
                </a:lnSpc>
              </a:pPr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Study</a:t>
              </a:r>
            </a:p>
          </p:txBody>
        </p:sp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82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0" descr="32341_logo_final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37" y="669925"/>
            <a:ext cx="4164676" cy="103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097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4791" y="1145330"/>
            <a:ext cx="3949109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0"/>
            <a:ext cx="3904807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4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791" y="1145331"/>
            <a:ext cx="3949109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5331"/>
            <a:ext cx="3904807" cy="493776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96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547" y="1261872"/>
            <a:ext cx="4050821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567" y="1909481"/>
            <a:ext cx="4050821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005" y="1261872"/>
            <a:ext cx="412683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9481"/>
            <a:ext cx="4126835" cy="426271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9049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43093" y="1586192"/>
            <a:ext cx="5742641" cy="41019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2000" b="0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0925" y="295048"/>
            <a:ext cx="7002463" cy="6270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2066"/>
          </a:xfrm>
          <a:prstGeom prst="rect">
            <a:avLst/>
          </a:prstGeom>
        </p:spPr>
      </p:pic>
      <p:sp>
        <p:nvSpPr>
          <p:cNvPr id="8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83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5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33779"/>
            <a:ext cx="743776" cy="768163"/>
          </a:xfrm>
          <a:prstGeom prst="rect">
            <a:avLst/>
          </a:prstGeom>
        </p:spPr>
      </p:pic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29016" y="240631"/>
            <a:ext cx="743776" cy="75597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2279" y="240003"/>
            <a:ext cx="743776" cy="737680"/>
          </a:xfrm>
          <a:prstGeom prst="rect">
            <a:avLst/>
          </a:prstGeom>
        </p:spPr>
      </p:pic>
      <p:sp>
        <p:nvSpPr>
          <p:cNvPr id="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8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8180666" y="268814"/>
            <a:ext cx="636815" cy="669472"/>
            <a:chOff x="6322842" y="2976308"/>
            <a:chExt cx="636815" cy="669472"/>
          </a:xfrm>
        </p:grpSpPr>
        <p:sp>
          <p:nvSpPr>
            <p:cNvPr id="13" name="Rounded Rectangle 12"/>
            <p:cNvSpPr/>
            <p:nvPr/>
          </p:nvSpPr>
          <p:spPr bwMode="auto">
            <a:xfrm>
              <a:off x="6322842" y="2976308"/>
              <a:ext cx="636815" cy="669472"/>
            </a:xfrm>
            <a:prstGeom prst="roundRect">
              <a:avLst/>
            </a:prstGeom>
            <a:solidFill>
              <a:schemeClr val="bg1"/>
            </a:solidFill>
            <a:ln w="19050" algn="ctr">
              <a:solidFill>
                <a:srgbClr val="002060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6378722" y="3375470"/>
              <a:ext cx="533076" cy="253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rtlCol="0">
              <a:spAutoFit/>
            </a:bodyPr>
            <a:lstStyle/>
            <a:p>
              <a:pPr algn="ctr" eaLnBrk="1" hangingPunct="1"/>
              <a:r>
                <a:rPr lang="en-US" sz="1050" b="1" cap="small" dirty="0">
                  <a:solidFill>
                    <a:schemeClr val="tx2"/>
                  </a:solidFill>
                  <a:latin typeface="Calibri" panose="020F0502020204030204" pitchFamily="34" charset="0"/>
                </a:rPr>
                <a:t>Demo</a:t>
              </a:r>
            </a:p>
          </p:txBody>
        </p:sp>
        <p:pic>
          <p:nvPicPr>
            <p:cNvPr id="15" name="Picture 32" descr="http://verafin.com/media/inline/2015/2/23/demo_icon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5" t="18462" r="15971" b="13231"/>
            <a:stretch/>
          </p:blipFill>
          <p:spPr bwMode="auto">
            <a:xfrm>
              <a:off x="6371714" y="2983610"/>
              <a:ext cx="531704" cy="487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Content Placeholder 9"/>
          <p:cNvSpPr>
            <a:spLocks noGrp="1" noChangeArrowheads="1"/>
          </p:cNvSpPr>
          <p:nvPr>
            <p:ph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1155614"/>
            <a:ext cx="8020050" cy="5072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Line 54"/>
          <p:cNvSpPr>
            <a:spLocks noChangeShapeType="1"/>
          </p:cNvSpPr>
          <p:nvPr userDrawn="1"/>
        </p:nvSpPr>
        <p:spPr bwMode="blackGray">
          <a:xfrm>
            <a:off x="6356928" y="6427615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51"/>
          <p:cNvSpPr>
            <a:spLocks noChangeShapeType="1"/>
          </p:cNvSpPr>
          <p:nvPr userDrawn="1"/>
        </p:nvSpPr>
        <p:spPr bwMode="blackGray">
          <a:xfrm>
            <a:off x="0" y="6424688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Line 54"/>
          <p:cNvSpPr>
            <a:spLocks noChangeShapeType="1"/>
          </p:cNvSpPr>
          <p:nvPr userDrawn="1"/>
        </p:nvSpPr>
        <p:spPr bwMode="blackGray">
          <a:xfrm>
            <a:off x="2812475" y="6424688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 userDrawn="1"/>
        </p:nvSpPr>
        <p:spPr bwMode="auto">
          <a:xfrm>
            <a:off x="2242128" y="6509330"/>
            <a:ext cx="479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2019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ROI Training, Inc. </a:t>
            </a:r>
            <a:br>
              <a:rPr lang="en-US" sz="700" b="0" dirty="0">
                <a:solidFill>
                  <a:srgbClr val="4D4D4D"/>
                </a:solidFill>
                <a:latin typeface="Tahoma" charset="0"/>
              </a:rPr>
            </a:b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All rights reserved. Not to be reproduced without prior written consent.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856" y="6466769"/>
            <a:ext cx="1511327" cy="349151"/>
          </a:xfrm>
          <a:prstGeom prst="rect">
            <a:avLst/>
          </a:prstGeom>
        </p:spPr>
      </p:pic>
      <p:sp>
        <p:nvSpPr>
          <p:cNvPr id="31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050925" y="290495"/>
            <a:ext cx="7002463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Box 50"/>
          <p:cNvSpPr txBox="1">
            <a:spLocks noChangeArrowheads="1"/>
          </p:cNvSpPr>
          <p:nvPr userDrawn="1"/>
        </p:nvSpPr>
        <p:spPr bwMode="blackGray">
          <a:xfrm>
            <a:off x="8667557" y="6424688"/>
            <a:ext cx="476443" cy="43331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3-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6DF46-865A-4F0D-9888-4580557E96B8}"/>
              </a:ext>
            </a:extLst>
          </p:cNvPr>
          <p:cNvSpPr txBox="1"/>
          <p:nvPr userDrawn="1"/>
        </p:nvSpPr>
        <p:spPr>
          <a:xfrm>
            <a:off x="0" y="6428509"/>
            <a:ext cx="2821709" cy="42949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900" b="0" cap="none" baseline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Spark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704" r:id="rId8"/>
    <p:sldLayoutId id="2147483705" r:id="rId9"/>
    <p:sldLayoutId id="2147483706" r:id="rId10"/>
    <p:sldLayoutId id="2147483693" r:id="rId11"/>
    <p:sldLayoutId id="2147483694" r:id="rId12"/>
    <p:sldLayoutId id="2147483695" r:id="rId13"/>
    <p:sldLayoutId id="2147483703" r:id="rId14"/>
    <p:sldLayoutId id="2147483702" r:id="rId15"/>
    <p:sldLayoutId id="2147483696" r:id="rId16"/>
    <p:sldLayoutId id="2147483697" r:id="rId17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800" b="1">
          <a:solidFill>
            <a:srgbClr val="000000"/>
          </a:solidFill>
          <a:latin typeface="Arial" pitchFamily="34" charset="0"/>
          <a:cs typeface="Lucida Sans Unicode" pitchFamily="34" charset="0"/>
        </a:defRPr>
      </a:lvl9pPr>
    </p:titleStyle>
    <p:bodyStyle>
      <a:lvl1pPr marL="228600" indent="-228600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0"/>
        </a:buBlip>
        <a:defRPr b="0" i="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457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685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Blip>
          <a:blip r:embed="rId21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9144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147763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Blip>
          <a:blip r:embed="rId22"/>
        </a:buBlip>
        <a:defRPr sz="18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2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</a:rPr>
              <a:t>Chapter </a:t>
            </a:r>
            <a:r>
              <a:rPr lang="en-US" dirty="0"/>
              <a:t>3</a:t>
            </a:r>
            <a:r>
              <a:rPr lang="en-US" sz="3600" dirty="0">
                <a:effectLst/>
              </a:rPr>
              <a:t>: </a:t>
            </a:r>
            <a:br>
              <a:rPr lang="en-US" sz="3600" dirty="0">
                <a:effectLst/>
              </a:rPr>
            </a:br>
            <a:r>
              <a:rPr lang="en-US" dirty="0" err="1"/>
              <a:t>DataFrames</a:t>
            </a:r>
            <a:endParaRPr lang="en-US" sz="360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Spark Program</a:t>
            </a:r>
          </a:p>
        </p:txBody>
      </p:sp>
    </p:spTree>
    <p:extLst>
      <p:ext uri="{BB962C8B-B14F-4D97-AF65-F5344CB8AC3E}">
        <p14:creationId xmlns:p14="http://schemas.microsoft.com/office/powerpoint/2010/main" val="26622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can be filtered like a SQL table using either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they are the exact same method with different aliases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df3.filter(df3.Amount &lt; 4000).show()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df3.filter('Amount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&lt; 4000').count()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df3.where(df3.Amount &lt; 4000).count()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df3.where((df3.Amount &gt; 3000) &amp; (df3.Amount &lt; 4000)).count()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df3.where('Amount &gt; 3000 and Amount &lt; 3000').count()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</a:t>
            </a:r>
          </a:p>
        </p:txBody>
      </p:sp>
    </p:spTree>
    <p:extLst>
      <p:ext uri="{BB962C8B-B14F-4D97-AF65-F5344CB8AC3E}">
        <p14:creationId xmlns:p14="http://schemas.microsoft.com/office/powerpoint/2010/main" val="16398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file formats directly supported for reading and writing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Other formats can be loaded using custom java classes</a:t>
            </a:r>
          </a:p>
          <a:p>
            <a:pPr lvl="1"/>
            <a:r>
              <a:rPr lang="en-US" dirty="0"/>
              <a:t>Cassandra</a:t>
            </a:r>
          </a:p>
          <a:p>
            <a:pPr lvl="1"/>
            <a:r>
              <a:rPr lang="en-US" dirty="0"/>
              <a:t>Mongo</a:t>
            </a:r>
          </a:p>
          <a:p>
            <a:pPr lvl="1"/>
            <a:r>
              <a:rPr lang="en-US" dirty="0"/>
              <a:t>HBase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</p:spTree>
    <p:extLst>
      <p:ext uri="{BB962C8B-B14F-4D97-AF65-F5344CB8AC3E}">
        <p14:creationId xmlns:p14="http://schemas.microsoft.com/office/powerpoint/2010/main" val="276248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',',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('csv').option('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header','true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926687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syntaxes that you will see but they all do the same thing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 = '/home/student/ROI/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/datasets/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finance/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format = 'csv',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',',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True, header = True)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('csv').option('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header','true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option('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','true').load(filename)</a:t>
            </a:r>
          </a:p>
          <a:p>
            <a:pPr marL="2286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df4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header = True,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inferSchema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Files</a:t>
            </a:r>
          </a:p>
        </p:txBody>
      </p:sp>
    </p:spTree>
    <p:extLst>
      <p:ext uri="{BB962C8B-B14F-4D97-AF65-F5344CB8AC3E}">
        <p14:creationId xmlns:p14="http://schemas.microsoft.com/office/powerpoint/2010/main" val="413553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we will :</a:t>
            </a:r>
          </a:p>
          <a:p>
            <a:r>
              <a:rPr lang="en-US" dirty="0"/>
              <a:t>Introduce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Show how to create a structured object using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Apply transformations and actions on </a:t>
            </a:r>
            <a:r>
              <a:rPr lang="en-US" dirty="0" err="1"/>
              <a:t>DataFrames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</p:spTree>
    <p:extLst>
      <p:ext uri="{BB962C8B-B14F-4D97-AF65-F5344CB8AC3E}">
        <p14:creationId xmlns:p14="http://schemas.microsoft.com/office/powerpoint/2010/main" val="8805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2.0 introduced a more feature rich and easier to use version of RDD's known as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Modeled to be similar to Pandas </a:t>
            </a:r>
            <a:r>
              <a:rPr lang="en-US" dirty="0" err="1"/>
              <a:t>DataFrame</a:t>
            </a:r>
            <a:r>
              <a:rPr lang="en-US" dirty="0"/>
              <a:t> so it is easily familiar</a:t>
            </a:r>
          </a:p>
          <a:p>
            <a:pPr lvl="1"/>
            <a:r>
              <a:rPr lang="en-US" dirty="0"/>
              <a:t>Is an RDD but has column names and data types</a:t>
            </a:r>
          </a:p>
          <a:p>
            <a:pPr lvl="1"/>
            <a:r>
              <a:rPr lang="en-US" dirty="0"/>
              <a:t>Has transformations and actions that are easier to use than RDD versions</a:t>
            </a:r>
          </a:p>
          <a:p>
            <a:pPr lvl="1"/>
            <a:r>
              <a:rPr lang="en-US" dirty="0"/>
              <a:t>Attempts to be more SQL like for even more familiarity</a:t>
            </a:r>
          </a:p>
          <a:p>
            <a:pPr lvl="1"/>
            <a:r>
              <a:rPr lang="en-US" dirty="0"/>
              <a:t>Can read and write many more file formats than basic RDD's could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16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2.0 introduced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r>
              <a:rPr lang="en-US" dirty="0"/>
              <a:t>, simply called spark in </a:t>
            </a:r>
            <a:r>
              <a:rPr lang="en-US" dirty="0" err="1"/>
              <a:t>PySpark</a:t>
            </a:r>
            <a:endParaRPr lang="en-US" dirty="0"/>
          </a:p>
          <a:p>
            <a:pPr lvl="1"/>
            <a:r>
              <a:rPr lang="en-US" dirty="0"/>
              <a:t>Provides easier access to the different spark contexts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</a:t>
            </a:r>
            <a:r>
              <a:rPr lang="en-US" dirty="0"/>
              <a:t> is the same as the old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we have the spark context we can start using </a:t>
            </a:r>
            <a:r>
              <a:rPr lang="en-US" dirty="0" err="1"/>
              <a:t>DataFrames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([(1,'alpha'),(2,'beta')])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x0.show()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_1|   _2|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</a:t>
            </a:r>
            <a:r>
              <a:rPr lang="en-US" dirty="0" err="1"/>
              <a:t>DataFrame</a:t>
            </a:r>
            <a:r>
              <a:rPr lang="en-US" dirty="0"/>
              <a:t> more useful column names can be applied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schema = ['ID', 'Name'])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x1.describe()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[summary: string, ID: string,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Names</a:t>
            </a:r>
          </a:p>
        </p:txBody>
      </p:sp>
    </p:spTree>
    <p:extLst>
      <p:ext uri="{BB962C8B-B14F-4D97-AF65-F5344CB8AC3E}">
        <p14:creationId xmlns:p14="http://schemas.microsoft.com/office/powerpoint/2010/main" val="418595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</a:t>
            </a:r>
            <a:r>
              <a:rPr lang="en-US" dirty="0" err="1"/>
              <a:t>DataFrame</a:t>
            </a:r>
            <a:r>
              <a:rPr lang="en-US" dirty="0"/>
              <a:t> even more useful a schema with data types can be applied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print(x2)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ID| Name|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1|alpha|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2| beta|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+---+-----+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Name: string]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</p:spTree>
    <p:extLst>
      <p:ext uri="{BB962C8B-B14F-4D97-AF65-F5344CB8AC3E}">
        <p14:creationId xmlns:p14="http://schemas.microsoft.com/office/powerpoint/2010/main" val="95133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existing RDD can also be turned into a </a:t>
            </a:r>
            <a:r>
              <a:rPr lang="en-US" dirty="0" err="1"/>
              <a:t>DataFrame</a:t>
            </a:r>
            <a:r>
              <a:rPr lang="en-US" dirty="0"/>
              <a:t> 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toDF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using the credit card csv file from before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('/home/student/ROI/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datasets/finance/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x != first)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datetime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(','))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cc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x : (x[0][1:], x[1][1:-1],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datetime.datetime.strptime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(x[2], '%d-%b-%y').date(),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x[3], x[4], x[5], float(x[6])))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cc.toDF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(['City', 'Country', 'Date',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'Gender', 'Amount'])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RDD to </a:t>
            </a:r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8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have methods with names similar to SQL commands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'Country', 'Amount').show(10)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'Country').distinct().show()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ascending = False).show()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('City', 'Amount').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Columns</a:t>
            </a:r>
          </a:p>
        </p:txBody>
      </p:sp>
    </p:spTree>
    <p:extLst>
      <p:ext uri="{BB962C8B-B14F-4D97-AF65-F5344CB8AC3E}">
        <p14:creationId xmlns:p14="http://schemas.microsoft.com/office/powerpoint/2010/main" val="177456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columns can be added to a </a:t>
            </a:r>
            <a:r>
              <a:rPr lang="en-US" dirty="0" err="1"/>
              <a:t>DataFrame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df.withColumn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('Discount',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df.Amount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.03)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df2.show()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Columns can be removed when not needed</a:t>
            </a:r>
          </a:p>
          <a:p>
            <a:pPr marL="2286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 = df2.drop(df2.Country)</a:t>
            </a:r>
          </a:p>
          <a:p>
            <a:pPr marL="2286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df3.show()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Columns</a:t>
            </a:r>
          </a:p>
        </p:txBody>
      </p:sp>
    </p:spTree>
    <p:extLst>
      <p:ext uri="{BB962C8B-B14F-4D97-AF65-F5344CB8AC3E}">
        <p14:creationId xmlns:p14="http://schemas.microsoft.com/office/powerpoint/2010/main" val="2611173546"/>
      </p:ext>
    </p:extLst>
  </p:cSld>
  <p:clrMapOvr>
    <a:masterClrMapping/>
  </p:clrMapOvr>
</p:sld>
</file>

<file path=ppt/theme/theme1.xml><?xml version="1.0" encoding="utf-8"?>
<a:theme xmlns:a="http://schemas.openxmlformats.org/drawingml/2006/main" name="ROI Standard Theme">
  <a:themeElements>
    <a:clrScheme name="ROI">
      <a:dk1>
        <a:sysClr val="windowText" lastClr="000000"/>
      </a:dk1>
      <a:lt1>
        <a:sysClr val="window" lastClr="FFFFFF"/>
      </a:lt1>
      <a:dk2>
        <a:srgbClr val="00305C"/>
      </a:dk2>
      <a:lt2>
        <a:srgbClr val="C0C4C4"/>
      </a:lt2>
      <a:accent1>
        <a:srgbClr val="D1E9FF"/>
      </a:accent1>
      <a:accent2>
        <a:srgbClr val="003A70"/>
      </a:accent2>
      <a:accent3>
        <a:srgbClr val="898F8F"/>
      </a:accent3>
      <a:accent4>
        <a:srgbClr val="750101"/>
      </a:accent4>
      <a:accent5>
        <a:srgbClr val="FFD47D"/>
      </a:accent5>
      <a:accent6>
        <a:srgbClr val="D19049"/>
      </a:accent6>
      <a:hlink>
        <a:srgbClr val="0070C0"/>
      </a:hlink>
      <a:folHlink>
        <a:srgbClr val="C00000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9525" algn="ctr">
          <a:noFill/>
          <a:round/>
          <a:headEnd/>
          <a:tailEnd/>
        </a:ln>
        <a:effectLst/>
      </a:spPr>
      <a:bodyPr wrap="square" anchor="ctr">
        <a:spAutoFit/>
      </a:bodyPr>
      <a:lstStyle>
        <a:defPPr algn="ctr">
          <a:defRPr sz="1600" dirty="0">
            <a:solidFill>
              <a:schemeClr val="tx1"/>
            </a:solidFill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  <a:txDef>
      <a:spPr>
        <a:noFill/>
        <a:ln w="28575" algn="ctr">
          <a:solidFill>
            <a:schemeClr val="accent2">
              <a:lumMod val="20000"/>
              <a:lumOff val="80000"/>
            </a:schemeClr>
          </a:solidFill>
          <a:miter lim="800000"/>
          <a:headEnd/>
          <a:tailEnd/>
        </a:ln>
        <a:effectLst/>
      </a:spPr>
      <a:bodyPr wrap="square">
        <a:spAutoFit/>
      </a:bodyPr>
      <a:lstStyle>
        <a:defPPr>
          <a:defRPr dirty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OI_Standard_Template_2018.potx" id="{900E982A-6F6D-46E3-A51B-434C7FD8C934}" vid="{3DFECD56-42D8-427A-8AD4-90EAB329F8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37063e9-a85e-4c78-8627-f1a9315663e5">EVEA5JW6U4JV-6-9770</_dlc_DocId>
    <_dlc_DocIdUrl xmlns="037063e9-a85e-4c78-8627-f1a9315663e5">
      <Url>https://portal.roitraining.com/Courses/_layouts/DocIdRedir.aspx?ID=EVEA5JW6U4JV-6-9770</Url>
      <Description>EVEA5JW6U4JV-6-9770</Description>
    </_dlc_DocIdUrl>
    <Date_x0020_last_x0020_used xmlns="027ed24f-5970-4294-be5c-0919c5aaa214" xsi:nil="true"/>
    <Customization_x0020_Information xmlns="027ed24f-5970-4294-be5c-0919c5aaa2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8A054FD435346B287BB258D6D8C2A" ma:contentTypeVersion="2" ma:contentTypeDescription="Create a new document." ma:contentTypeScope="" ma:versionID="6146b90b4382322d8952632f355192b7">
  <xsd:schema xmlns:xsd="http://www.w3.org/2001/XMLSchema" xmlns:xs="http://www.w3.org/2001/XMLSchema" xmlns:p="http://schemas.microsoft.com/office/2006/metadata/properties" xmlns:ns2="027ed24f-5970-4294-be5c-0919c5aaa214" xmlns:ns3="037063e9-a85e-4c78-8627-f1a9315663e5" targetNamespace="http://schemas.microsoft.com/office/2006/metadata/properties" ma:root="true" ma:fieldsID="b5d91f802dafd2e22aeea528efbe2d3e" ns2:_="" ns3:_="">
    <xsd:import namespace="027ed24f-5970-4294-be5c-0919c5aaa214"/>
    <xsd:import namespace="037063e9-a85e-4c78-8627-f1a9315663e5"/>
    <xsd:element name="properties">
      <xsd:complexType>
        <xsd:sequence>
          <xsd:element name="documentManagement">
            <xsd:complexType>
              <xsd:all>
                <xsd:element ref="ns2:Customization_x0020_Information" minOccurs="0"/>
                <xsd:element ref="ns2:Date_x0020_last_x0020_used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ed24f-5970-4294-be5c-0919c5aaa214" elementFormDefault="qualified">
    <xsd:import namespace="http://schemas.microsoft.com/office/2006/documentManagement/types"/>
    <xsd:import namespace="http://schemas.microsoft.com/office/infopath/2007/PartnerControls"/>
    <xsd:element name="Customization_x0020_Information" ma:index="8" nillable="true" ma:displayName="Customization Information" ma:description="Enter information about what is different about this version of the course." ma:internalName="Customization_x0020_Information">
      <xsd:simpleType>
        <xsd:restriction base="dms:Note">
          <xsd:maxLength value="255"/>
        </xsd:restriction>
      </xsd:simpleType>
    </xsd:element>
    <xsd:element name="Date_x0020_last_x0020_used" ma:index="9" nillable="true" ma:displayName="Date last used" ma:description="Enter the date of the last run of this course" ma:internalName="Date_x0020_last_x0020_use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63e9-a85e-4c78-8627-f1a9315663e5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B9207-CE5C-49AD-B414-15CBFA246D65}">
  <ds:schemaRefs>
    <ds:schemaRef ds:uri="http://schemas.microsoft.com/office/2006/metadata/properties"/>
    <ds:schemaRef ds:uri="http://schemas.microsoft.com/office/infopath/2007/PartnerControls"/>
    <ds:schemaRef ds:uri="037063e9-a85e-4c78-8627-f1a9315663e5"/>
    <ds:schemaRef ds:uri="027ed24f-5970-4294-be5c-0919c5aaa214"/>
  </ds:schemaRefs>
</ds:datastoreItem>
</file>

<file path=customXml/itemProps2.xml><?xml version="1.0" encoding="utf-8"?>
<ds:datastoreItem xmlns:ds="http://schemas.openxmlformats.org/officeDocument/2006/customXml" ds:itemID="{2DA015F3-603C-4688-A5F3-81D587DAB8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043294-8302-4947-B882-02D6486F929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8E0886B-5092-4138-9EEE-28D3BFD5A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7ed24f-5970-4294-be5c-0919c5aaa214"/>
    <ds:schemaRef ds:uri="037063e9-a85e-4c78-8627-f1a9315663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ROI_Standard_Template_2018</Template>
  <TotalTime>6428</TotalTime>
  <Words>345</Words>
  <Application>Microsoft Macintosh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Lucida Sans Unicode</vt:lpstr>
      <vt:lpstr>Tahoma</vt:lpstr>
      <vt:lpstr>Wingdings</vt:lpstr>
      <vt:lpstr>ROI Standard Theme</vt:lpstr>
      <vt:lpstr>Chapter 3:  DataFrames</vt:lpstr>
      <vt:lpstr>Chapter Objectives</vt:lpstr>
      <vt:lpstr>DataFrames</vt:lpstr>
      <vt:lpstr>Make a DataFrame</vt:lpstr>
      <vt:lpstr>Column Names</vt:lpstr>
      <vt:lpstr>Schemas</vt:lpstr>
      <vt:lpstr>Convert RDD to DataFrame</vt:lpstr>
      <vt:lpstr>Selecting Columns</vt:lpstr>
      <vt:lpstr>Calculated Columns</vt:lpstr>
      <vt:lpstr>Filtering Data</vt:lpstr>
      <vt:lpstr>Reading Files</vt:lpstr>
      <vt:lpstr>Reading CSV Files</vt:lpstr>
      <vt:lpstr>Reading CSV Files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#:  Name of the Chapter</dc:title>
  <dc:creator>Imran Ahmad</dc:creator>
  <cp:lastModifiedBy>Microsoft Office User</cp:lastModifiedBy>
  <cp:revision>115</cp:revision>
  <dcterms:created xsi:type="dcterms:W3CDTF">2018-05-01T18:57:33Z</dcterms:created>
  <dcterms:modified xsi:type="dcterms:W3CDTF">2019-09-10T15:24:46Z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0x0101006B08A054FD435346B287BB258D6D8C2A</vt:lpwstr>
  </property>
  <property fmtid="{D5CDD505-2E9C-101B-9397-08002B2CF9AE}" pid="3" name="_dlc_DocIdItemGuid">
    <vt:lpwstr>94db8d63-42a4-4cc7-aebd-4c1ecf8375ef</vt:lpwstr>
  </property>
</Properties>
</file>