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52" r:id="rId11"/>
    <p:sldId id="359" r:id="rId12"/>
    <p:sldId id="365" r:id="rId13"/>
    <p:sldId id="353" r:id="rId14"/>
    <p:sldId id="366" r:id="rId15"/>
    <p:sldId id="354" r:id="rId16"/>
    <p:sldId id="360" r:id="rId17"/>
    <p:sldId id="364" r:id="rId18"/>
    <p:sldId id="361" r:id="rId19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1050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06450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8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6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418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6: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Cluster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4DFE5D-1BF5-8941-B0E8-FA7136692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2" y="3562492"/>
            <a:ext cx="4239663" cy="28152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eyeballing it, let’s try out two clusters and plot the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741524" y="1590938"/>
            <a:ext cx="6000227" cy="353943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matplotlib.pyplot as plt</a:t>
            </a:r>
          </a:p>
          <a:p>
            <a:endParaRPr lang="en-US" sz="1600" b="1" dirty="0"/>
          </a:p>
          <a:p>
            <a:r>
              <a:rPr lang="en-US" sz="1600" b="1" dirty="0"/>
              <a:t>CLUSTERS = 2</a:t>
            </a:r>
          </a:p>
          <a:p>
            <a:r>
              <a:rPr lang="en-US" sz="1600" b="1" dirty="0"/>
              <a:t>kmeans = KMeans().setK(CLUSTERS).setSeed(1)</a:t>
            </a:r>
          </a:p>
          <a:p>
            <a:r>
              <a:rPr lang="en-US" sz="1600" b="1" dirty="0"/>
              <a:t>model = kmeans.fit(dfML.select('features'))</a:t>
            </a:r>
          </a:p>
          <a:p>
            <a:r>
              <a:rPr lang="en-US" sz="1600" b="1" dirty="0"/>
              <a:t>predictions = model.transform(dfML)</a:t>
            </a:r>
          </a:p>
          <a:p>
            <a:r>
              <a:rPr lang="en-US" sz="1600" b="1" dirty="0"/>
              <a:t>centroids = model.clusterCenters()</a:t>
            </a:r>
          </a:p>
          <a:p>
            <a:endParaRPr lang="en-US" sz="1600" b="1" dirty="0"/>
          </a:p>
          <a:p>
            <a:r>
              <a:rPr lang="en-US" sz="1600" b="1" dirty="0"/>
              <a:t>for i in range(CLUSTERS):    </a:t>
            </a:r>
          </a:p>
          <a:p>
            <a:r>
              <a:rPr lang="en-US" sz="1600" b="1" dirty="0"/>
              <a:t>    p = predictions.select('</a:t>
            </a:r>
            <a:r>
              <a:rPr lang="en-US" sz="1600" b="1" dirty="0" err="1"/>
              <a:t>lng</a:t>
            </a:r>
            <a:r>
              <a:rPr lang="en-US" sz="1600" b="1" dirty="0"/>
              <a:t>', '</a:t>
            </a:r>
            <a:r>
              <a:rPr lang="en-US" sz="1600" b="1" dirty="0" err="1"/>
              <a:t>lat</a:t>
            </a:r>
            <a:r>
              <a:rPr lang="en-US" sz="1600" b="1" dirty="0"/>
              <a:t>') \</a:t>
            </a:r>
            <a:br>
              <a:rPr lang="en-US" sz="1600" b="1" dirty="0"/>
            </a:br>
            <a:r>
              <a:rPr lang="en-US" sz="1600" b="1" dirty="0"/>
              <a:t>       .where(f'prediction = {i}').toPandas()</a:t>
            </a:r>
          </a:p>
          <a:p>
            <a:r>
              <a:rPr lang="en-US" sz="1600" b="1" dirty="0"/>
              <a:t>    plt.plot(p.loc[:,'</a:t>
            </a:r>
            <a:r>
              <a:rPr lang="en-US" sz="1600" b="1" dirty="0" err="1"/>
              <a:t>lng</a:t>
            </a:r>
            <a:r>
              <a:rPr lang="en-US" sz="1600" b="1" dirty="0"/>
              <a:t>'],p.loc[:,'</a:t>
            </a:r>
            <a:r>
              <a:rPr lang="en-US" sz="1600" b="1" dirty="0" err="1"/>
              <a:t>lat</a:t>
            </a:r>
            <a:r>
              <a:rPr lang="en-US" sz="1600" b="1" dirty="0"/>
              <a:t>'],'o')</a:t>
            </a:r>
          </a:p>
          <a:p>
            <a:r>
              <a:rPr lang="en-US" sz="1600" b="1" dirty="0"/>
              <a:t>    plt.plot(centroids[i][0], </a:t>
            </a:r>
          </a:p>
          <a:p>
            <a:r>
              <a:rPr lang="en-US" sz="1600" b="1" dirty="0"/>
              <a:t>           centroids[i][1],'kx')</a:t>
            </a:r>
          </a:p>
        </p:txBody>
      </p:sp>
    </p:spTree>
    <p:extLst>
      <p:ext uri="{BB962C8B-B14F-4D97-AF65-F5344CB8AC3E}">
        <p14:creationId xmlns:p14="http://schemas.microsoft.com/office/powerpoint/2010/main" val="106168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many features and rows it is difficult to visualize how many clusters if right</a:t>
            </a:r>
          </a:p>
          <a:p>
            <a:r>
              <a:rPr lang="en-US" dirty="0"/>
              <a:t>There are two measures that are helpful, lower numbers are better</a:t>
            </a:r>
          </a:p>
          <a:p>
            <a:pPr lvl="1"/>
            <a:r>
              <a:rPr lang="en-US" dirty="0"/>
              <a:t>Within set sum of squared errors</a:t>
            </a:r>
          </a:p>
          <a:p>
            <a:pPr lvl="1"/>
            <a:r>
              <a:rPr lang="en-US" dirty="0"/>
              <a:t>Silhouette with squared Euclidean distance</a:t>
            </a:r>
          </a:p>
          <a:p>
            <a:r>
              <a:rPr lang="en-US" dirty="0"/>
              <a:t>But it’s not just about a lower number, it’s about finding the marginal difference between each number until more clusters don’t add any more distinctions</a:t>
            </a:r>
          </a:p>
          <a:p>
            <a:r>
              <a:rPr lang="en-US" dirty="0"/>
              <a:t>Use the helper functions to view these numbers and the centroids</a:t>
            </a:r>
          </a:p>
          <a:p>
            <a:r>
              <a:rPr lang="en-US" dirty="0"/>
              <a:t>For the small set of data we have, there is a big gain going from 2 to 3 clusters, but not much more going from 3 to 4, so 3 clusters is probably the right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K-Means</a:t>
            </a:r>
          </a:p>
        </p:txBody>
      </p:sp>
    </p:spTree>
    <p:extLst>
      <p:ext uri="{BB962C8B-B14F-4D97-AF65-F5344CB8AC3E}">
        <p14:creationId xmlns:p14="http://schemas.microsoft.com/office/powerpoint/2010/main" val="416678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results are very clear cut, but sometimes the data overlap and don’t fit nicely into a particular cluster</a:t>
            </a:r>
          </a:p>
          <a:p>
            <a:r>
              <a:rPr lang="en-US" dirty="0"/>
              <a:t>It is often helpful to run a chart that helps figure out how many clusters is ideal</a:t>
            </a:r>
          </a:p>
          <a:p>
            <a:pPr lvl="1"/>
            <a:r>
              <a:rPr lang="en-US" dirty="0"/>
              <a:t>Too few and the items are too dissimilar</a:t>
            </a:r>
          </a:p>
          <a:p>
            <a:pPr lvl="1"/>
            <a:r>
              <a:rPr lang="en-US" dirty="0"/>
              <a:t>Too many and the additional </a:t>
            </a:r>
            <a:br>
              <a:rPr lang="en-US" dirty="0"/>
            </a:br>
            <a:r>
              <a:rPr lang="en-US" dirty="0"/>
              <a:t>distinctions become trivial </a:t>
            </a:r>
          </a:p>
          <a:p>
            <a:pPr lvl="2"/>
            <a:r>
              <a:rPr lang="en-US" dirty="0"/>
              <a:t>Is there much difference </a:t>
            </a:r>
            <a:br>
              <a:rPr lang="en-US" dirty="0"/>
            </a:br>
            <a:r>
              <a:rPr lang="en-US" dirty="0"/>
              <a:t>between a brown poodle </a:t>
            </a:r>
            <a:br>
              <a:rPr lang="en-US" dirty="0"/>
            </a:br>
            <a:r>
              <a:rPr lang="en-US" dirty="0"/>
              <a:t>and a chocolate poodle?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D0AED-A0D6-BD4F-A92C-9C8404698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24" y="2813814"/>
            <a:ext cx="4516120" cy="32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94888F-6E0E-41F4-99D6-6E5351778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89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8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unsupervised models of clustering do not make predictions so much as they help understand the data</a:t>
            </a:r>
          </a:p>
          <a:p>
            <a:r>
              <a:rPr lang="en-US" dirty="0"/>
              <a:t>Another unsupervised model to explore is association rules</a:t>
            </a:r>
          </a:p>
          <a:p>
            <a:pPr lvl="1"/>
            <a:r>
              <a:rPr lang="en-US" dirty="0"/>
              <a:t>Used to describe patterns like "people who like X also like Y"</a:t>
            </a:r>
          </a:p>
          <a:p>
            <a:r>
              <a:rPr lang="en-US" dirty="0"/>
              <a:t>Principal Component Analysis</a:t>
            </a:r>
          </a:p>
          <a:p>
            <a:r>
              <a:rPr lang="en-US" dirty="0"/>
              <a:t>Dimension Reduction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893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cluster analysis</a:t>
            </a:r>
          </a:p>
          <a:p>
            <a:r>
              <a:rPr lang="en-US" dirty="0"/>
              <a:t>Used K-Means algorithms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83261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cluster analysis</a:t>
            </a:r>
          </a:p>
          <a:p>
            <a:r>
              <a:rPr lang="en-US" dirty="0"/>
              <a:t>Use K-Means algorithms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E063C-FF3C-4D51-9FC0-895091DCE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5246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tool to help make sense of the data before feeding it into other models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More about discovering patterns in data</a:t>
            </a:r>
          </a:p>
          <a:p>
            <a:pPr lvl="1"/>
            <a:r>
              <a:rPr lang="en-US" dirty="0"/>
              <a:t>Not about predicting values for unknown values</a:t>
            </a:r>
          </a:p>
          <a:p>
            <a:r>
              <a:rPr lang="en-US" dirty="0"/>
              <a:t>Looks for natural groupings among the data</a:t>
            </a:r>
          </a:p>
          <a:p>
            <a:pPr lvl="1"/>
            <a:r>
              <a:rPr lang="en-US" dirty="0"/>
              <a:t>Voter groups (is it just left vs. right, or left, right, center, or more)</a:t>
            </a:r>
          </a:p>
          <a:p>
            <a:pPr lvl="1"/>
            <a:r>
              <a:rPr lang="en-US" dirty="0"/>
              <a:t>Species identification (are two groups of organisms different enough to be considered a different species or not)</a:t>
            </a:r>
          </a:p>
          <a:p>
            <a:pPr lvl="1"/>
            <a:r>
              <a:rPr lang="en-US" dirty="0"/>
              <a:t>Identify different types of customers we may have</a:t>
            </a:r>
          </a:p>
          <a:p>
            <a:r>
              <a:rPr lang="en-US" dirty="0"/>
              <a:t>Often helpful as a preparatory step before classification to determine how many categories we may want to predict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approaches to solve this</a:t>
            </a:r>
          </a:p>
          <a:p>
            <a:pPr lvl="1"/>
            <a:r>
              <a:rPr lang="en-US" dirty="0"/>
              <a:t>Top down (K-Means)</a:t>
            </a:r>
          </a:p>
          <a:p>
            <a:pPr lvl="1"/>
            <a:r>
              <a:rPr lang="en-US" dirty="0"/>
              <a:t>Bottom up (Hierarchical clustering)</a:t>
            </a:r>
          </a:p>
          <a:p>
            <a:r>
              <a:rPr lang="en-US" dirty="0"/>
              <a:t>Both rely on the notion of similarity</a:t>
            </a:r>
          </a:p>
          <a:p>
            <a:pPr lvl="1"/>
            <a:r>
              <a:rPr lang="en-US" dirty="0"/>
              <a:t>Objects are similar if they share common attributes to others</a:t>
            </a:r>
          </a:p>
          <a:p>
            <a:pPr lvl="1"/>
            <a:r>
              <a:rPr lang="en-US" dirty="0"/>
              <a:t>The more similar they are, the closer they are to one another</a:t>
            </a:r>
          </a:p>
          <a:p>
            <a:pPr lvl="1"/>
            <a:r>
              <a:rPr lang="en-US" dirty="0"/>
              <a:t>If something is far away in similarity to one thing, it may be closer to something else</a:t>
            </a:r>
          </a:p>
          <a:p>
            <a:r>
              <a:rPr lang="en-US" dirty="0"/>
              <a:t>Ultimately the goal is to take a large sample of data and break it up into a small number of meaningful groupings that shed insight as to what the data means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DB70C6-20F4-4266-B9CD-B5F54F8F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For this example, we have a small easy to follow dataset of the latitude and longitudes of a few Tesla superchargers 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4566A8-5B73-4808-A972-751F1D3C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05DED-C5C2-4B75-BC8E-F49F5FF374C2}"/>
              </a:ext>
            </a:extLst>
          </p:cNvPr>
          <p:cNvSpPr txBox="1"/>
          <p:nvPr/>
        </p:nvSpPr>
        <p:spPr>
          <a:xfrm>
            <a:off x="891725" y="1958829"/>
            <a:ext cx="7360551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filename = 'superchargers.csv'</a:t>
            </a:r>
          </a:p>
          <a:p>
            <a:r>
              <a:rPr lang="en-US" sz="1600" b="1" dirty="0"/>
              <a:t>df = spark.read.csv(f'/home/student/ROI/Spark/{filename}', header = True, inferSchema = True)</a:t>
            </a:r>
          </a:p>
          <a:p>
            <a:r>
              <a:rPr lang="en-US" sz="1600" b="1" dirty="0"/>
              <a:t>display(df)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E439C-FFA8-2D47-BD4E-23789C3C2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70" y="3187336"/>
            <a:ext cx="1799258" cy="312010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helpful to visualize the data by plotting it</a:t>
            </a:r>
          </a:p>
          <a:p>
            <a:pPr lvl="1"/>
            <a:r>
              <a:rPr lang="en-US" dirty="0"/>
              <a:t>There are only two features in this set so it’s easy to plot</a:t>
            </a:r>
          </a:p>
          <a:p>
            <a:pPr lvl="1"/>
            <a:r>
              <a:rPr lang="en-US" dirty="0"/>
              <a:t>You can also plot a 3D graph for three features</a:t>
            </a:r>
          </a:p>
          <a:p>
            <a:pPr lvl="1"/>
            <a:r>
              <a:rPr lang="en-US" dirty="0"/>
              <a:t>Beyond that, it’s hard to visualize more features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50925" y="2452254"/>
            <a:ext cx="5584337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 = df.toPandas()</a:t>
            </a:r>
          </a:p>
          <a:p>
            <a:r>
              <a:rPr lang="en-US" sz="1600" b="1" dirty="0"/>
              <a:t>import matplotlib.pyplot as plt</a:t>
            </a:r>
          </a:p>
          <a:p>
            <a:r>
              <a:rPr lang="en-US" sz="1600" b="1" dirty="0"/>
              <a:t>plt.plot(p.loc[:,'</a:t>
            </a:r>
            <a:r>
              <a:rPr lang="en-US" sz="1600" b="1" dirty="0" err="1"/>
              <a:t>lng</a:t>
            </a:r>
            <a:r>
              <a:rPr lang="en-US" sz="1600" b="1" dirty="0"/>
              <a:t>'],p.loc[:,'</a:t>
            </a:r>
            <a:r>
              <a:rPr lang="en-US" sz="1600" b="1" dirty="0" err="1"/>
              <a:t>lat</a:t>
            </a:r>
            <a:r>
              <a:rPr lang="en-US" sz="1600" b="1" dirty="0"/>
              <a:t>'],'o')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E196B-FC85-8E4D-A221-FA0E97794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6" y="3542393"/>
            <a:ext cx="3899898" cy="25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227574-08CB-450A-BD5A-E7FC64F2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39482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2A07D-53B1-4744-9B86-30ADE53A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1108C-4F3B-2344-B13A-4689B1B134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90" y="1305837"/>
            <a:ext cx="2455615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3A95D-342A-0747-94CE-AB46ED53E4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586" y="1305837"/>
            <a:ext cx="2418208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E7B94-2ADF-634A-92B1-D633CFF24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64" y="3901349"/>
            <a:ext cx="2563061" cy="193751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FB0B4-187C-E441-98BD-410F8818F3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22" y="3901349"/>
            <a:ext cx="2585196" cy="196188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D683C2-3C0B-EE40-BB82-2E6D294B23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8" y="1305837"/>
            <a:ext cx="2563061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AAB45B-B5B7-0243-A760-761E51FBCCC6}"/>
              </a:ext>
            </a:extLst>
          </p:cNvPr>
          <p:cNvSpPr txBox="1"/>
          <p:nvPr/>
        </p:nvSpPr>
        <p:spPr>
          <a:xfrm>
            <a:off x="1263211" y="3134238"/>
            <a:ext cx="160813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Random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C1984-16B9-ED4C-8205-C233AF035F85}"/>
              </a:ext>
            </a:extLst>
          </p:cNvPr>
          <p:cNvSpPr txBox="1"/>
          <p:nvPr/>
        </p:nvSpPr>
        <p:spPr>
          <a:xfrm>
            <a:off x="3716853" y="3139676"/>
            <a:ext cx="210826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Random Centroids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853C-3E6E-694C-BA78-032C1CAFC425}"/>
              </a:ext>
            </a:extLst>
          </p:cNvPr>
          <p:cNvSpPr txBox="1"/>
          <p:nvPr/>
        </p:nvSpPr>
        <p:spPr>
          <a:xfrm>
            <a:off x="6333971" y="3139676"/>
            <a:ext cx="187743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Adjust Centroids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98988-677E-7647-86D3-5F7C034336AB}"/>
              </a:ext>
            </a:extLst>
          </p:cNvPr>
          <p:cNvSpPr txBox="1"/>
          <p:nvPr/>
        </p:nvSpPr>
        <p:spPr>
          <a:xfrm>
            <a:off x="1878754" y="5940460"/>
            <a:ext cx="248016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Reassign Membership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4270B-511B-9040-B735-D7A2D5D85E11}"/>
              </a:ext>
            </a:extLst>
          </p:cNvPr>
          <p:cNvSpPr txBox="1"/>
          <p:nvPr/>
        </p:nvSpPr>
        <p:spPr>
          <a:xfrm>
            <a:off x="4424668" y="5940460"/>
            <a:ext cx="362150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Keep Doing Until Stops Changing</a:t>
            </a:r>
          </a:p>
        </p:txBody>
      </p:sp>
    </p:spTree>
    <p:extLst>
      <p:ext uri="{BB962C8B-B14F-4D97-AF65-F5344CB8AC3E}">
        <p14:creationId xmlns:p14="http://schemas.microsoft.com/office/powerpoint/2010/main" val="116306170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4991</TotalTime>
  <Words>784</Words>
  <Application>Microsoft Macintosh PowerPoint</Application>
  <PresentationFormat>On-screen Show (4:3)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6:  Cluster Analysis</vt:lpstr>
      <vt:lpstr>Chapter Objectives</vt:lpstr>
      <vt:lpstr>Chapter Concepts</vt:lpstr>
      <vt:lpstr>Cluster Analysis</vt:lpstr>
      <vt:lpstr>Types of Cluster Analysis</vt:lpstr>
      <vt:lpstr>Dataset</vt:lpstr>
      <vt:lpstr>Visualize the Data</vt:lpstr>
      <vt:lpstr>Chapter Concepts</vt:lpstr>
      <vt:lpstr>K-Means in Actions</vt:lpstr>
      <vt:lpstr>Run K-Means</vt:lpstr>
      <vt:lpstr>Evaluate K-Means</vt:lpstr>
      <vt:lpstr>Elbow Chart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143</cp:revision>
  <dcterms:created xsi:type="dcterms:W3CDTF">2019-05-09T17:36:01Z</dcterms:created>
  <dcterms:modified xsi:type="dcterms:W3CDTF">2020-01-21T19:44:56Z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