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4"/>
  </p:sldMasterIdLst>
  <p:notesMasterIdLst>
    <p:notesMasterId r:id="rId25"/>
  </p:notesMasterIdLst>
  <p:handoutMasterIdLst>
    <p:handoutMasterId r:id="rId26"/>
  </p:handoutMasterIdLst>
  <p:sldIdLst>
    <p:sldId id="257" r:id="rId5"/>
    <p:sldId id="258" r:id="rId6"/>
    <p:sldId id="378" r:id="rId7"/>
    <p:sldId id="281" r:id="rId8"/>
    <p:sldId id="331" r:id="rId9"/>
    <p:sldId id="364" r:id="rId10"/>
    <p:sldId id="372" r:id="rId11"/>
    <p:sldId id="332" r:id="rId12"/>
    <p:sldId id="374" r:id="rId13"/>
    <p:sldId id="375" r:id="rId14"/>
    <p:sldId id="376" r:id="rId15"/>
    <p:sldId id="377" r:id="rId16"/>
    <p:sldId id="373" r:id="rId17"/>
    <p:sldId id="352" r:id="rId18"/>
    <p:sldId id="379" r:id="rId19"/>
    <p:sldId id="365" r:id="rId20"/>
    <p:sldId id="371" r:id="rId21"/>
    <p:sldId id="380" r:id="rId22"/>
    <p:sldId id="370" r:id="rId23"/>
    <p:sldId id="368" r:id="rId24"/>
  </p:sldIdLst>
  <p:sldSz cx="9144000" cy="6858000" type="screen4x3"/>
  <p:notesSz cx="7053263" cy="935672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840" userDrawn="1">
          <p15:clr>
            <a:srgbClr val="A4A3A4"/>
          </p15:clr>
        </p15:guide>
        <p15:guide id="2" pos="480" userDrawn="1">
          <p15:clr>
            <a:srgbClr val="A4A3A4"/>
          </p15:clr>
        </p15:guide>
        <p15:guide id="3" orient="horz" pos="38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660">
          <p15:clr>
            <a:srgbClr val="A4A3A4"/>
          </p15:clr>
        </p15:guide>
        <p15:guide id="2" orient="horz" pos="437">
          <p15:clr>
            <a:srgbClr val="A4A3A4"/>
          </p15:clr>
        </p15:guide>
        <p15:guide id="3" pos="2241">
          <p15:clr>
            <a:srgbClr val="A4A3A4"/>
          </p15:clr>
        </p15:guide>
        <p15:guide id="4" pos="142">
          <p15:clr>
            <a:srgbClr val="A4A3A4"/>
          </p15:clr>
        </p15:guide>
        <p15:guide id="5" pos="430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D6"/>
    <a:srgbClr val="0060B8"/>
    <a:srgbClr val="005AAC"/>
    <a:srgbClr val="003A70"/>
    <a:srgbClr val="004A8E"/>
    <a:srgbClr val="898F8F"/>
    <a:srgbClr val="FF3300"/>
    <a:srgbClr val="FF9900"/>
    <a:srgbClr val="FFCC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0A15C55-8517-42AA-B614-E9B94910E393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154" autoAdjust="0"/>
    <p:restoredTop sz="96196" autoAdjust="0"/>
  </p:normalViewPr>
  <p:slideViewPr>
    <p:cSldViewPr snapToGrid="0">
      <p:cViewPr varScale="1">
        <p:scale>
          <a:sx n="103" d="100"/>
          <a:sy n="103" d="100"/>
        </p:scale>
        <p:origin x="450" y="108"/>
      </p:cViewPr>
      <p:guideLst>
        <p:guide orient="horz" pos="840"/>
        <p:guide pos="480"/>
        <p:guide orient="horz" pos="38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77" d="100"/>
          <a:sy n="77" d="100"/>
        </p:scale>
        <p:origin x="1050" y="90"/>
      </p:cViewPr>
      <p:guideLst>
        <p:guide orient="horz" pos="2660"/>
        <p:guide orient="horz" pos="437"/>
        <p:guide pos="2241"/>
        <p:guide pos="142"/>
        <p:guide pos="430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15887" y="9069388"/>
            <a:ext cx="4808537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768" tIns="46884" rIns="93768" bIns="46884" numCol="1" anchor="b" anchorCtr="0" compatLnSpc="1">
            <a:prstTxWarp prst="textNoShape">
              <a:avLst/>
            </a:prstTxWarp>
          </a:bodyPr>
          <a:lstStyle>
            <a:lvl1pPr defTabSz="938213" eaLnBrk="1" hangingPunct="1">
              <a:defRPr sz="1200">
                <a:solidFill>
                  <a:schemeClr val="tx1"/>
                </a:solidFill>
              </a:defRPr>
            </a:lvl1pPr>
          </a:lstStyle>
          <a:p>
            <a:pPr defTabSz="920750"/>
            <a:r>
              <a:rPr lang="en-US" dirty="0">
                <a:latin typeface="Tahoma" pitchFamily="34" charset="0"/>
              </a:rPr>
              <a:t>Spark Program</a:t>
            </a:r>
          </a:p>
        </p:txBody>
      </p:sp>
      <p:sp>
        <p:nvSpPr>
          <p:cNvPr id="1617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338763" y="9069387"/>
            <a:ext cx="1577975" cy="24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768" tIns="46884" rIns="93768" bIns="46884" numCol="1" anchor="b" anchorCtr="0" compatLnSpc="1">
            <a:prstTxWarp prst="textNoShape">
              <a:avLst/>
            </a:prstTxWarp>
          </a:bodyPr>
          <a:lstStyle>
            <a:lvl1pPr algn="r" defTabSz="938213" eaLnBrk="1" hangingPunct="1">
              <a:defRPr sz="1200">
                <a:solidFill>
                  <a:schemeClr val="tx1"/>
                </a:solidFill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Chapter 8</a:t>
            </a:r>
          </a:p>
        </p:txBody>
      </p:sp>
      <p:sp>
        <p:nvSpPr>
          <p:cNvPr id="161798" name="Rectangle 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852863" y="174625"/>
            <a:ext cx="3063875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12" tIns="46406" rIns="92812" bIns="46406" numCol="1" anchor="t" anchorCtr="0" compatLnSpc="1">
            <a:prstTxWarp prst="textNoShape">
              <a:avLst/>
            </a:prstTxWarp>
          </a:bodyPr>
          <a:lstStyle>
            <a:lvl1pPr algn="r" defTabSz="928688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STUDENT GUIDE</a:t>
            </a:r>
          </a:p>
        </p:txBody>
      </p:sp>
      <p:sp>
        <p:nvSpPr>
          <p:cNvPr id="38917" name="Line 7"/>
          <p:cNvSpPr>
            <a:spLocks noChangeShapeType="1"/>
          </p:cNvSpPr>
          <p:nvPr/>
        </p:nvSpPr>
        <p:spPr bwMode="auto">
          <a:xfrm>
            <a:off x="219075" y="415925"/>
            <a:ext cx="660876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 dirty="0"/>
          </a:p>
        </p:txBody>
      </p:sp>
      <p:sp>
        <p:nvSpPr>
          <p:cNvPr id="38918" name="Line 8"/>
          <p:cNvSpPr>
            <a:spLocks noChangeShapeType="1"/>
          </p:cNvSpPr>
          <p:nvPr/>
        </p:nvSpPr>
        <p:spPr bwMode="auto">
          <a:xfrm>
            <a:off x="203200" y="9069388"/>
            <a:ext cx="660876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5685071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6516" y="4267200"/>
            <a:ext cx="5660231" cy="45260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768" tIns="46884" rIns="93768" bIns="4688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3"/>
            <a:r>
              <a:rPr lang="en-US" noProof="0" dirty="0"/>
              <a:t>	Fifth level</a:t>
            </a:r>
          </a:p>
        </p:txBody>
      </p:sp>
      <p:sp>
        <p:nvSpPr>
          <p:cNvPr id="3" name="Slide Image Placeholder 2"/>
          <p:cNvSpPr>
            <a:spLocks noGrp="1" noRot="1" noChangeAspect="1"/>
          </p:cNvSpPr>
          <p:nvPr>
            <p:ph type="sldImg" idx="2"/>
          </p:nvPr>
        </p:nvSpPr>
        <p:spPr>
          <a:xfrm>
            <a:off x="1188244" y="702356"/>
            <a:ext cx="4676775" cy="3508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1" name="Line 14"/>
          <p:cNvSpPr>
            <a:spLocks noChangeShapeType="1"/>
          </p:cNvSpPr>
          <p:nvPr/>
        </p:nvSpPr>
        <p:spPr bwMode="auto">
          <a:xfrm>
            <a:off x="223534" y="8952577"/>
            <a:ext cx="6600826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lIns="94256" tIns="47128" rIns="94256" bIns="47128">
            <a:spAutoFit/>
          </a:bodyPr>
          <a:lstStyle/>
          <a:p>
            <a:endParaRPr lang="en-US" dirty="0">
              <a:latin typeface="Tahoma" pitchFamily="34" charset="0"/>
            </a:endParaRPr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3891335" y="8766220"/>
            <a:ext cx="29972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92" tIns="46046" rIns="92092" bIns="46046" anchor="b"/>
          <a:lstStyle/>
          <a:p>
            <a:pPr algn="r" defTabSz="920750"/>
            <a:r>
              <a:rPr lang="en-US" sz="1200" dirty="0">
                <a:solidFill>
                  <a:schemeClr val="tx1"/>
                </a:solidFill>
                <a:latin typeface="Tahoma" pitchFamily="34" charset="0"/>
              </a:rPr>
              <a:t>Chapter 8-</a:t>
            </a:r>
            <a:fld id="{9C58707A-6F60-4D20-8A8B-4F90B88EA4F7}" type="slidenum">
              <a:rPr lang="en-US" sz="1200" smtClean="0">
                <a:solidFill>
                  <a:schemeClr val="tx1"/>
                </a:solidFill>
                <a:latin typeface="Tahoma" pitchFamily="34" charset="0"/>
              </a:rPr>
              <a:pPr algn="r" defTabSz="920750"/>
              <a:t>‹#›</a:t>
            </a:fld>
            <a:endParaRPr lang="en-US" sz="1200" dirty="0">
              <a:solidFill>
                <a:schemeClr val="tx1"/>
              </a:solidFill>
              <a:latin typeface="Tahoma" pitchFamily="34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44191" y="8766554"/>
            <a:ext cx="4686268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92" tIns="46046" rIns="92092" bIns="46046" anchor="b"/>
          <a:lstStyle/>
          <a:p>
            <a:pPr defTabSz="920750"/>
            <a:r>
              <a:rPr lang="en-US" sz="1200" dirty="0">
                <a:solidFill>
                  <a:schemeClr val="tx1"/>
                </a:solidFill>
                <a:latin typeface="Tahoma" pitchFamily="34" charset="0"/>
              </a:rPr>
              <a:t>Spark Program</a:t>
            </a:r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211177" y="415925"/>
            <a:ext cx="660876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 dirty="0"/>
          </a:p>
        </p:txBody>
      </p:sp>
      <p:sp>
        <p:nvSpPr>
          <p:cNvPr id="19" name="Rectangle 10"/>
          <p:cNvSpPr>
            <a:spLocks noChangeArrowheads="1"/>
          </p:cNvSpPr>
          <p:nvPr/>
        </p:nvSpPr>
        <p:spPr bwMode="auto">
          <a:xfrm>
            <a:off x="3850508" y="157337"/>
            <a:ext cx="30035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166" tIns="45583" rIns="91166" bIns="45583"/>
          <a:lstStyle>
            <a:lvl1pPr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defRPr/>
            </a:pPr>
            <a:r>
              <a:rPr lang="en-US" sz="1200" dirty="0">
                <a:latin typeface="Tahoma" panose="020B0604030504040204" pitchFamily="34" charset="0"/>
              </a:rPr>
              <a:t>INSTRUCTOR</a:t>
            </a:r>
            <a:r>
              <a:rPr lang="en-US" sz="1200" baseline="0" dirty="0">
                <a:latin typeface="Tahoma" panose="020B0604030504040204" pitchFamily="34" charset="0"/>
              </a:rPr>
              <a:t> </a:t>
            </a:r>
            <a:r>
              <a:rPr lang="en-US" sz="1200" dirty="0">
                <a:latin typeface="Tahoma" panose="020B0604030504040204" pitchFamily="34" charset="0"/>
              </a:rPr>
              <a:t>GUIDE</a:t>
            </a:r>
          </a:p>
        </p:txBody>
      </p:sp>
    </p:spTree>
    <p:extLst>
      <p:ext uri="{BB962C8B-B14F-4D97-AF65-F5344CB8AC3E}">
        <p14:creationId xmlns:p14="http://schemas.microsoft.com/office/powerpoint/2010/main" val="386696233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6010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3107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1301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2236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04354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60981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</p:spTree>
    <p:extLst>
      <p:ext uri="{BB962C8B-B14F-4D97-AF65-F5344CB8AC3E}">
        <p14:creationId xmlns:p14="http://schemas.microsoft.com/office/powerpoint/2010/main" val="18094264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481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78244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</p:spTree>
    <p:extLst>
      <p:ext uri="{BB962C8B-B14F-4D97-AF65-F5344CB8AC3E}">
        <p14:creationId xmlns:p14="http://schemas.microsoft.com/office/powerpoint/2010/main" val="38417621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Highlight the topic that follows this page, and place the delta arrow next to it by moving vertically, but maintain the horizontal placement.</a:t>
            </a:r>
          </a:p>
          <a:p>
            <a:endParaRPr lang="en-US" dirty="0"/>
          </a:p>
          <a:p>
            <a:r>
              <a:rPr lang="en-US" dirty="0"/>
              <a:t>If there are too many topics to fit on the page, reduce the line spacing to fit.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</p:spTree>
    <p:extLst>
      <p:ext uri="{BB962C8B-B14F-4D97-AF65-F5344CB8AC3E}">
        <p14:creationId xmlns:p14="http://schemas.microsoft.com/office/powerpoint/2010/main" val="18795369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91190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1336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</p:spTree>
    <p:extLst>
      <p:ext uri="{BB962C8B-B14F-4D97-AF65-F5344CB8AC3E}">
        <p14:creationId xmlns:p14="http://schemas.microsoft.com/office/powerpoint/2010/main" val="33766897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8772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2300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0880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</p:spTree>
    <p:extLst>
      <p:ext uri="{BB962C8B-B14F-4D97-AF65-F5344CB8AC3E}">
        <p14:creationId xmlns:p14="http://schemas.microsoft.com/office/powerpoint/2010/main" val="19791526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3036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1516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hapter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" y="755575"/>
            <a:ext cx="6079906" cy="14139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7419" y="4406900"/>
            <a:ext cx="8041692" cy="1362075"/>
          </a:xfrm>
          <a:prstGeom prst="rect">
            <a:avLst/>
          </a:prstGeom>
        </p:spPr>
        <p:txBody>
          <a:bodyPr anchor="t"/>
          <a:lstStyle>
            <a:lvl1pPr algn="l">
              <a:defRPr sz="3600" b="1" cap="small" baseline="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7308" y="2906713"/>
            <a:ext cx="8028227" cy="1500187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chemeClr val="accent3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04010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8128966" y="258458"/>
            <a:ext cx="744267" cy="698008"/>
            <a:chOff x="8300257" y="2110906"/>
            <a:chExt cx="744267" cy="698008"/>
          </a:xfrm>
        </p:grpSpPr>
        <p:sp>
          <p:nvSpPr>
            <p:cNvPr id="13" name="Rounded Rectangle 12"/>
            <p:cNvSpPr/>
            <p:nvPr/>
          </p:nvSpPr>
          <p:spPr bwMode="auto">
            <a:xfrm>
              <a:off x="8359116" y="2110906"/>
              <a:ext cx="636815" cy="669472"/>
            </a:xfrm>
            <a:prstGeom prst="roundRect">
              <a:avLst/>
            </a:prstGeom>
            <a:solidFill>
              <a:schemeClr val="bg1"/>
            </a:solidFill>
            <a:ln w="19050" algn="ctr">
              <a:solidFill>
                <a:srgbClr val="002060"/>
              </a:solidFill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square" rtlCol="0" anchor="ctr">
              <a:noAutofit/>
            </a:bodyPr>
            <a:lstStyle/>
            <a:p>
              <a:pPr algn="ctr"/>
              <a:endParaRPr lang="en-US" sz="1050" dirty="0">
                <a:solidFill>
                  <a:schemeClr val="tx2"/>
                </a:solidFill>
              </a:endParaRPr>
            </a:p>
          </p:txBody>
        </p:sp>
        <p:pic>
          <p:nvPicPr>
            <p:cNvPr id="14" name="Picture 2" descr="http://thumbs.dreamstime.com/t/stack-three-colorful-books-10288232.jp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721" t="11597" r="14404" b="12120"/>
            <a:stretch/>
          </p:blipFill>
          <p:spPr bwMode="auto">
            <a:xfrm>
              <a:off x="8410090" y="2153063"/>
              <a:ext cx="540554" cy="3977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/>
            <p:cNvSpPr txBox="1"/>
            <p:nvPr/>
          </p:nvSpPr>
          <p:spPr bwMode="auto">
            <a:xfrm>
              <a:off x="8300257" y="2501522"/>
              <a:ext cx="744267" cy="3073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825"/>
                </a:lnSpc>
              </a:pPr>
              <a:r>
                <a:rPr lang="en-US" sz="1050" b="1" cap="small" dirty="0">
                  <a:solidFill>
                    <a:schemeClr val="tx2"/>
                  </a:solidFill>
                  <a:latin typeface="Calibri" panose="020F0502020204030204" pitchFamily="34" charset="0"/>
                </a:rPr>
                <a:t>Case</a:t>
              </a:r>
            </a:p>
            <a:p>
              <a:pPr algn="ctr">
                <a:lnSpc>
                  <a:spcPts val="825"/>
                </a:lnSpc>
              </a:pPr>
              <a:r>
                <a:rPr lang="en-US" sz="1050" b="1" cap="small" dirty="0">
                  <a:solidFill>
                    <a:schemeClr val="tx2"/>
                  </a:solidFill>
                  <a:latin typeface="Calibri" panose="020F0502020204030204" pitchFamily="34" charset="0"/>
                </a:rPr>
                <a:t>Study</a:t>
              </a:r>
            </a:p>
          </p:txBody>
        </p:sp>
      </p:grpSp>
      <p:sp>
        <p:nvSpPr>
          <p:cNvPr id="10" name="Content Placeholder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46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0660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2821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948209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4" name="Picture 10" descr="32341_logo_final"/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737" y="669925"/>
            <a:ext cx="4164676" cy="1030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09773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84791" y="1145330"/>
            <a:ext cx="3949109" cy="4937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145330"/>
            <a:ext cx="3904807" cy="4937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3463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4791" y="1145331"/>
            <a:ext cx="3949109" cy="493776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145331"/>
            <a:ext cx="3904807" cy="493776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0969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7547" y="1261872"/>
            <a:ext cx="4050821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6567" y="1909481"/>
            <a:ext cx="4050821" cy="4262717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6005" y="1261872"/>
            <a:ext cx="4126835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909481"/>
            <a:ext cx="4126835" cy="4262717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009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99049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ructur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343093" y="1586192"/>
            <a:ext cx="5742641" cy="4101913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2000" b="0"/>
            </a:lvl1pPr>
            <a:lvl2pPr marL="0" inden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tabLst/>
              <a:defRPr sz="2000"/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50925" y="295048"/>
            <a:ext cx="7002463" cy="6270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848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up Exercis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9016" y="240631"/>
            <a:ext cx="743776" cy="762066"/>
          </a:xfrm>
          <a:prstGeom prst="rect">
            <a:avLst/>
          </a:prstGeom>
        </p:spPr>
      </p:pic>
      <p:sp>
        <p:nvSpPr>
          <p:cNvPr id="8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18353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ritten Exercis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9016" y="240631"/>
            <a:ext cx="743776" cy="768163"/>
          </a:xfrm>
          <a:prstGeom prst="rect">
            <a:avLst/>
          </a:prstGeom>
        </p:spPr>
      </p:pic>
      <p:sp>
        <p:nvSpPr>
          <p:cNvPr id="5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452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nds-On Exercis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9016" y="233779"/>
            <a:ext cx="743776" cy="768163"/>
          </a:xfrm>
          <a:prstGeom prst="rect">
            <a:avLst/>
          </a:prstGeom>
        </p:spPr>
      </p:pic>
      <p:sp>
        <p:nvSpPr>
          <p:cNvPr id="5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634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up Discussi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9016" y="240631"/>
            <a:ext cx="743776" cy="755970"/>
          </a:xfrm>
          <a:prstGeom prst="rect">
            <a:avLst/>
          </a:prstGeom>
        </p:spPr>
      </p:pic>
      <p:sp>
        <p:nvSpPr>
          <p:cNvPr id="6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095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 Now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32279" y="240003"/>
            <a:ext cx="743776" cy="737680"/>
          </a:xfrm>
          <a:prstGeom prst="rect">
            <a:avLst/>
          </a:prstGeom>
        </p:spPr>
      </p:pic>
      <p:sp>
        <p:nvSpPr>
          <p:cNvPr id="6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787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8180666" y="268814"/>
            <a:ext cx="636815" cy="669472"/>
            <a:chOff x="6322842" y="2976308"/>
            <a:chExt cx="636815" cy="669472"/>
          </a:xfrm>
        </p:grpSpPr>
        <p:sp>
          <p:nvSpPr>
            <p:cNvPr id="13" name="Rounded Rectangle 12"/>
            <p:cNvSpPr/>
            <p:nvPr/>
          </p:nvSpPr>
          <p:spPr bwMode="auto">
            <a:xfrm>
              <a:off x="6322842" y="2976308"/>
              <a:ext cx="636815" cy="669472"/>
            </a:xfrm>
            <a:prstGeom prst="roundRect">
              <a:avLst/>
            </a:prstGeom>
            <a:solidFill>
              <a:schemeClr val="bg1"/>
            </a:solidFill>
            <a:ln w="19050" algn="ctr">
              <a:solidFill>
                <a:srgbClr val="002060"/>
              </a:solidFill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square" rtlCol="0" anchor="ctr">
              <a:noAutofit/>
            </a:bodyPr>
            <a:lstStyle/>
            <a:p>
              <a:pPr algn="ctr"/>
              <a:endParaRPr lang="en-US" sz="1050" dirty="0">
                <a:solidFill>
                  <a:schemeClr val="tx2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 bwMode="auto">
            <a:xfrm>
              <a:off x="6378722" y="3375470"/>
              <a:ext cx="533076" cy="25391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 rtlCol="0">
              <a:spAutoFit/>
            </a:bodyPr>
            <a:lstStyle/>
            <a:p>
              <a:pPr algn="ctr" eaLnBrk="1" hangingPunct="1"/>
              <a:r>
                <a:rPr lang="en-US" sz="1050" b="1" cap="small" dirty="0">
                  <a:solidFill>
                    <a:schemeClr val="tx2"/>
                  </a:solidFill>
                  <a:latin typeface="Calibri" panose="020F0502020204030204" pitchFamily="34" charset="0"/>
                </a:rPr>
                <a:t>Demo</a:t>
              </a:r>
            </a:p>
          </p:txBody>
        </p:sp>
        <p:pic>
          <p:nvPicPr>
            <p:cNvPr id="15" name="Picture 32" descr="http://verafin.com/media/inline/2015/2/23/demo_icon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205" t="18462" r="15971" b="13231"/>
            <a:stretch/>
          </p:blipFill>
          <p:spPr bwMode="auto">
            <a:xfrm>
              <a:off x="6371714" y="2983610"/>
              <a:ext cx="531704" cy="4877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" name="Content Placeholder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543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Line 54"/>
          <p:cNvSpPr>
            <a:spLocks noChangeShapeType="1"/>
          </p:cNvSpPr>
          <p:nvPr userDrawn="1"/>
        </p:nvSpPr>
        <p:spPr bwMode="blackGray">
          <a:xfrm>
            <a:off x="6356928" y="6427615"/>
            <a:ext cx="0" cy="432765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lIns="40083" tIns="40083" rIns="40083" bIns="40083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6" name="Line 51"/>
          <p:cNvSpPr>
            <a:spLocks noChangeShapeType="1"/>
          </p:cNvSpPr>
          <p:nvPr userDrawn="1"/>
        </p:nvSpPr>
        <p:spPr bwMode="blackGray">
          <a:xfrm>
            <a:off x="0" y="6424688"/>
            <a:ext cx="9144000" cy="0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lIns="45720" rIns="45720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7" name="Line 54"/>
          <p:cNvSpPr>
            <a:spLocks noChangeShapeType="1"/>
          </p:cNvSpPr>
          <p:nvPr userDrawn="1"/>
        </p:nvSpPr>
        <p:spPr bwMode="blackGray">
          <a:xfrm>
            <a:off x="2812475" y="6424688"/>
            <a:ext cx="0" cy="436051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lIns="40083" tIns="40083" rIns="40083" bIns="40083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8" name="Text Box 2"/>
          <p:cNvSpPr txBox="1">
            <a:spLocks noChangeArrowheads="1"/>
          </p:cNvSpPr>
          <p:nvPr userDrawn="1"/>
        </p:nvSpPr>
        <p:spPr bwMode="auto">
          <a:xfrm>
            <a:off x="2242128" y="6509330"/>
            <a:ext cx="479825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0000" tIns="0" rIns="90000" bIns="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9pPr>
          </a:lstStyle>
          <a:p>
            <a:pPr algn="ctr" eaLnBrk="1" hangingPunct="1">
              <a:spcBef>
                <a:spcPts val="0"/>
              </a:spcBef>
              <a:buClr>
                <a:srgbClr val="4D4D4D"/>
              </a:buClr>
              <a:buSzPct val="100000"/>
              <a:buFont typeface="Tahoma" charset="0"/>
              <a:buNone/>
              <a:defRPr/>
            </a:pPr>
            <a:r>
              <a:rPr lang="en-US" sz="700" b="0" dirty="0">
                <a:solidFill>
                  <a:srgbClr val="4D4D4D"/>
                </a:solidFill>
                <a:latin typeface="Tahoma" charset="0"/>
              </a:rPr>
              <a:t>© 2019</a:t>
            </a:r>
            <a:r>
              <a:rPr lang="en-US" sz="700" b="0" baseline="0" dirty="0">
                <a:solidFill>
                  <a:srgbClr val="4D4D4D"/>
                </a:solidFill>
                <a:latin typeface="Tahoma" charset="0"/>
              </a:rPr>
              <a:t> </a:t>
            </a:r>
            <a:r>
              <a:rPr lang="en-US" sz="700" b="0" dirty="0">
                <a:solidFill>
                  <a:srgbClr val="4D4D4D"/>
                </a:solidFill>
                <a:latin typeface="Tahoma" charset="0"/>
              </a:rPr>
              <a:t>Copyright ROI Training, Inc. </a:t>
            </a:r>
            <a:br>
              <a:rPr lang="en-US" sz="700" b="0" dirty="0">
                <a:solidFill>
                  <a:srgbClr val="4D4D4D"/>
                </a:solidFill>
                <a:latin typeface="Tahoma" charset="0"/>
              </a:rPr>
            </a:br>
            <a:r>
              <a:rPr lang="en-US" sz="700" b="0" dirty="0">
                <a:solidFill>
                  <a:srgbClr val="4D4D4D"/>
                </a:solidFill>
                <a:latin typeface="Tahoma" charset="0"/>
              </a:rPr>
              <a:t>All rights reserved. Not to be reproduced without prior written consent.</a:t>
            </a:r>
          </a:p>
        </p:txBody>
      </p:sp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9856" y="6466769"/>
            <a:ext cx="1511327" cy="349151"/>
          </a:xfrm>
          <a:prstGeom prst="rect">
            <a:avLst/>
          </a:prstGeom>
        </p:spPr>
      </p:pic>
      <p:sp>
        <p:nvSpPr>
          <p:cNvPr id="31" name="Rectangle 14"/>
          <p:cNvSpPr>
            <a:spLocks noChangeArrowheads="1"/>
          </p:cNvSpPr>
          <p:nvPr userDrawn="1"/>
        </p:nvSpPr>
        <p:spPr bwMode="auto">
          <a:xfrm>
            <a:off x="0" y="0"/>
            <a:ext cx="9144000" cy="1524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2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0" y="6428509"/>
            <a:ext cx="2821709" cy="429491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900" b="0" cap="none" baseline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Spark Program</a:t>
            </a:r>
          </a:p>
        </p:txBody>
      </p:sp>
      <p:sp>
        <p:nvSpPr>
          <p:cNvPr id="13" name="Text Box 50"/>
          <p:cNvSpPr txBox="1">
            <a:spLocks noChangeArrowheads="1"/>
          </p:cNvSpPr>
          <p:nvPr userDrawn="1"/>
        </p:nvSpPr>
        <p:spPr bwMode="blackGray">
          <a:xfrm>
            <a:off x="8667557" y="6424688"/>
            <a:ext cx="476443" cy="43331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36816" tIns="36816" rIns="36816" bIns="36816" anchor="ctr" anchorCtr="1">
            <a:noAutofit/>
          </a:bodyPr>
          <a:lstStyle/>
          <a:p>
            <a:pPr algn="ctr" defTabSz="736242">
              <a:spcBef>
                <a:spcPct val="50000"/>
              </a:spcBef>
            </a:pPr>
            <a:r>
              <a:rPr lang="en-US" sz="1100" b="0" dirty="0">
                <a:solidFill>
                  <a:schemeClr val="bg1"/>
                </a:solidFill>
                <a:latin typeface="Calibri" pitchFamily="34" charset="0"/>
              </a:rPr>
              <a:t>8-</a:t>
            </a:r>
            <a:fld id="{B722F7F8-9603-472A-A081-A1C5DB32BB89}" type="slidenum">
              <a:rPr lang="en-US" sz="1100" b="0" smtClean="0">
                <a:solidFill>
                  <a:schemeClr val="bg1"/>
                </a:solidFill>
                <a:latin typeface="Calibri" pitchFamily="34" charset="0"/>
              </a:rPr>
              <a:pPr algn="ctr" defTabSz="736242">
                <a:spcBef>
                  <a:spcPct val="50000"/>
                </a:spcBef>
              </a:pPr>
              <a:t>‹#›</a:t>
            </a:fld>
            <a:endParaRPr lang="en-US" sz="1100" b="0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704" r:id="rId8"/>
    <p:sldLayoutId id="2147483705" r:id="rId9"/>
    <p:sldLayoutId id="2147483706" r:id="rId10"/>
    <p:sldLayoutId id="2147483693" r:id="rId11"/>
    <p:sldLayoutId id="2147483694" r:id="rId12"/>
    <p:sldLayoutId id="2147483695" r:id="rId13"/>
    <p:sldLayoutId id="2147483703" r:id="rId14"/>
    <p:sldLayoutId id="2147483702" r:id="rId15"/>
    <p:sldLayoutId id="2147483696" r:id="rId16"/>
    <p:sldLayoutId id="2147483697" r:id="rId17"/>
  </p:sldLayoutIdLst>
  <p:hf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Tahoma" pitchFamily="34" charset="0"/>
          <a:ea typeface="Tahoma" pitchFamily="34" charset="0"/>
          <a:cs typeface="Tahoma" pitchFamily="34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9pPr>
    </p:titleStyle>
    <p:bodyStyle>
      <a:lvl1pPr marL="228600" indent="-228600" algn="l" defTabSz="457200" rtl="0" eaLnBrk="1" fontAlgn="base" hangingPunct="1">
        <a:spcBef>
          <a:spcPts val="120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Blip>
          <a:blip r:embed="rId20"/>
        </a:buBlip>
        <a:defRPr b="0" i="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1pPr>
      <a:lvl2pPr marL="4572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–"/>
        <a:defRPr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2pPr>
      <a:lvl3pPr marL="6858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Wingdings" pitchFamily="2" charset="2"/>
        <a:buBlip>
          <a:blip r:embed="rId21"/>
        </a:buBlip>
        <a:defRPr sz="18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3pPr>
      <a:lvl4pPr marL="9144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–"/>
        <a:defRPr sz="18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4pPr>
      <a:lvl5pPr marL="1147763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Blip>
          <a:blip r:embed="rId22"/>
        </a:buBlip>
        <a:defRPr sz="18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5pPr>
      <a:lvl6pPr marL="25146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buBlip>
          <a:blip r:embed="rId22"/>
        </a:buBlip>
        <a:defRPr sz="1400">
          <a:solidFill>
            <a:schemeClr val="tx1"/>
          </a:solidFill>
          <a:latin typeface="+mn-lt"/>
          <a:cs typeface="+mn-cs"/>
        </a:defRPr>
      </a:lvl6pPr>
      <a:lvl7pPr marL="29718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buBlip>
          <a:blip r:embed="rId22"/>
        </a:buBlip>
        <a:defRPr sz="1400">
          <a:solidFill>
            <a:schemeClr val="tx1"/>
          </a:solidFill>
          <a:latin typeface="+mn-lt"/>
          <a:cs typeface="+mn-cs"/>
        </a:defRPr>
      </a:lvl7pPr>
      <a:lvl8pPr marL="34290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buBlip>
          <a:blip r:embed="rId22"/>
        </a:buBlip>
        <a:defRPr sz="1400">
          <a:solidFill>
            <a:schemeClr val="tx1"/>
          </a:solidFill>
          <a:latin typeface="+mn-lt"/>
          <a:cs typeface="+mn-cs"/>
        </a:defRPr>
      </a:lvl8pPr>
      <a:lvl9pPr marL="38862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buBlip>
          <a:blip r:embed="rId22"/>
        </a:buBlip>
        <a:defRPr sz="14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effectLst/>
              </a:rPr>
              <a:t>Chapter 8: </a:t>
            </a:r>
            <a:br>
              <a:rPr lang="en-US" sz="3600" dirty="0">
                <a:effectLst/>
              </a:rPr>
            </a:br>
            <a:r>
              <a:rPr lang="en-US" sz="3600" dirty="0">
                <a:effectLst/>
              </a:rPr>
              <a:t>Regression Analysis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Spark Program</a:t>
            </a:r>
          </a:p>
        </p:txBody>
      </p:sp>
    </p:spTree>
    <p:extLst>
      <p:ext uri="{BB962C8B-B14F-4D97-AF65-F5344CB8AC3E}">
        <p14:creationId xmlns:p14="http://schemas.microsoft.com/office/powerpoint/2010/main" val="26622251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Numerical indexes are good for some algorithms such as Naive Bayes and Decision Trees, but ones that use distance calculations would get distorted</a:t>
            </a:r>
          </a:p>
          <a:p>
            <a:r>
              <a:rPr lang="en-US" dirty="0"/>
              <a:t>Need to re-encode this as One-Hot Encoding which creates a separate column for each unique value and fills the columns with zeros and ones</a:t>
            </a:r>
          </a:p>
          <a:p>
            <a:r>
              <a:rPr lang="en-US" dirty="0"/>
              <a:t>In Spark, this column needs to be a single Vector column, unlike Pandas which makes a lot of unique columns</a:t>
            </a:r>
          </a:p>
          <a:p>
            <a:r>
              <a:rPr lang="en-US" dirty="0"/>
              <a:t>Sparse vectors are hard to interpret visually, but they are not meant for human eyes</a:t>
            </a:r>
          </a:p>
          <a:p>
            <a:r>
              <a:rPr lang="en-US" dirty="0"/>
              <a:t>Must first re-encode data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StringIndexer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One-Hot Encoding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5BD5BC-E8B9-4540-A404-A5C6B4AFC25D}"/>
              </a:ext>
            </a:extLst>
          </p:cNvPr>
          <p:cNvSpPr txBox="1"/>
          <p:nvPr/>
        </p:nvSpPr>
        <p:spPr>
          <a:xfrm>
            <a:off x="798005" y="4470256"/>
            <a:ext cx="7547990" cy="1077218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sz="1600" b="1" dirty="0"/>
              <a:t>from pyspark.ml.feature import OneHotEncoderEstimator</a:t>
            </a:r>
          </a:p>
          <a:p>
            <a:r>
              <a:rPr lang="en-US" sz="1600" b="1" dirty="0"/>
              <a:t>encoder = OneHotEncoderEstimator(inputCols=[col + '_Index'], outputCols=[col+'_Vector'])</a:t>
            </a:r>
          </a:p>
          <a:p>
            <a:r>
              <a:rPr lang="en-US" sz="1600" b="1" dirty="0"/>
              <a:t>display(encoder.fit(df).transform(df))</a:t>
            </a:r>
          </a:p>
        </p:txBody>
      </p:sp>
    </p:spTree>
    <p:extLst>
      <p:ext uri="{BB962C8B-B14F-4D97-AF65-F5344CB8AC3E}">
        <p14:creationId xmlns:p14="http://schemas.microsoft.com/office/powerpoint/2010/main" val="15027918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SparseVector</a:t>
            </a:r>
            <a:r>
              <a:rPr lang="en-US" dirty="0"/>
              <a:t> version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sz="1200" dirty="0"/>
          </a:p>
          <a:p>
            <a:r>
              <a:rPr lang="en-US" dirty="0"/>
              <a:t>Helper function to call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StringIndexer</a:t>
            </a:r>
            <a:r>
              <a:rPr lang="en-US" dirty="0"/>
              <a:t>, then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OneHotEncoder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One-Hot Encoding (continued)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5BD5BC-E8B9-4540-A404-A5C6B4AFC25D}"/>
              </a:ext>
            </a:extLst>
          </p:cNvPr>
          <p:cNvSpPr txBox="1"/>
          <p:nvPr/>
        </p:nvSpPr>
        <p:spPr>
          <a:xfrm>
            <a:off x="1511237" y="5668035"/>
            <a:ext cx="6121527" cy="338554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sz="1600" b="1" dirty="0"/>
              <a:t>display(pyh.OneHotEncode(df, ['TOWN', 'TRACT']))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C6D395E-C655-9948-B8AB-77F6DCE964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3446" y="1554547"/>
            <a:ext cx="5377108" cy="3364750"/>
          </a:xfrm>
          <a:prstGeom prst="rect">
            <a:avLst/>
          </a:prstGeom>
          <a:ln>
            <a:solidFill>
              <a:schemeClr val="bg2"/>
            </a:solidFill>
          </a:ln>
        </p:spPr>
      </p:pic>
    </p:spTree>
    <p:extLst>
      <p:ext uri="{BB962C8B-B14F-4D97-AF65-F5344CB8AC3E}">
        <p14:creationId xmlns:p14="http://schemas.microsoft.com/office/powerpoint/2010/main" val="20137845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have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OneHotEncode</a:t>
            </a:r>
            <a:r>
              <a:rPr lang="en-US" dirty="0"/>
              <a:t> all categorical data, then assemble all the features into one vector and the target variable into another</a:t>
            </a:r>
          </a:p>
          <a:p>
            <a:r>
              <a:rPr lang="en-US" dirty="0"/>
              <a:t>Spark provides the VectorAssembler class to do this</a:t>
            </a:r>
          </a:p>
          <a:p>
            <a:r>
              <a:rPr lang="en-US" dirty="0"/>
              <a:t>Our helper function makes the whole process more convenient</a:t>
            </a:r>
          </a:p>
          <a:p>
            <a:r>
              <a:rPr lang="en-US" dirty="0"/>
              <a:t>Just pass in a DataFrame, list of categorical, numeric, and target columns and it returns a DataFrame with the two columns needed for machine learning algorithms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Putting It All Together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5BD5BC-E8B9-4540-A404-A5C6B4AFC25D}"/>
              </a:ext>
            </a:extLst>
          </p:cNvPr>
          <p:cNvSpPr txBox="1"/>
          <p:nvPr/>
        </p:nvSpPr>
        <p:spPr>
          <a:xfrm>
            <a:off x="561975" y="3830468"/>
            <a:ext cx="8020050" cy="830997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sz="1600" b="1" dirty="0"/>
              <a:t>dfML = pyh.AssembleFeatures(df, categorical_features, numeric_features, target_label = 'target', target_is_categorical = False))</a:t>
            </a:r>
          </a:p>
        </p:txBody>
      </p:sp>
    </p:spTree>
    <p:extLst>
      <p:ext uri="{BB962C8B-B14F-4D97-AF65-F5344CB8AC3E}">
        <p14:creationId xmlns:p14="http://schemas.microsoft.com/office/powerpoint/2010/main" val="5499155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Generally, you want to take a look at the numerical features and get standard measurements like min, max, mean, std</a:t>
            </a:r>
          </a:p>
          <a:p>
            <a:pPr lvl="1"/>
            <a:r>
              <a:rPr lang="en-US" dirty="0"/>
              <a:t>DataFrames have 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describe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US" dirty="0"/>
              <a:t>method which makes that easy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The provided helper functions make that easier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Explore Numerical Features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5BD5BC-E8B9-4540-A404-A5C6B4AFC25D}"/>
              </a:ext>
            </a:extLst>
          </p:cNvPr>
          <p:cNvSpPr txBox="1"/>
          <p:nvPr/>
        </p:nvSpPr>
        <p:spPr>
          <a:xfrm>
            <a:off x="1093169" y="2566471"/>
            <a:ext cx="6957662" cy="830997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sz="1600" b="1" dirty="0"/>
              <a:t>numeric_features = ['totalvolume','PLU4046', 'PLU4225', 'PLU4770', 'smallbags', 'largebags', 'xlargebags']</a:t>
            </a:r>
          </a:p>
          <a:p>
            <a:r>
              <a:rPr lang="en-US" sz="1600" b="1" dirty="0"/>
              <a:t>display(df.select(numeric)describe())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4190E70-2AC7-3249-9B37-0B05DC62A5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695" y="3673634"/>
            <a:ext cx="7968611" cy="1786068"/>
          </a:xfrm>
          <a:prstGeom prst="rect">
            <a:avLst/>
          </a:prstGeom>
          <a:ln>
            <a:solidFill>
              <a:schemeClr val="bg2"/>
            </a:solidFill>
          </a:ln>
        </p:spPr>
      </p:pic>
    </p:spTree>
    <p:extLst>
      <p:ext uri="{BB962C8B-B14F-4D97-AF65-F5344CB8AC3E}">
        <p14:creationId xmlns:p14="http://schemas.microsoft.com/office/powerpoint/2010/main" val="15958052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024" y="1155614"/>
            <a:ext cx="8169783" cy="5072616"/>
          </a:xfrm>
        </p:spPr>
        <p:txBody>
          <a:bodyPr/>
          <a:lstStyle/>
          <a:p>
            <a:r>
              <a:rPr lang="en-US" dirty="0"/>
              <a:t>Data must be in a DataFrame of two vectorized objects</a:t>
            </a:r>
          </a:p>
          <a:p>
            <a:pPr lvl="1"/>
            <a:r>
              <a:rPr lang="en-US" dirty="0"/>
              <a:t>Features will contain all the independent variables</a:t>
            </a:r>
          </a:p>
          <a:p>
            <a:pPr lvl="1"/>
            <a:r>
              <a:rPr lang="en-US" dirty="0"/>
              <a:t>Target will be the dependent variable we are trying to predict</a:t>
            </a:r>
          </a:p>
          <a:p>
            <a:r>
              <a:rPr lang="en-US" dirty="0"/>
              <a:t>The provided helper functions make that easier </a:t>
            </a:r>
          </a:p>
          <a:p>
            <a:r>
              <a:rPr lang="en-US" dirty="0"/>
              <a:t>Then split the data into a train and test set with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randomSplit</a:t>
            </a:r>
            <a:r>
              <a:rPr lang="en-US" dirty="0"/>
              <a:t> function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Prepare the Data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5BD5BC-E8B9-4540-A404-A5C6B4AFC25D}"/>
              </a:ext>
            </a:extLst>
          </p:cNvPr>
          <p:cNvSpPr txBox="1"/>
          <p:nvPr/>
        </p:nvSpPr>
        <p:spPr>
          <a:xfrm>
            <a:off x="773129" y="3053226"/>
            <a:ext cx="7597742" cy="3046988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sz="1600" b="1" dirty="0"/>
              <a:t>import pyspark_helpers as pyh</a:t>
            </a:r>
          </a:p>
          <a:p>
            <a:endParaRPr lang="en-US" sz="1600" b="1" dirty="0"/>
          </a:p>
          <a:p>
            <a:r>
              <a:rPr lang="en-US" sz="1600" b="1" dirty="0"/>
              <a:t>numeric_features = ['CRIM', 'ZN', 'INDUS', 'CHAS', 'NOX', \</a:t>
            </a:r>
            <a:br>
              <a:rPr lang="en-US" sz="1600" b="1" dirty="0"/>
            </a:br>
            <a:r>
              <a:rPr lang="en-US" sz="1600" b="1" dirty="0"/>
              <a:t>             'RM', 'AGE', 'DIS', 'RAD', 'TAX', 'PTRATIO']</a:t>
            </a:r>
          </a:p>
          <a:p>
            <a:r>
              <a:rPr lang="en-US" sz="1600" b="1" dirty="0"/>
              <a:t>categorical_features = ['TOWN', 'TRACT']</a:t>
            </a:r>
          </a:p>
          <a:p>
            <a:r>
              <a:rPr lang="en-US" sz="1600" b="1" dirty="0"/>
              <a:t>target_label = 'MEDV'</a:t>
            </a:r>
          </a:p>
          <a:p>
            <a:r>
              <a:rPr lang="en-US" sz="1600" b="1" dirty="0"/>
              <a:t>df = dfRaw.select(categorical_features + numeric_features + [target_label])</a:t>
            </a:r>
          </a:p>
          <a:p>
            <a:r>
              <a:rPr lang="en-US" sz="1600" b="1" dirty="0"/>
              <a:t>dfML = pyh.MakeMLDataFrame(df, categorical_features, \</a:t>
            </a:r>
            <a:br>
              <a:rPr lang="en-US" sz="1600" b="1" dirty="0"/>
            </a:br>
            <a:r>
              <a:rPr lang="en-US" sz="1600" b="1" dirty="0"/>
              <a:t>       numeric_features, target_label, False)</a:t>
            </a:r>
          </a:p>
          <a:p>
            <a:endParaRPr lang="en-US" sz="1600" b="1" dirty="0"/>
          </a:p>
          <a:p>
            <a:r>
              <a:rPr lang="en-US" sz="1600" b="1" dirty="0"/>
              <a:t>train, test = dfML.randomSplit([.7,.3], seed = 1000)</a:t>
            </a:r>
          </a:p>
        </p:txBody>
      </p:sp>
    </p:spTree>
    <p:extLst>
      <p:ext uri="{BB962C8B-B14F-4D97-AF65-F5344CB8AC3E}">
        <p14:creationId xmlns:p14="http://schemas.microsoft.com/office/powerpoint/2010/main" val="14961326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Concepts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6EFAC43-4F5B-4E07-9D45-7CCB1713DC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3284822"/>
              </p:ext>
            </p:extLst>
          </p:nvPr>
        </p:nvGraphicFramePr>
        <p:xfrm>
          <a:off x="2880360" y="1447543"/>
          <a:ext cx="3383280" cy="219456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3383280">
                  <a:extLst>
                    <a:ext uri="{9D8B030D-6E8A-4147-A177-3AD203B41FA5}">
                      <a16:colId xmlns:a16="http://schemas.microsoft.com/office/drawing/2014/main" val="1695728431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bg2"/>
                          </a:solidFill>
                        </a:rPr>
                        <a:t>Regression Analysis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440262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Data Preparation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6931139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Algorithms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411436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Chapter Summary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3034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60965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the Model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01C69DA-61D6-42AA-87D7-6EB1D44C76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025" y="1155614"/>
            <a:ext cx="8020050" cy="5072616"/>
          </a:xfrm>
        </p:spPr>
        <p:txBody>
          <a:bodyPr/>
          <a:lstStyle/>
          <a:p>
            <a:r>
              <a:rPr lang="en-US" dirty="0"/>
              <a:t>Create and instance of the regression class</a:t>
            </a:r>
          </a:p>
          <a:p>
            <a:r>
              <a:rPr lang="en-US" dirty="0"/>
              <a:t>There are several to choose from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LinearRegression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GeneralizedLinearRegression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DecisionTreeRegressor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RandomForestRegressor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GBTRegressor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AFTSurvivalRegression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IsotonicRegression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A4854C-E32F-4448-BFAF-59B8CFA17DEA}"/>
              </a:ext>
            </a:extLst>
          </p:cNvPr>
          <p:cNvSpPr txBox="1"/>
          <p:nvPr/>
        </p:nvSpPr>
        <p:spPr>
          <a:xfrm>
            <a:off x="278296" y="3992710"/>
            <a:ext cx="8587409" cy="2062103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sz="1600" b="1" dirty="0"/>
              <a:t>from pyspark.ml.regression import LinearRegression</a:t>
            </a:r>
          </a:p>
          <a:p>
            <a:r>
              <a:rPr lang="en-US" sz="1600" b="1" dirty="0"/>
              <a:t>lr = LinearRegression(featuresCol = 'features', labelCol='target', \</a:t>
            </a:r>
            <a:br>
              <a:rPr lang="en-US" sz="1600" b="1" dirty="0"/>
            </a:br>
            <a:r>
              <a:rPr lang="en-US" sz="1600" b="1" dirty="0"/>
              <a:t>     maxIter=10, regParam=0.3, elasticNetParam=0.8)</a:t>
            </a:r>
          </a:p>
          <a:p>
            <a:r>
              <a:rPr lang="en-US" sz="1600" b="1" dirty="0"/>
              <a:t>lrModel = lr.fit(train)</a:t>
            </a:r>
          </a:p>
          <a:p>
            <a:r>
              <a:rPr lang="en-US" sz="1600" b="1" dirty="0"/>
              <a:t>print("Coefficients: " + str(lrModel.coefficients))</a:t>
            </a:r>
          </a:p>
          <a:p>
            <a:r>
              <a:rPr lang="en-US" sz="1600" b="1" dirty="0"/>
              <a:t>print("Intercept: " + str(lrModel.intercept))</a:t>
            </a:r>
          </a:p>
          <a:p>
            <a:r>
              <a:rPr lang="en-US" sz="1600" b="1" dirty="0"/>
              <a:t>print("Root Mean Squared Error: {}\nR Squared (R2) {}" \</a:t>
            </a:r>
            <a:br>
              <a:rPr lang="en-US" sz="1600" b="1" dirty="0"/>
            </a:br>
            <a:r>
              <a:rPr lang="en-US" sz="1600" b="1" dirty="0"/>
              <a:t>  .format(lrModel.summary.rootMeanSquaredError, lrModel.summary.r2))</a:t>
            </a:r>
          </a:p>
        </p:txBody>
      </p:sp>
    </p:spTree>
    <p:extLst>
      <p:ext uri="{BB962C8B-B14F-4D97-AF65-F5344CB8AC3E}">
        <p14:creationId xmlns:p14="http://schemas.microsoft.com/office/powerpoint/2010/main" val="14513830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the Test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D9870B-0B40-4452-B30B-3A97D1767273}"/>
              </a:ext>
            </a:extLst>
          </p:cNvPr>
          <p:cNvSpPr txBox="1"/>
          <p:nvPr/>
        </p:nvSpPr>
        <p:spPr>
          <a:xfrm>
            <a:off x="344110" y="1073005"/>
            <a:ext cx="8455781" cy="2062103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sz="1600" b="1" dirty="0"/>
              <a:t>lrPredictions = lrModel.transform(test)</a:t>
            </a:r>
          </a:p>
          <a:p>
            <a:r>
              <a:rPr lang="en-US" sz="1600" b="1" dirty="0"/>
              <a:t>display(lrPredictions.select("prediction","target","features"), 30)</a:t>
            </a:r>
          </a:p>
          <a:p>
            <a:r>
              <a:rPr lang="en-US" sz="1600" b="1" dirty="0"/>
              <a:t>from pyspark.ml.evaluation import RegressionEvaluator</a:t>
            </a:r>
          </a:p>
          <a:p>
            <a:r>
              <a:rPr lang="en-US" sz="1600" b="1" dirty="0"/>
              <a:t>lrEvaluator = RegressionEvaluator(predictionCol="prediction", \</a:t>
            </a:r>
            <a:br>
              <a:rPr lang="en-US" sz="1600" b="1" dirty="0"/>
            </a:br>
            <a:r>
              <a:rPr lang="en-US" sz="1600" b="1" dirty="0"/>
              <a:t>            labelCol="</a:t>
            </a:r>
            <a:r>
              <a:rPr lang="en-US" sz="1600" b="1" dirty="0" err="1"/>
              <a:t>target",metricName</a:t>
            </a:r>
            <a:r>
              <a:rPr lang="en-US" sz="1600" b="1" dirty="0"/>
              <a:t>="r2")</a:t>
            </a:r>
          </a:p>
          <a:p>
            <a:r>
              <a:rPr lang="en-US" sz="1600" b="1" dirty="0"/>
              <a:t>testResult = lrModel.evaluate(test)</a:t>
            </a:r>
          </a:p>
          <a:p>
            <a:r>
              <a:rPr lang="en-US" sz="1600" b="1" dirty="0"/>
              <a:t>print("Root Mean Squared Error on Test set: {}" \</a:t>
            </a:r>
            <a:br>
              <a:rPr lang="en-US" sz="1600" b="1" dirty="0"/>
            </a:br>
            <a:r>
              <a:rPr lang="en-US" sz="1600" b="1" dirty="0"/>
              <a:t>            .format(testResult.rootMeanSquaredError))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A362BB6-15FE-48C1-8292-E7713B9FE2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035" y="3295732"/>
            <a:ext cx="7447722" cy="859724"/>
          </a:xfrm>
          <a:prstGeom prst="rect">
            <a:avLst/>
          </a:prstGeom>
          <a:ln>
            <a:solidFill>
              <a:schemeClr val="bg2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3F9145C-9172-4758-9D49-9D543ADDEE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035" y="4270360"/>
            <a:ext cx="6146800" cy="2057400"/>
          </a:xfrm>
          <a:prstGeom prst="rect">
            <a:avLst/>
          </a:prstGeom>
          <a:ln>
            <a:solidFill>
              <a:schemeClr val="bg2"/>
            </a:solidFill>
          </a:ln>
        </p:spPr>
      </p:pic>
    </p:spTree>
    <p:extLst>
      <p:ext uri="{BB962C8B-B14F-4D97-AF65-F5344CB8AC3E}">
        <p14:creationId xmlns:p14="http://schemas.microsoft.com/office/powerpoint/2010/main" val="7456447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Concepts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6EFAC43-4F5B-4E07-9D45-7CCB1713DC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618915"/>
              </p:ext>
            </p:extLst>
          </p:nvPr>
        </p:nvGraphicFramePr>
        <p:xfrm>
          <a:off x="2880360" y="1447543"/>
          <a:ext cx="3383280" cy="219456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3383280">
                  <a:extLst>
                    <a:ext uri="{9D8B030D-6E8A-4147-A177-3AD203B41FA5}">
                      <a16:colId xmlns:a16="http://schemas.microsoft.com/office/drawing/2014/main" val="1695728431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bg2"/>
                          </a:solidFill>
                        </a:rPr>
                        <a:t>Regression Analysis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440262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Data Preparation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6931139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bg2"/>
                          </a:solidFill>
                        </a:rPr>
                        <a:t>Algorithms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411436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Chapter Summary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3034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2904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E2B579-5CE2-45AE-9657-08F8864CA5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Regression has a lot more complexity to it once you master the basics</a:t>
            </a:r>
          </a:p>
          <a:p>
            <a:r>
              <a:rPr lang="en-US" dirty="0"/>
              <a:t>Some subjects to explore in this area:</a:t>
            </a:r>
          </a:p>
          <a:p>
            <a:pPr lvl="1"/>
            <a:r>
              <a:rPr lang="en-US" dirty="0"/>
              <a:t>Under- and over-fitting a model</a:t>
            </a:r>
          </a:p>
          <a:p>
            <a:pPr lvl="1"/>
            <a:r>
              <a:rPr lang="en-US" dirty="0"/>
              <a:t>Correlation between the independent variables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</p:spTree>
    <p:extLst>
      <p:ext uri="{BB962C8B-B14F-4D97-AF65-F5344CB8AC3E}">
        <p14:creationId xmlns:p14="http://schemas.microsoft.com/office/powerpoint/2010/main" val="672070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this chapter, we will:</a:t>
            </a:r>
          </a:p>
          <a:p>
            <a:r>
              <a:rPr lang="en-US" dirty="0"/>
              <a:t>Introduce Linear Regression</a:t>
            </a:r>
          </a:p>
          <a:p>
            <a:r>
              <a:rPr lang="en-US" dirty="0"/>
              <a:t>Explore data preparation</a:t>
            </a:r>
          </a:p>
          <a:p>
            <a:r>
              <a:rPr lang="en-US" dirty="0"/>
              <a:t>Train and test regression model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Objectives</a:t>
            </a:r>
          </a:p>
        </p:txBody>
      </p:sp>
    </p:spTree>
    <p:extLst>
      <p:ext uri="{BB962C8B-B14F-4D97-AF65-F5344CB8AC3E}">
        <p14:creationId xmlns:p14="http://schemas.microsoft.com/office/powerpoint/2010/main" val="16854830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this chapter, we have:</a:t>
            </a:r>
          </a:p>
          <a:p>
            <a:r>
              <a:rPr lang="en-US" dirty="0"/>
              <a:t>Introduced Linear Regression</a:t>
            </a:r>
          </a:p>
          <a:p>
            <a:r>
              <a:rPr lang="en-US" dirty="0"/>
              <a:t>Explored data preparation</a:t>
            </a:r>
          </a:p>
          <a:p>
            <a:r>
              <a:rPr lang="en-US" dirty="0"/>
              <a:t>Trained and test regression model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Summary</a:t>
            </a:r>
          </a:p>
        </p:txBody>
      </p:sp>
    </p:spTree>
    <p:extLst>
      <p:ext uri="{BB962C8B-B14F-4D97-AF65-F5344CB8AC3E}">
        <p14:creationId xmlns:p14="http://schemas.microsoft.com/office/powerpoint/2010/main" val="264703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Concepts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6EFAC43-4F5B-4E07-9D45-7CCB1713DC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2783578"/>
              </p:ext>
            </p:extLst>
          </p:nvPr>
        </p:nvGraphicFramePr>
        <p:xfrm>
          <a:off x="2880360" y="1447543"/>
          <a:ext cx="3383280" cy="219456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3383280">
                  <a:extLst>
                    <a:ext uri="{9D8B030D-6E8A-4147-A177-3AD203B41FA5}">
                      <a16:colId xmlns:a16="http://schemas.microsoft.com/office/drawing/2014/main" val="1695728431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Regression Analysis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440262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Data Preparation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6931139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Algorithms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411436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Chapter Summary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3034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1871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a collection of X, Y points, you could easily see there is a pattern</a:t>
            </a:r>
          </a:p>
          <a:p>
            <a:r>
              <a:rPr lang="en-US" dirty="0"/>
              <a:t>If you remember enough algebra, you could describe the pattern of dots as roughly following the red line, which could be described with the formula y = 1.5x + .01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6095" y="2520308"/>
            <a:ext cx="4851810" cy="3707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313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idea is that the line that best describes the pattern of dots is the one that has the least distances of the dots from the line</a:t>
            </a:r>
          </a:p>
          <a:p>
            <a:r>
              <a:rPr lang="en-US" dirty="0"/>
              <a:t>The formula that describes the line could then be used to predict a value that we have not observed</a:t>
            </a:r>
          </a:p>
          <a:p>
            <a:pPr lvl="1"/>
            <a:r>
              <a:rPr lang="en-US" dirty="0"/>
              <a:t>The better the line and formula are at describing that pattern of dots, the more accurate that prediction should be</a:t>
            </a:r>
          </a:p>
          <a:p>
            <a:r>
              <a:rPr lang="en-US" dirty="0"/>
              <a:t>Extrapolate this idea onto more than just two axes and instead try to find a line that goes through many different dimensions and you have the idea of multiple linear regression</a:t>
            </a:r>
          </a:p>
          <a:p>
            <a:pPr lvl="1"/>
            <a:r>
              <a:rPr lang="mr-IN" sz="2000" i="1" dirty="0" err="1"/>
              <a:t>y</a:t>
            </a:r>
            <a:r>
              <a:rPr lang="mr-IN" sz="2000" dirty="0"/>
              <a:t>=α+β1</a:t>
            </a:r>
            <a:r>
              <a:rPr lang="mr-IN" sz="2000" i="1" dirty="0"/>
              <a:t>x</a:t>
            </a:r>
            <a:r>
              <a:rPr lang="mr-IN" sz="2000" dirty="0"/>
              <a:t>1 +β2</a:t>
            </a:r>
            <a:r>
              <a:rPr lang="mr-IN" sz="2000" i="1" dirty="0"/>
              <a:t>x</a:t>
            </a:r>
            <a:r>
              <a:rPr lang="mr-IN" sz="2000" dirty="0"/>
              <a:t>2 +...+β</a:t>
            </a:r>
            <a:r>
              <a:rPr lang="mr-IN" sz="2000" i="1" dirty="0" err="1"/>
              <a:t>ixi</a:t>
            </a:r>
            <a:r>
              <a:rPr lang="mr-IN" sz="2000" i="1" dirty="0"/>
              <a:t> </a:t>
            </a:r>
            <a:r>
              <a:rPr lang="mr-IN" sz="2000" dirty="0"/>
              <a:t>+</a:t>
            </a:r>
            <a:r>
              <a:rPr lang="mr-IN" sz="2000" dirty="0" err="1"/>
              <a:t>ε</a:t>
            </a:r>
            <a:r>
              <a:rPr lang="mr-IN" sz="2000" dirty="0"/>
              <a:t> </a:t>
            </a:r>
            <a:endParaRPr lang="en-US" sz="2000" dirty="0"/>
          </a:p>
          <a:p>
            <a:r>
              <a:rPr lang="en-US" dirty="0"/>
              <a:t>Has many use cases</a:t>
            </a:r>
          </a:p>
          <a:p>
            <a:pPr lvl="1"/>
            <a:r>
              <a:rPr lang="en-US" dirty="0"/>
              <a:t>Predicting a stock or commodity price</a:t>
            </a:r>
          </a:p>
          <a:p>
            <a:pPr lvl="1"/>
            <a:r>
              <a:rPr lang="en-US" dirty="0"/>
              <a:t>Predicting election results</a:t>
            </a:r>
          </a:p>
          <a:p>
            <a:pPr lvl="1"/>
            <a:r>
              <a:rPr lang="en-US" dirty="0"/>
              <a:t>Predicting crime rate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 (continued)</a:t>
            </a:r>
          </a:p>
        </p:txBody>
      </p:sp>
    </p:spTree>
    <p:extLst>
      <p:ext uri="{BB962C8B-B14F-4D97-AF65-F5344CB8AC3E}">
        <p14:creationId xmlns:p14="http://schemas.microsoft.com/office/powerpoint/2010/main" val="494064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 a supervised model that requires training from a known set of data and testing to see how good it is at predicting before using it for real predictions</a:t>
            </a:r>
          </a:p>
          <a:p>
            <a:r>
              <a:rPr lang="en-US" dirty="0"/>
              <a:t>Only works with numeric values</a:t>
            </a:r>
          </a:p>
          <a:p>
            <a:pPr lvl="1"/>
            <a:r>
              <a:rPr lang="en-US" dirty="0"/>
              <a:t>Categorical data needs to be dummy encoded</a:t>
            </a:r>
          </a:p>
          <a:p>
            <a:r>
              <a:rPr lang="en-US" dirty="0"/>
              <a:t>Does not deal well with missing data, so must be fixed by removing or replacing with central tendency</a:t>
            </a:r>
          </a:p>
          <a:p>
            <a:r>
              <a:rPr lang="en-US" dirty="0"/>
              <a:t>There are many algorithms to do this, each with its own pros and cons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 (continued)</a:t>
            </a:r>
          </a:p>
        </p:txBody>
      </p:sp>
    </p:spTree>
    <p:extLst>
      <p:ext uri="{BB962C8B-B14F-4D97-AF65-F5344CB8AC3E}">
        <p14:creationId xmlns:p14="http://schemas.microsoft.com/office/powerpoint/2010/main" val="13631356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Concepts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6EFAC43-4F5B-4E07-9D45-7CCB1713DC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8179775"/>
              </p:ext>
            </p:extLst>
          </p:nvPr>
        </p:nvGraphicFramePr>
        <p:xfrm>
          <a:off x="2880360" y="1447543"/>
          <a:ext cx="3383280" cy="219456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3383280">
                  <a:extLst>
                    <a:ext uri="{9D8B030D-6E8A-4147-A177-3AD203B41FA5}">
                      <a16:colId xmlns:a16="http://schemas.microsoft.com/office/drawing/2014/main" val="1695728431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bg2"/>
                          </a:solidFill>
                        </a:rPr>
                        <a:t>Regression Analysis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440262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Data Preparation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6931139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Algorithms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411436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Chapter Summary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3034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93555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025" y="1155614"/>
            <a:ext cx="8020050" cy="5072616"/>
          </a:xfrm>
        </p:spPr>
        <p:txBody>
          <a:bodyPr/>
          <a:lstStyle/>
          <a:p>
            <a:r>
              <a:rPr lang="en-US" dirty="0"/>
              <a:t>For our examples, let’s use a public data set of housing data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Plotting the distribution of </a:t>
            </a:r>
            <a:br>
              <a:rPr lang="en-US" dirty="0"/>
            </a:br>
            <a:r>
              <a:rPr lang="en-US" dirty="0"/>
              <a:t>Prices shows that they are </a:t>
            </a:r>
            <a:br>
              <a:rPr lang="en-US" dirty="0"/>
            </a:br>
            <a:r>
              <a:rPr lang="en-US" dirty="0"/>
              <a:t>normally distributed, except for</a:t>
            </a:r>
            <a:br>
              <a:rPr lang="en-US" dirty="0"/>
            </a:br>
            <a:r>
              <a:rPr lang="en-US" dirty="0"/>
              <a:t>some outliers, so let’s try comparing </a:t>
            </a:r>
            <a:br>
              <a:rPr lang="en-US" dirty="0"/>
            </a:br>
            <a:r>
              <a:rPr lang="en-US" dirty="0"/>
              <a:t>the model with them and then </a:t>
            </a:r>
            <a:br>
              <a:rPr lang="en-US" dirty="0"/>
            </a:br>
            <a:r>
              <a:rPr lang="en-US" dirty="0"/>
              <a:t>later filter out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5BD5BC-E8B9-4540-A404-A5C6B4AFC25D}"/>
              </a:ext>
            </a:extLst>
          </p:cNvPr>
          <p:cNvSpPr txBox="1"/>
          <p:nvPr/>
        </p:nvSpPr>
        <p:spPr>
          <a:xfrm>
            <a:off x="2338324" y="1659349"/>
            <a:ext cx="4467352" cy="830997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sz="1600" b="1" dirty="0"/>
              <a:t>import pandas as pd</a:t>
            </a:r>
          </a:p>
          <a:p>
            <a:r>
              <a:rPr lang="en-US" sz="1600" b="1" dirty="0"/>
              <a:t>import seaborn as sns</a:t>
            </a:r>
          </a:p>
          <a:p>
            <a:r>
              <a:rPr lang="en-US" sz="1600" b="1" dirty="0"/>
              <a:t>sns.distplot(df.toPandas()['MEDV'])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70ACC50-CACE-BB49-B401-828716DBEB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7723" y="3048389"/>
            <a:ext cx="4059443" cy="286797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F63C264-9E30-3E41-A082-B3B46009FD87}"/>
              </a:ext>
            </a:extLst>
          </p:cNvPr>
          <p:cNvSpPr txBox="1"/>
          <p:nvPr/>
        </p:nvSpPr>
        <p:spPr>
          <a:xfrm>
            <a:off x="566900" y="5098778"/>
            <a:ext cx="4144065" cy="338554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sz="1600" b="1" dirty="0"/>
              <a:t>dfRaw = dfRaw.where('MEDV &lt; 48')</a:t>
            </a:r>
          </a:p>
        </p:txBody>
      </p:sp>
    </p:spTree>
    <p:extLst>
      <p:ext uri="{BB962C8B-B14F-4D97-AF65-F5344CB8AC3E}">
        <p14:creationId xmlns:p14="http://schemas.microsoft.com/office/powerpoint/2010/main" val="19387839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Categorical data cannot stay as string, so it must be converted to a numeric format and then into a vector format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pyspark</a:t>
            </a:r>
            <a:r>
              <a:rPr lang="en-US" dirty="0"/>
              <a:t> has a class which will transform a column into indexed numbers for each unique string value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For convenience, use this helper function</a:t>
            </a:r>
            <a:br>
              <a:rPr lang="en-US" dirty="0"/>
            </a:br>
            <a:r>
              <a:rPr lang="en-US" dirty="0"/>
              <a:t>we made:</a:t>
            </a:r>
          </a:p>
          <a:p>
            <a:pPr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display(pyh.StringIndexEncode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(df, ['TOWN', 'TRACT'])) 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 Categorical Features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5BD5BC-E8B9-4540-A404-A5C6B4AFC25D}"/>
              </a:ext>
            </a:extLst>
          </p:cNvPr>
          <p:cNvSpPr txBox="1"/>
          <p:nvPr/>
        </p:nvSpPr>
        <p:spPr>
          <a:xfrm>
            <a:off x="196883" y="2594982"/>
            <a:ext cx="8750235" cy="1323439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sz="1600" b="1" dirty="0"/>
              <a:t>from pyspark.ml.feature import StringIndexer</a:t>
            </a:r>
          </a:p>
          <a:p>
            <a:r>
              <a:rPr lang="en-US" sz="1600" b="1" dirty="0"/>
              <a:t>indexer = StringIndexer(inputCol = col, outputCol = col+'_Index')</a:t>
            </a:r>
          </a:p>
          <a:p>
            <a:r>
              <a:rPr lang="en-US" sz="1600" b="1" dirty="0"/>
              <a:t>x = indexer.fit(df).transform(df).select(col, col+'_Index').distinct()</a:t>
            </a:r>
          </a:p>
          <a:p>
            <a:r>
              <a:rPr lang="en-US" sz="1600" b="1" dirty="0"/>
              <a:t>display(x.orderBy(col))</a:t>
            </a:r>
          </a:p>
          <a:p>
            <a:r>
              <a:rPr lang="en-US" sz="1600" b="1" dirty="0"/>
              <a:t>display(x.orderBy(col+'_Index'))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938C606-13E3-DB4B-84AC-AB5D8EAE192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418" y="4047470"/>
            <a:ext cx="1885887" cy="2244768"/>
          </a:xfrm>
          <a:prstGeom prst="rect">
            <a:avLst/>
          </a:prstGeom>
          <a:ln>
            <a:solidFill>
              <a:schemeClr val="bg2"/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AA5BF25-B13C-2948-8AA5-879CB46E3FA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0192" y="4041076"/>
            <a:ext cx="1692734" cy="2251161"/>
          </a:xfrm>
          <a:prstGeom prst="rect">
            <a:avLst/>
          </a:prstGeom>
          <a:ln>
            <a:solidFill>
              <a:schemeClr val="bg2"/>
            </a:solidFill>
          </a:ln>
        </p:spPr>
      </p:pic>
    </p:spTree>
    <p:extLst>
      <p:ext uri="{BB962C8B-B14F-4D97-AF65-F5344CB8AC3E}">
        <p14:creationId xmlns:p14="http://schemas.microsoft.com/office/powerpoint/2010/main" val="435732685"/>
      </p:ext>
    </p:extLst>
  </p:cSld>
  <p:clrMapOvr>
    <a:masterClrMapping/>
  </p:clrMapOvr>
</p:sld>
</file>

<file path=ppt/theme/theme1.xml><?xml version="1.0" encoding="utf-8"?>
<a:theme xmlns:a="http://schemas.openxmlformats.org/drawingml/2006/main" name="ROI Standard Theme">
  <a:themeElements>
    <a:clrScheme name="ROI">
      <a:dk1>
        <a:sysClr val="windowText" lastClr="000000"/>
      </a:dk1>
      <a:lt1>
        <a:sysClr val="window" lastClr="FFFFFF"/>
      </a:lt1>
      <a:dk2>
        <a:srgbClr val="00305C"/>
      </a:dk2>
      <a:lt2>
        <a:srgbClr val="C0C4C4"/>
      </a:lt2>
      <a:accent1>
        <a:srgbClr val="D1E9FF"/>
      </a:accent1>
      <a:accent2>
        <a:srgbClr val="003A70"/>
      </a:accent2>
      <a:accent3>
        <a:srgbClr val="898F8F"/>
      </a:accent3>
      <a:accent4>
        <a:srgbClr val="750101"/>
      </a:accent4>
      <a:accent5>
        <a:srgbClr val="FFD47D"/>
      </a:accent5>
      <a:accent6>
        <a:srgbClr val="D19049"/>
      </a:accent6>
      <a:hlink>
        <a:srgbClr val="0070C0"/>
      </a:hlink>
      <a:folHlink>
        <a:srgbClr val="C00000"/>
      </a:folHlink>
    </a:clrScheme>
    <a:fontScheme name="ROI Tahoma">
      <a:majorFont>
        <a:latin typeface="Tahoma"/>
        <a:ea typeface=""/>
        <a:cs typeface="Lucida Sans Unicode"/>
      </a:majorFont>
      <a:minorFont>
        <a:latin typeface="Tahoma"/>
        <a:ea typeface=""/>
        <a:cs typeface="Lucida Sans Unicod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>
            <a:lumMod val="20000"/>
            <a:lumOff val="80000"/>
          </a:schemeClr>
        </a:solidFill>
        <a:ln w="9525" algn="ctr">
          <a:noFill/>
          <a:round/>
          <a:headEnd/>
          <a:tailEnd/>
        </a:ln>
        <a:effectLst/>
      </a:spPr>
      <a:bodyPr wrap="square" anchor="ctr">
        <a:spAutoFit/>
      </a:bodyPr>
      <a:lstStyle>
        <a:defPPr algn="ctr">
          <a:defRPr sz="1600" dirty="0">
            <a:solidFill>
              <a:schemeClr val="tx1"/>
            </a:solidFill>
            <a:latin typeface="+mn-lt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ahoma" pitchFamily="34" charset="0"/>
          </a:defRPr>
        </a:defPPr>
      </a:lstStyle>
    </a:lnDef>
    <a:txDef>
      <a:spPr>
        <a:noFill/>
        <a:ln w="28575" algn="ctr">
          <a:solidFill>
            <a:schemeClr val="accent2">
              <a:lumMod val="20000"/>
              <a:lumOff val="80000"/>
            </a:schemeClr>
          </a:solidFill>
          <a:miter lim="800000"/>
          <a:headEnd/>
          <a:tailEnd/>
        </a:ln>
        <a:effectLst/>
      </a:spPr>
      <a:bodyPr wrap="square">
        <a:spAutoFit/>
      </a:bodyPr>
      <a:lstStyle>
        <a:defPPr>
          <a:defRPr dirty="0"/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ROI_Standard_Template_2019" id="{389074E3-CA38-4095-9CE4-E37CAAC77ED2}" vid="{84FBF689-B339-44DD-89F3-2AF727095E1F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C58D7A746750E48B9E257CBBD401C71" ma:contentTypeVersion="5" ma:contentTypeDescription="Create a new document." ma:contentTypeScope="" ma:versionID="9b104746e7bcdc89d5c9d8909bc79033">
  <xsd:schema xmlns:xsd="http://www.w3.org/2001/XMLSchema" xmlns:xs="http://www.w3.org/2001/XMLSchema" xmlns:p="http://schemas.microsoft.com/office/2006/metadata/properties" xmlns:ns2="3f1ded34-099e-46dd-b0de-95a90e7e1e5f" targetNamespace="http://schemas.microsoft.com/office/2006/metadata/properties" ma:root="true" ma:fieldsID="39039af933a2d9dca5a96354c4c2b0ed" ns2:_="">
    <xsd:import namespace="3f1ded34-099e-46dd-b0de-95a90e7e1e5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f1ded34-099e-46dd-b0de-95a90e7e1e5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47B9207-CE5C-49AD-B414-15CBFA246D65}">
  <ds:schemaRefs>
    <ds:schemaRef ds:uri="http://purl.org/dc/elements/1.1/"/>
    <ds:schemaRef ds:uri="http://purl.org/dc/terms/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3f1ded34-099e-46dd-b0de-95a90e7e1e5f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2DA015F3-603C-4688-A5F3-81D587DAB8C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751EBC6-C433-43E6-8F46-C6D6D677BF5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f1ded34-099e-46dd-b0de-95a90e7e1e5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ROI Standard Theme</Template>
  <TotalTime>6497</TotalTime>
  <Words>1071</Words>
  <Application>Microsoft Office PowerPoint</Application>
  <PresentationFormat>On-screen Show (4:3)</PresentationFormat>
  <Paragraphs>157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Courier New</vt:lpstr>
      <vt:lpstr>Tahoma</vt:lpstr>
      <vt:lpstr>Wingdings</vt:lpstr>
      <vt:lpstr>ROI Standard Theme</vt:lpstr>
      <vt:lpstr>Chapter 8:  Regression Analysis</vt:lpstr>
      <vt:lpstr>Chapter Objectives</vt:lpstr>
      <vt:lpstr>Chapter Concepts</vt:lpstr>
      <vt:lpstr>Linear Regression</vt:lpstr>
      <vt:lpstr>Linear Regression (continued)</vt:lpstr>
      <vt:lpstr>Linear Regression (continued)</vt:lpstr>
      <vt:lpstr>Chapter Concepts</vt:lpstr>
      <vt:lpstr>Dataset</vt:lpstr>
      <vt:lpstr>Convert Categorical Features</vt:lpstr>
      <vt:lpstr>One-Hot Encoding</vt:lpstr>
      <vt:lpstr>One-Hot Encoding (continued)</vt:lpstr>
      <vt:lpstr>Putting It All Together</vt:lpstr>
      <vt:lpstr>Explore Numerical Features</vt:lpstr>
      <vt:lpstr>Prepare the Data</vt:lpstr>
      <vt:lpstr>Chapter Concepts</vt:lpstr>
      <vt:lpstr>Run the Model</vt:lpstr>
      <vt:lpstr>Run the Test</vt:lpstr>
      <vt:lpstr>Chapter Concepts</vt:lpstr>
      <vt:lpstr>Next Steps</vt:lpstr>
      <vt:lpstr>Chapter 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#:  Name of the Chapter</dc:title>
  <dc:creator>Microsoft Office User</dc:creator>
  <cp:lastModifiedBy>Christel Silva</cp:lastModifiedBy>
  <cp:revision>151</cp:revision>
  <dcterms:created xsi:type="dcterms:W3CDTF">2019-05-09T17:36:01Z</dcterms:created>
  <dcterms:modified xsi:type="dcterms:W3CDTF">2019-10-22T16:50:09Z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0x0101004C58D7A746750E48B9E257CBBD401C71</vt:lpwstr>
  </property>
  <property fmtid="{D5CDD505-2E9C-101B-9397-08002B2CF9AE}" pid="3" name="_dlc_DocIdItemGuid">
    <vt:lpwstr>efe1617a-9da3-4619-949c-4364c39c08ba</vt:lpwstr>
  </property>
</Properties>
</file>