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7053263" cy="9356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17"/>
  </p:normalViewPr>
  <p:slideViewPr>
    <p:cSldViewPr snapToGrid="0" snapToObjects="1">
      <p:cViewPr varScale="1">
        <p:scale>
          <a:sx n="92" d="100"/>
          <a:sy n="92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Click to move the slide</a:t>
            </a: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070C9D7-BB82-4E16-A167-E40AD19DA6E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80" y="701640"/>
            <a:ext cx="4676400" cy="35078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96600" y="4267080"/>
            <a:ext cx="5659920" cy="4525560"/>
          </a:xfrm>
          <a:prstGeom prst="rect">
            <a:avLst/>
          </a:prstGeom>
        </p:spPr>
        <p:txBody>
          <a:bodyPr lIns="93600" tIns="46800" rIns="93600" bIns="4680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http://en.wikipedia.org/wiki/CAP_theorem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96600" y="4267080"/>
            <a:ext cx="5659920" cy="4525560"/>
          </a:xfrm>
          <a:prstGeom prst="rect">
            <a:avLst/>
          </a:prstGeom>
        </p:spPr>
        <p:txBody>
          <a:bodyPr lIns="93600" tIns="46800" rIns="93600" bIns="4680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above, working in the mongodb shell,  uses a database named productdb. The product document is added to the productdb database in a collection named products. If the database does not exist or the collection does not exist it will be created.</a:t>
            </a:r>
          </a:p>
        </p:txBody>
      </p:sp>
      <p:sp>
        <p:nvSpPr>
          <p:cNvPr id="2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80" y="701640"/>
            <a:ext cx="4676400" cy="350784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65745">
              <a:defRPr/>
            </a:pPr>
            <a:r>
              <a:rPr lang="en-US" dirty="0"/>
              <a:t>map, which is indexed by rowkey, column key, and timestamp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2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9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9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9292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044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810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9292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044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050840" y="290520"/>
            <a:ext cx="7002000" cy="2906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9292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044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810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9292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044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050840" y="290520"/>
            <a:ext cx="7002000" cy="2906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29292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044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810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29292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044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4024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50840" y="290520"/>
            <a:ext cx="7002000" cy="2906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6356880" y="6427440"/>
            <a:ext cx="0" cy="43272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2"/>
          <p:cNvSpPr/>
          <p:nvPr/>
        </p:nvSpPr>
        <p:spPr>
          <a:xfrm>
            <a:off x="0" y="6424560"/>
            <a:ext cx="91440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2812320" y="6424560"/>
            <a:ext cx="0" cy="4359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242080" y="6509160"/>
            <a:ext cx="4797720" cy="21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© 2019 Copyright ROI Training, Inc. </a:t>
            </a:r>
            <a:br/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All rights reserved. Not to be reproduced without prior written consent.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4" name="Picture 28"/>
          <p:cNvPicPr/>
          <p:nvPr/>
        </p:nvPicPr>
        <p:blipFill>
          <a:blip r:embed="rId14"/>
          <a:stretch/>
        </p:blipFill>
        <p:spPr>
          <a:xfrm>
            <a:off x="6789960" y="6466680"/>
            <a:ext cx="1510920" cy="34884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8667720" y="6424560"/>
            <a:ext cx="475920" cy="4330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3-</a:t>
            </a:r>
            <a:fld id="{8E06E563-BAAF-4777-AE67-27B1A481EAB2}" type="slidenum">
              <a:rPr lang="en-US" sz="11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428520"/>
            <a:ext cx="28213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ahoma"/>
                <a:ea typeface="Tahoma"/>
              </a:rPr>
              <a:t>Spark Program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8" name="Picture 11"/>
          <p:cNvPicPr/>
          <p:nvPr/>
        </p:nvPicPr>
        <p:blipFill>
          <a:blip r:embed="rId15"/>
          <a:stretch/>
        </p:blipFill>
        <p:spPr>
          <a:xfrm>
            <a:off x="571680" y="755640"/>
            <a:ext cx="6079680" cy="1413720"/>
          </a:xfrm>
          <a:prstGeom prst="rect">
            <a:avLst/>
          </a:prstGeom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PlaceHolder 8"/>
          <p:cNvSpPr>
            <a:spLocks noGrp="1"/>
          </p:cNvSpPr>
          <p:nvPr>
            <p:ph type="title"/>
          </p:nvPr>
        </p:nvSpPr>
        <p:spPr>
          <a:xfrm>
            <a:off x="637560" y="4406760"/>
            <a:ext cx="8041320" cy="13618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000000"/>
                </a:solidFill>
                <a:latin typeface="Tahoma"/>
                <a:ea typeface="Tahoma"/>
              </a:rPr>
              <a:t>Click to edit Master title style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37200" y="2906640"/>
            <a:ext cx="8028000" cy="14997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>
                <a:solidFill>
                  <a:srgbClr val="898F8F"/>
                </a:solidFill>
                <a:latin typeface="Tahoma"/>
                <a:ea typeface="Tahoma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6356880" y="6427440"/>
            <a:ext cx="0" cy="43272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2"/>
          <p:cNvSpPr/>
          <p:nvPr/>
        </p:nvSpPr>
        <p:spPr>
          <a:xfrm>
            <a:off x="0" y="6424560"/>
            <a:ext cx="91440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2812320" y="6424560"/>
            <a:ext cx="0" cy="4359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2242080" y="6509160"/>
            <a:ext cx="4797720" cy="21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© 2019 Copyright ROI Training, Inc. </a:t>
            </a:r>
            <a:br/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All rights reserved. Not to be reproduced without prior written consent.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51" name="Picture 28"/>
          <p:cNvPicPr/>
          <p:nvPr/>
        </p:nvPicPr>
        <p:blipFill>
          <a:blip r:embed="rId14"/>
          <a:stretch/>
        </p:blipFill>
        <p:spPr>
          <a:xfrm>
            <a:off x="6789960" y="6466680"/>
            <a:ext cx="1510920" cy="34884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8667720" y="6424560"/>
            <a:ext cx="475920" cy="4330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3-</a:t>
            </a:r>
            <a:fld id="{CFA3FD96-7DF3-4373-8F4F-DDFDD8DCB560}" type="slidenum">
              <a:rPr lang="en-US" sz="11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0" y="6428520"/>
            <a:ext cx="28213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ahoma"/>
                <a:ea typeface="Tahoma"/>
              </a:rPr>
              <a:t>Spark Program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15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16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1147680" lvl="4" indent="-228240">
              <a:lnSpc>
                <a:spcPct val="100000"/>
              </a:lnSpc>
              <a:buSzPct val="100045"/>
              <a:buBlip>
                <a:blip r:embed="rId17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title style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 1"/>
          <p:cNvSpPr/>
          <p:nvPr/>
        </p:nvSpPr>
        <p:spPr>
          <a:xfrm>
            <a:off x="6356880" y="6427440"/>
            <a:ext cx="0" cy="43272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2"/>
          <p:cNvSpPr/>
          <p:nvPr/>
        </p:nvSpPr>
        <p:spPr>
          <a:xfrm>
            <a:off x="0" y="6424560"/>
            <a:ext cx="91440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3"/>
          <p:cNvSpPr/>
          <p:nvPr/>
        </p:nvSpPr>
        <p:spPr>
          <a:xfrm>
            <a:off x="2812320" y="6424560"/>
            <a:ext cx="0" cy="4359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2242080" y="6509160"/>
            <a:ext cx="4797720" cy="21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© 2019 Copyright ROI Training, Inc. </a:t>
            </a:r>
            <a:br/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All rights reserved. Not to be reproduced without prior written consent.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97" name="Picture 28"/>
          <p:cNvPicPr/>
          <p:nvPr/>
        </p:nvPicPr>
        <p:blipFill>
          <a:blip r:embed="rId15"/>
          <a:stretch/>
        </p:blipFill>
        <p:spPr>
          <a:xfrm>
            <a:off x="6789960" y="6466680"/>
            <a:ext cx="1510920" cy="348840"/>
          </a:xfrm>
          <a:prstGeom prst="rect">
            <a:avLst/>
          </a:prstGeom>
          <a:ln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8667720" y="6424560"/>
            <a:ext cx="475920" cy="4330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3-</a:t>
            </a:r>
            <a:fld id="{D1EC570F-44DD-4B01-9889-057CBCABED85}" type="slidenum">
              <a:rPr lang="en-US" sz="11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0" y="6428520"/>
            <a:ext cx="28213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ahoma"/>
                <a:ea typeface="Tahoma"/>
              </a:rPr>
              <a:t>Spark Program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16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17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1147680" lvl="4" indent="-228240">
              <a:lnSpc>
                <a:spcPct val="100000"/>
              </a:lnSpc>
              <a:buSzPct val="100045"/>
              <a:buBlip>
                <a:blip r:embed="rId18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title style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37560" y="4406760"/>
            <a:ext cx="8041320" cy="1361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000000"/>
                </a:solidFill>
                <a:latin typeface="Tahoma"/>
                <a:ea typeface="Tahoma"/>
              </a:rPr>
              <a:t>Chapter 4: </a:t>
            </a:r>
            <a:br/>
            <a:r>
              <a:rPr lang="en-US" sz="3600" b="1" strike="noStrike" cap="small" spc="-1">
                <a:solidFill>
                  <a:srgbClr val="000000"/>
                </a:solidFill>
                <a:latin typeface="Tahoma"/>
                <a:ea typeface="Tahoma"/>
              </a:rPr>
              <a:t>Spark &amp; NoSQL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37200" y="2906640"/>
            <a:ext cx="8028000" cy="149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>
                <a:solidFill>
                  <a:srgbClr val="898F8F"/>
                </a:solidFill>
                <a:latin typeface="Tahoma"/>
                <a:ea typeface="Tahoma"/>
              </a:rPr>
              <a:t>Spark Program</a:t>
            </a:r>
            <a:endParaRPr lang="en-US" sz="20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Creating a Table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98840" y="1781640"/>
            <a:ext cx="750600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create table student (id int PRIMARY KEY, first_name text, last_name text, email_addresses set&lt;text&gt;);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table student;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69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Writing and Reading Data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28640" y="1263960"/>
            <a:ext cx="777204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95440" y="1831320"/>
            <a:ext cx="801072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insert into student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(id, first_name, last_name, email_addresses)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values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(1, 'Joe', 'Smith',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{'joes@xyz.com',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'joe.smith@some_univ.edu'});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select * from student;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73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Python &amp; Cassandra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2000700"/>
            <a:ext cx="8010720" cy="3382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from </a:t>
            </a:r>
            <a:r>
              <a:rPr lang="en-US" sz="1800" b="0" strike="noStrike" spc="-1" dirty="0" err="1">
                <a:latin typeface="Courier New"/>
              </a:rPr>
              <a:t>cassandra.cluster</a:t>
            </a:r>
            <a:r>
              <a:rPr lang="en-US" sz="1800" b="0" strike="noStrike" spc="-1" dirty="0">
                <a:latin typeface="Courier New"/>
              </a:rPr>
              <a:t> import Cluster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cluster = Cluster(['127.0.0.1'])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session = </a:t>
            </a:r>
            <a:r>
              <a:rPr lang="en-US" sz="1800" b="0" strike="noStrike" spc="-1" dirty="0" err="1">
                <a:latin typeface="Courier New"/>
              </a:rPr>
              <a:t>cluster.connect</a:t>
            </a:r>
            <a:r>
              <a:rPr lang="en-US" sz="1800" b="0" strike="noStrike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latin typeface="Courier New"/>
              </a:rPr>
              <a:t>session.execute</a:t>
            </a:r>
            <a:r>
              <a:rPr lang="en-US" sz="1800" b="0" strike="noStrike" spc="-1" dirty="0">
                <a:latin typeface="Courier New"/>
              </a:rPr>
              <a:t>("update student set </a:t>
            </a:r>
            <a:r>
              <a:rPr lang="en-US" sz="1800" b="0" strike="noStrike" spc="-1" dirty="0" err="1">
                <a:latin typeface="Courier New"/>
              </a:rPr>
              <a:t>firstname</a:t>
            </a:r>
            <a:r>
              <a:rPr lang="en-US" sz="1800" b="0" strike="noStrike" spc="-1" dirty="0">
                <a:latin typeface="Courier New"/>
              </a:rPr>
              <a:t> = 'Joseph' where id = 1")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latin typeface="Courier New"/>
              </a:rPr>
              <a:t>session.execute</a:t>
            </a:r>
            <a:r>
              <a:rPr lang="en-US" sz="1800" b="0" strike="noStrike" spc="-1" dirty="0">
                <a:latin typeface="Courier New"/>
              </a:rPr>
              <a:t>("insert into student (id, </a:t>
            </a:r>
            <a:r>
              <a:rPr lang="en-US" sz="1800" b="0" strike="noStrike" spc="-1" dirty="0" err="1">
                <a:latin typeface="Courier New"/>
              </a:rPr>
              <a:t>firstname</a:t>
            </a:r>
            <a:r>
              <a:rPr lang="en-US" sz="1800" b="0" strike="noStrike" spc="-1" dirty="0">
                <a:latin typeface="Courier New"/>
              </a:rPr>
              <a:t>, </a:t>
            </a:r>
            <a:r>
              <a:rPr lang="en-US" sz="1800" b="0" strike="noStrike" spc="-1" dirty="0" err="1">
                <a:latin typeface="Courier New"/>
              </a:rPr>
              <a:t>lastname</a:t>
            </a:r>
            <a:r>
              <a:rPr lang="en-US" sz="1800" b="0" strike="noStrike" spc="-1" dirty="0">
                <a:latin typeface="Courier New"/>
              </a:rPr>
              <a:t>, emails) values (2, 'Mike', 'Jones', {'</a:t>
            </a:r>
            <a:r>
              <a:rPr lang="en-US" sz="1800" b="0" strike="noStrike" spc="-1" dirty="0" err="1">
                <a:latin typeface="Courier New"/>
              </a:rPr>
              <a:t>mikej@xyz.com</a:t>
            </a:r>
            <a:r>
              <a:rPr lang="en-US" sz="1800" b="0" strike="noStrike" spc="-1" dirty="0">
                <a:latin typeface="Courier New"/>
              </a:rPr>
              <a:t>', '</a:t>
            </a:r>
            <a:r>
              <a:rPr lang="en-US" sz="1800" b="0" strike="noStrike" spc="-1" dirty="0" err="1">
                <a:latin typeface="Courier New"/>
              </a:rPr>
              <a:t>mike.jones@def.net</a:t>
            </a:r>
            <a:r>
              <a:rPr lang="en-US" sz="1800" b="0" strike="noStrike" spc="-1" dirty="0">
                <a:latin typeface="Courier New"/>
              </a:rPr>
              <a:t>', 'mike1234@gmail.com'})")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rows = </a:t>
            </a:r>
            <a:r>
              <a:rPr lang="en-US" sz="1800" b="0" strike="noStrike" spc="-1" dirty="0" err="1">
                <a:latin typeface="Courier New"/>
              </a:rPr>
              <a:t>session.execute</a:t>
            </a:r>
            <a:r>
              <a:rPr lang="en-US" sz="1800" b="0" strike="noStrike" spc="-1" dirty="0">
                <a:latin typeface="Courier New"/>
              </a:rPr>
              <a:t>('SELECT id, </a:t>
            </a:r>
            <a:r>
              <a:rPr lang="en-US" sz="1800" b="0" strike="noStrike" spc="-1" dirty="0" err="1">
                <a:latin typeface="Courier New"/>
              </a:rPr>
              <a:t>firstname</a:t>
            </a:r>
            <a:r>
              <a:rPr lang="en-US" sz="1800" b="0" strike="noStrike" spc="-1" dirty="0">
                <a:latin typeface="Courier New"/>
              </a:rPr>
              <a:t>, </a:t>
            </a:r>
            <a:r>
              <a:rPr lang="en-US" sz="1800" b="0" strike="noStrike" spc="-1" dirty="0" err="1">
                <a:latin typeface="Courier New"/>
              </a:rPr>
              <a:t>lastname</a:t>
            </a:r>
            <a:r>
              <a:rPr lang="en-US" sz="1800" b="0" strike="noStrike" spc="-1" dirty="0">
                <a:latin typeface="Courier New"/>
              </a:rPr>
              <a:t>, emails from student')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print(list(rows))</a:t>
            </a: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6D7E6AAB-F1E7-9446-894A-131FDFAA4E7A}"/>
              </a:ext>
            </a:extLst>
          </p:cNvPr>
          <p:cNvSpPr txBox="1"/>
          <p:nvPr/>
        </p:nvSpPr>
        <p:spPr>
          <a:xfrm>
            <a:off x="581040" y="115560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Cassandra using the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cassandra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-driver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cassandra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-driver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PySpark &amp; Cassandra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74320" y="2561400"/>
            <a:ext cx="8595360" cy="11876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people = spark.read.format("org.apache.spark.sql.cassandra"\</a:t>
            </a:r>
            <a:br/>
            <a:r>
              <a:rPr lang="en-US" sz="1800" b="0" strike="noStrike" spc="-1">
                <a:latin typeface="Courier New"/>
              </a:rPr>
              <a:t>    .options(table="student", keyspace="classroom").load()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people.show()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Courier New"/>
            </a:endParaRPr>
          </a:p>
        </p:txBody>
      </p:sp>
      <p:pic>
        <p:nvPicPr>
          <p:cNvPr id="181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274320" y="3933000"/>
            <a:ext cx="8595360" cy="2284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x = sc.parallelize([(3, 'Mary', 'Johnson', \</a:t>
            </a:r>
            <a:br/>
            <a:r>
              <a:rPr lang="en-US" sz="1800" b="0" strike="noStrike" spc="-1">
                <a:latin typeface="Courier New"/>
              </a:rPr>
              <a:t>     ['Mary1@gmail.com', 'Mary2@yahoo.com'])])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x1 = spark.createDataFrame(x, \</a:t>
            </a:r>
            <a:br/>
            <a:r>
              <a:rPr lang="en-US" sz="1800" b="0" strike="noStrike" spc="-1">
                <a:latin typeface="Courier New"/>
              </a:rPr>
              <a:t>     schema = ['id', 'firstname', 'lastname', 'emails'])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x1.write.format("org.apache.spark.sql.cassandra")\</a:t>
            </a:r>
            <a:br/>
            <a:r>
              <a:rPr lang="en-US" sz="1800" b="0" strike="noStrike" spc="-1">
                <a:latin typeface="Courier New"/>
              </a:rPr>
              <a:t>     .options(table="student", keyspace="classroom").\</a:t>
            </a:r>
            <a:br/>
            <a:r>
              <a:rPr lang="en-US" sz="1800" b="0" strike="noStrike" spc="-1">
                <a:latin typeface="Courier New"/>
              </a:rPr>
              <a:t>     mode("append").save()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Courier New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4B1FDE96-32A1-7148-A641-66F5EB26FCCD}"/>
              </a:ext>
            </a:extLst>
          </p:cNvPr>
          <p:cNvSpPr txBox="1"/>
          <p:nvPr/>
        </p:nvSpPr>
        <p:spPr>
          <a:xfrm>
            <a:off x="581040" y="115560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can directly talk to Cassandra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</a:t>
            </a: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Clr>
                <a:srgbClr val="000000"/>
              </a:buClr>
              <a:buFont typeface="Arial"/>
              <a:buChar char="–"/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--packages com.datastax.spark:spark-cassandra-connector_2.11:2.4.1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Document Data Stores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Idea of document data stores is to replace concept of row with more flexible model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No fixed schema, every record potentially different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Complex relationships stored as simple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1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All data for the document stored in the one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1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Aim for self-contained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can be queried on contents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Many document data stores are available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CouchDB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Terrastore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RavenDB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MongoDB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Document database with document data field/value pairs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Documents are JSON objects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Values in a field can be other documents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Rich data model not constrained by schema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Key features include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Easy scaling by scale out (horizontal scalability)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Replication and high availability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Rich querying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Flexible aggregation and data processing including by Hadoop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Has an API with bindings for many languages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Also comes with interactive shell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MongoDB Key Concepts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Has the concept of a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Within a MongoDB instance it’s possible to have multiple 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 stores documents in collections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Collections are similar to tables—but no schema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Collections are made up of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Documents are equivalent of records/rows in relational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are made up of fields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Similar to columns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But fields can themselves be documents allowing nested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has indexes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uses Cursors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Enable counting, forwarding, etc., without fetching data in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Working with MongoDB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MongoDB enables creation of databases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50" b="0" strike="noStrike" spc="-1">
                <a:solidFill>
                  <a:srgbClr val="000000"/>
                </a:solidFill>
                <a:latin typeface="Arial"/>
                <a:ea typeface="Tahoma"/>
              </a:rPr>
              <a:t>Within a database documents are grouped into collections</a:t>
            </a:r>
            <a:endParaRPr lang="en-US" sz="185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Document is an ordered set of keys with associated values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Following examples will give a feel for working with MongoDB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MongoDB generates a unique id for each item added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37240" y="3236760"/>
            <a:ext cx="8739360" cy="178452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product = {"manufacturer": "Bosch", "price": 199.99, "retailer": 199}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db.products.insert(product)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878200" y="2991960"/>
            <a:ext cx="2028600" cy="489240"/>
          </a:xfrm>
          <a:prstGeom prst="wedgeRectCallout">
            <a:avLst>
              <a:gd name="adj1" fmla="val -96312"/>
              <a:gd name="adj2" fmla="val 5563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Switch to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Tahoma"/>
              </a:rPr>
              <a:t>productdb</a:t>
            </a: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 database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114160" y="4272480"/>
            <a:ext cx="1794600" cy="489240"/>
          </a:xfrm>
          <a:prstGeom prst="wedgeRectCallout">
            <a:avLst>
              <a:gd name="adj1" fmla="val -103083"/>
              <a:gd name="adj2" fmla="val -700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Create document product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1757520" y="5188680"/>
            <a:ext cx="2074680" cy="489240"/>
          </a:xfrm>
          <a:prstGeom prst="wedgeRectCallout">
            <a:avLst>
              <a:gd name="adj1" fmla="val -73061"/>
              <a:gd name="adj2" fmla="val -1605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 refers to currently selected database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Bulk Inserts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Multiple documents can be inserted with one insert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Known as batch insert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 only be used for inserting into one collection at a time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15600" y="2392920"/>
            <a:ext cx="8174880" cy="3189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products =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[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{"manufacturer" : "Bosch", "price" : 199.99, "retailer" : 199},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{"manufacturer" : "AEG", "price" : 179.99, "retailer": 179},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…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db.products.insert(products)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Object.bsonsize(products)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890520" y="2521080"/>
            <a:ext cx="1794600" cy="48924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Array of records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866200" y="3988800"/>
            <a:ext cx="1794600" cy="48924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Now a bulk insert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5406480" y="4675680"/>
            <a:ext cx="1794600" cy="489240"/>
          </a:xfrm>
          <a:prstGeom prst="wedgeRectCallout">
            <a:avLst>
              <a:gd name="adj1" fmla="val -136423"/>
              <a:gd name="adj2" fmla="val 310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Storage size of document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&amp;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2000700"/>
            <a:ext cx="8382420" cy="4245863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import </a:t>
            </a:r>
            <a:r>
              <a:rPr lang="en-US" spc="-1" dirty="0" err="1">
                <a:latin typeface="Courier New"/>
              </a:rPr>
              <a:t>pymongo</a:t>
            </a: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client = </a:t>
            </a:r>
            <a:r>
              <a:rPr lang="en-US" spc="-1" dirty="0" err="1">
                <a:latin typeface="Courier New"/>
              </a:rPr>
              <a:t>pymongo.MongoClient</a:t>
            </a:r>
            <a:r>
              <a:rPr lang="en-US" spc="-1" dirty="0">
                <a:latin typeface="Courier New"/>
              </a:rPr>
              <a:t>("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://127.0.0.1:27017/")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classroom = client["classroom"]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if 'classroom' in (x['name'] for x in </a:t>
            </a:r>
            <a:r>
              <a:rPr lang="en-US" spc="-1" dirty="0" err="1">
                <a:latin typeface="Courier New"/>
              </a:rPr>
              <a:t>client.list_databases</a:t>
            </a:r>
            <a:r>
              <a:rPr lang="en-US" spc="-1" dirty="0">
                <a:latin typeface="Courier New"/>
              </a:rPr>
              <a:t>()):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</a:t>
            </a:r>
            <a:r>
              <a:rPr lang="en-US" spc="-1" dirty="0" err="1">
                <a:latin typeface="Courier New"/>
              </a:rPr>
              <a:t>client.drop_database</a:t>
            </a:r>
            <a:r>
              <a:rPr lang="en-US" spc="-1" dirty="0">
                <a:latin typeface="Courier New"/>
              </a:rPr>
              <a:t>('classroom')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people = classroom['people']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name = {"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" : "Adam", "personid":4}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people.insert_one</a:t>
            </a:r>
            <a:r>
              <a:rPr lang="en-US" spc="-1" dirty="0">
                <a:latin typeface="Courier New"/>
              </a:rPr>
              <a:t>(name)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names = [{"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" : "Betty", "personid":5}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     ,{"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" : "Charlie", "personid":6}]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people.insert_many</a:t>
            </a:r>
            <a:r>
              <a:rPr lang="en-US" spc="-1" dirty="0">
                <a:latin typeface="Courier New"/>
              </a:rPr>
              <a:t>(names)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people.find</a:t>
            </a:r>
            <a:r>
              <a:rPr lang="en-US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print (list(x))</a:t>
            </a: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6D7E6AAB-F1E7-9446-894A-131FDFAA4E7A}"/>
              </a:ext>
            </a:extLst>
          </p:cNvPr>
          <p:cNvSpPr txBox="1"/>
          <p:nvPr/>
        </p:nvSpPr>
        <p:spPr>
          <a:xfrm>
            <a:off x="581040" y="115560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MongoDB using the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pymongo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cassandra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-driver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8002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 this chapter, we will: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Discuss NoSQL 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Introduce Cassandra &amp; Mongo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Use Python to access Cassandra &amp; Mongo directly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Use Spark to read and write to Cassandra &amp; Mongo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Chapter Objectives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 &amp;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2319355"/>
            <a:ext cx="8382420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spark = </a:t>
            </a:r>
            <a:r>
              <a:rPr lang="en-US" spc="-1" dirty="0" err="1">
                <a:latin typeface="Courier New"/>
              </a:rPr>
              <a:t>SparkSession.builder.appName</a:t>
            </a:r>
            <a:r>
              <a:rPr lang="en-US" spc="-1" dirty="0">
                <a:latin typeface="Courier New"/>
              </a:rPr>
              <a:t>("</a:t>
            </a:r>
            <a:r>
              <a:rPr lang="en-US" spc="-1" dirty="0" err="1">
                <a:latin typeface="Courier New"/>
              </a:rPr>
              <a:t>myApp</a:t>
            </a:r>
            <a:r>
              <a:rPr lang="en-US" spc="-1" dirty="0">
                <a:latin typeface="Courier New"/>
              </a:rPr>
              <a:t>") \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.config("</a:t>
            </a:r>
            <a:r>
              <a:rPr lang="en-US" spc="-1" dirty="0" err="1">
                <a:latin typeface="Courier New"/>
              </a:rPr>
              <a:t>spark.mongodb.input.uri</a:t>
            </a:r>
            <a:r>
              <a:rPr lang="en-US" spc="-1" dirty="0">
                <a:latin typeface="Courier New"/>
              </a:rPr>
              <a:t>",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://127.0.0.1/classroom") \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.config("</a:t>
            </a:r>
            <a:r>
              <a:rPr lang="en-US" spc="-1" dirty="0" err="1">
                <a:latin typeface="Courier New"/>
              </a:rPr>
              <a:t>spark.mongodb.output.uri</a:t>
            </a:r>
            <a:r>
              <a:rPr lang="en-US" spc="-1" dirty="0">
                <a:latin typeface="Courier New"/>
              </a:rPr>
              <a:t>",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://127.0.0.1/classroom").</a:t>
            </a:r>
            <a:r>
              <a:rPr lang="en-US" spc="-1" dirty="0" err="1">
                <a:latin typeface="Courier New"/>
              </a:rPr>
              <a:t>getOrCreate</a:t>
            </a:r>
            <a:r>
              <a:rPr lang="en-US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</a:t>
            </a:r>
            <a:r>
              <a:rPr lang="en-US" spc="-1" dirty="0">
                <a:latin typeface="Courier New"/>
              </a:rPr>
              <a:t> = </a:t>
            </a:r>
            <a:r>
              <a:rPr lang="en-US" spc="-1" dirty="0" err="1">
                <a:latin typeface="Courier New"/>
              </a:rPr>
              <a:t>spark.read.format</a:t>
            </a:r>
            <a:r>
              <a:rPr lang="en-US" spc="-1" dirty="0">
                <a:latin typeface="Courier New"/>
              </a:rPr>
              <a:t>("mongo").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option("</a:t>
            </a:r>
            <a:r>
              <a:rPr lang="en-US" spc="-1" dirty="0" err="1">
                <a:latin typeface="Courier New"/>
              </a:rPr>
              <a:t>uri</a:t>
            </a:r>
            <a:r>
              <a:rPr lang="en-US" spc="-1" dirty="0">
                <a:latin typeface="Courier New"/>
              </a:rPr>
              <a:t>",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</a:t>
            </a:r>
            <a:r>
              <a:rPr lang="en-US" spc="-1" dirty="0" err="1">
                <a:latin typeface="Courier New"/>
              </a:rPr>
              <a:t>classroom.people</a:t>
            </a:r>
            <a:r>
              <a:rPr lang="en-US" spc="-1" dirty="0">
                <a:latin typeface="Courier New"/>
              </a:rPr>
              <a:t>")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.load()</a:t>
            </a: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df.show</a:t>
            </a:r>
            <a:r>
              <a:rPr lang="en-US" spc="-1" dirty="0">
                <a:latin typeface="Courier New"/>
              </a:rPr>
              <a:t>()</a:t>
            </a: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888CA433-0965-1344-B31D-A6254EF4CBD0}"/>
              </a:ext>
            </a:extLst>
          </p:cNvPr>
          <p:cNvSpPr txBox="1"/>
          <p:nvPr/>
        </p:nvSpPr>
        <p:spPr>
          <a:xfrm>
            <a:off x="493380" y="89496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can directly talk to MongoDB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</a:t>
            </a: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Clr>
                <a:srgbClr val="000000"/>
              </a:buClr>
              <a:buFont typeface="Arial"/>
              <a:buChar char="–"/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--packages org.mongodb.spark:mongo-spark-connector_2.11:2.4.1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48600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Write to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1280264"/>
            <a:ext cx="8382420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sc.parallelize</a:t>
            </a:r>
            <a:r>
              <a:rPr lang="en-US" spc="-1" dirty="0">
                <a:latin typeface="Courier New"/>
              </a:rPr>
              <a:t>([(7, 'David')])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x1 = </a:t>
            </a:r>
            <a:r>
              <a:rPr lang="en-US" spc="-1" dirty="0" err="1">
                <a:latin typeface="Courier New"/>
              </a:rPr>
              <a:t>spark.createDataFrame</a:t>
            </a:r>
            <a:r>
              <a:rPr lang="en-US" spc="-1" dirty="0">
                <a:latin typeface="Courier New"/>
              </a:rPr>
              <a:t>(x, schema = ['</a:t>
            </a:r>
            <a:r>
              <a:rPr lang="en-US" spc="-1" dirty="0" err="1">
                <a:latin typeface="Courier New"/>
              </a:rPr>
              <a:t>personid</a:t>
            </a:r>
            <a:r>
              <a:rPr lang="en-US" spc="-1" dirty="0">
                <a:latin typeface="Courier New"/>
              </a:rPr>
              <a:t>', '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'])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x1.write.format("mongo").options(collection="people", database="classroom").mode("append").save()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</a:t>
            </a:r>
            <a:r>
              <a:rPr lang="en-US" spc="-1" dirty="0">
                <a:latin typeface="Courier New"/>
              </a:rPr>
              <a:t> = </a:t>
            </a:r>
            <a:r>
              <a:rPr lang="en-US" spc="-1" dirty="0" err="1">
                <a:latin typeface="Courier New"/>
              </a:rPr>
              <a:t>spark.read.format</a:t>
            </a:r>
            <a:r>
              <a:rPr lang="en-US" spc="-1" dirty="0">
                <a:latin typeface="Courier New"/>
              </a:rPr>
              <a:t>("mongo").\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option("</a:t>
            </a:r>
            <a:r>
              <a:rPr lang="en-US" spc="-1" dirty="0" err="1">
                <a:latin typeface="Courier New"/>
              </a:rPr>
              <a:t>uri</a:t>
            </a:r>
            <a:r>
              <a:rPr lang="en-US" spc="-1" dirty="0">
                <a:latin typeface="Courier New"/>
              </a:rPr>
              <a:t>",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</a:t>
            </a:r>
            <a:r>
              <a:rPr lang="en-US" spc="-1" dirty="0" err="1">
                <a:latin typeface="Courier New"/>
              </a:rPr>
              <a:t>classroom.people</a:t>
            </a:r>
            <a:r>
              <a:rPr lang="en-US" spc="-1" dirty="0">
                <a:latin typeface="Courier New"/>
              </a:rPr>
              <a:t>").load()</a:t>
            </a: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df.show</a:t>
            </a:r>
            <a:r>
              <a:rPr lang="en-US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474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HBase is a non-relational, column-oriented database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Provides CRUD operations on random rows of data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Runs on top of HDFS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Implemented in Java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Based on Google’s BigTable</a:t>
            </a:r>
          </a:p>
          <a:p>
            <a:r>
              <a:rPr lang="en-US" dirty="0"/>
              <a:t>HBase can viewed as a 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Map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Key-value store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Column family-oriented database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A database storing versioned maps of maps</a:t>
            </a:r>
          </a:p>
          <a:p>
            <a:r>
              <a:rPr lang="en-US" dirty="0"/>
              <a:t>HBase has the following characteristics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Distributed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Multidimensional 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Sorted 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Sparse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Persistent</a:t>
            </a:r>
          </a:p>
        </p:txBody>
      </p:sp>
    </p:spTree>
    <p:extLst>
      <p:ext uri="{BB962C8B-B14F-4D97-AF65-F5344CB8AC3E}">
        <p14:creationId xmlns:p14="http://schemas.microsoft.com/office/powerpoint/2010/main" val="1437551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HBase does not have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Typed data columns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Built-in secondary indexes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Triggers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Advanced query language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Complete ACID compliance across database</a:t>
            </a:r>
          </a:p>
          <a:p>
            <a:pPr lvl="2">
              <a:spcBef>
                <a:spcPts val="0"/>
              </a:spcBef>
            </a:pPr>
            <a:r>
              <a:rPr lang="en-US" dirty="0"/>
              <a:t>HBase guarantees ACID semantics per row</a:t>
            </a:r>
          </a:p>
          <a:p>
            <a:pPr>
              <a:spcBef>
                <a:spcPts val="600"/>
              </a:spcBef>
            </a:pPr>
            <a:r>
              <a:rPr lang="en-US" dirty="0"/>
              <a:t>Does have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Strong consistent read/write</a:t>
            </a:r>
          </a:p>
          <a:p>
            <a:pPr lvl="2">
              <a:spcBef>
                <a:spcPts val="0"/>
              </a:spcBef>
            </a:pPr>
            <a:r>
              <a:rPr lang="en-US" dirty="0"/>
              <a:t>Implements multiversion concurrency control (MVCC)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Transaction for rows, multi-operations on a row, multi-row operations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Fast lookup and update of data</a:t>
            </a:r>
          </a:p>
          <a:p>
            <a:pPr lvl="2">
              <a:spcBef>
                <a:spcPts val="0"/>
              </a:spcBef>
            </a:pPr>
            <a:r>
              <a:rPr lang="en-US" dirty="0"/>
              <a:t>Block cache and bloom filters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Automatic sharding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Automatic failover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Web based operational control, JMX metrics</a:t>
            </a:r>
          </a:p>
          <a:p>
            <a:pPr lvl="1">
              <a:spcBef>
                <a:spcPts val="0"/>
              </a:spcBef>
            </a:pPr>
            <a:r>
              <a:rPr lang="en-US" dirty="0"/>
              <a:t>Versioning of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Schema that can evolve over time</a:t>
            </a:r>
          </a:p>
        </p:txBody>
      </p:sp>
    </p:spTree>
    <p:extLst>
      <p:ext uri="{BB962C8B-B14F-4D97-AF65-F5344CB8AC3E}">
        <p14:creationId xmlns:p14="http://schemas.microsoft.com/office/powerpoint/2010/main" val="3712853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(TB/PB) amounts of unstructured data</a:t>
            </a:r>
          </a:p>
          <a:p>
            <a:pPr lvl="1"/>
            <a:r>
              <a:rPr lang="en-US" dirty="0"/>
              <a:t>The entire internet </a:t>
            </a:r>
          </a:p>
          <a:p>
            <a:r>
              <a:rPr lang="en-US" dirty="0"/>
              <a:t>Incremental capture of data </a:t>
            </a:r>
          </a:p>
          <a:p>
            <a:pPr lvl="1"/>
            <a:r>
              <a:rPr lang="en-US" dirty="0"/>
              <a:t>Need for CRUD operations on a continuous basis</a:t>
            </a:r>
          </a:p>
          <a:p>
            <a:r>
              <a:rPr lang="en-US" dirty="0"/>
              <a:t>High request throughput</a:t>
            </a:r>
          </a:p>
          <a:p>
            <a:pPr lvl="1"/>
            <a:r>
              <a:rPr lang="en-US" dirty="0"/>
              <a:t>Chats</a:t>
            </a:r>
          </a:p>
          <a:p>
            <a:pPr lvl="1"/>
            <a:r>
              <a:rPr lang="en-US" dirty="0"/>
              <a:t>Messages</a:t>
            </a:r>
          </a:p>
          <a:p>
            <a:r>
              <a:rPr lang="en-US" dirty="0"/>
              <a:t>Schema which grow and modifies over time</a:t>
            </a:r>
          </a:p>
          <a:p>
            <a:pPr lvl="1"/>
            <a:r>
              <a:rPr lang="en-US" dirty="0"/>
              <a:t>Variable column data</a:t>
            </a:r>
          </a:p>
          <a:p>
            <a:pPr lvl="1"/>
            <a:r>
              <a:rPr lang="en-US" dirty="0"/>
              <a:t>No columns with NULL as in RDMBS</a:t>
            </a:r>
          </a:p>
          <a:p>
            <a:r>
              <a:rPr lang="en-US" dirty="0"/>
              <a:t>User “online” interactions with data</a:t>
            </a:r>
          </a:p>
          <a:p>
            <a:pPr lvl="1"/>
            <a:r>
              <a:rPr lang="en-US" dirty="0"/>
              <a:t>Not batch as with HDFS</a:t>
            </a:r>
          </a:p>
          <a:p>
            <a:pPr lvl="1"/>
            <a:r>
              <a:rPr lang="en-US" dirty="0"/>
              <a:t>Random reads and writes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8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NoSQL Concept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As the volume of transactions increases a single SQL server can no longer handle the amount of transactions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Scaling out to a multi-node cluster is the only way to handle the large volumes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Compromises need to be made to allow for more transaction volume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cannot have ACID properties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since there are multiple redundant copies of the data on different nodes, it's possible that there could be an inconsistency in their values at a given moment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systems are optimized for input, update, delete performance, select is limited to fetching by key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long batch, warehouse and analytical queries just don't perform well and the feature like JOIN and GROUP BY don't exist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 order to run analytical queries, you need a different processing engine like Spark to handle them, while the NoSQL engine focuses only on the individual update transactions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70720" y="1123560"/>
            <a:ext cx="8458560" cy="5228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Spark and NoSQL such as Cassandra, Mongo &amp; Hbase make a powerful combination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NoSQL can be used to acquire real time data in a transactional system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Spark can be used to query the data stored in NoSQL in ways that cannot be done with the native NoSQL engine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Most NoSQL do not support complex analytical queries like JOIN, GROUP, ORDER BY etc.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Using Spark to read data stored in NoSQL creates a combination that offers many of the features of a traditional SQL server but with the power of a cluster to handle large volumes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NoSQL &amp; Spark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Cassandra Characteristics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Distributed and Decentralized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Runs on a cluster of machines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Potentially across many data centers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Every node is equal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No Master in architecture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Decentralized model provides high resilience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No single points of failure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Elastic Scalability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Cassandra scales horizontally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New nodes are automatically discovered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Work will be sent to the new servers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Including rebalancing of data across nodes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Cassandra Characteristics (continued)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High availability and fault tolerance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Cluster continues serving in the event of a failed node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New nodes can be added with no downtime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Replication can be over data centers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Improve performance with local access to data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Resilience in the event of data center unavailability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Tunable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Consistency refers to a read being able to return the very latest write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Consistency can be tuned on Cassandra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Eventual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Strict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Causal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Cassandra Characteristics (continued)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Column-oriented database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Data is stored in rows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Rows can be sparse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Each column can have multiple values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 be viewed as a multi-dimensional hash table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No joins 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CQLSH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 Cassandra Query Language (CQL) is the language used to define and manipulate data in the Cassandra database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Cassandra provides several ways to invoke CQL statements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Programming language drivers that use the CQL binary protocol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Very performant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Java, Python, JavaScript, C++, and others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Interactive CQL shell (CQLSH)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Open a terminal window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terminal window, enter the following command: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Tahoma"/>
              </a:rPr>
              <a:t>cqlsh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This will change the prompt to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 cqlsh&gt;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511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61" name="Picture 5"/>
          <p:cNvPicPr/>
          <p:nvPr/>
        </p:nvPicPr>
        <p:blipFill>
          <a:blip r:embed="rId4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Creating a Keyspace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cqlsh&gt;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011320" y="1790640"/>
            <a:ext cx="5121000" cy="20372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create keyspace classroom with replication={'class':'SimpleStrategy', 'replication_factor':'1'};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keyspaces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keyspace classroom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65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7726</TotalTime>
  <Words>1842</Words>
  <Application>Microsoft Macintosh PowerPoint</Application>
  <PresentationFormat>On-screen Show (4:3)</PresentationFormat>
  <Paragraphs>294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Courier New</vt:lpstr>
      <vt:lpstr>DejaVu Sans</vt:lpstr>
      <vt:lpstr>Tahoma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HBase?</vt:lpstr>
      <vt:lpstr>Characteristics</vt:lpstr>
      <vt:lpstr>HBase Use Cases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subject/>
  <dc:creator/>
  <dc:description/>
  <cp:lastModifiedBy>Microsoft Office User</cp:lastModifiedBy>
  <cp:revision>156</cp:revision>
  <dcterms:created xsi:type="dcterms:W3CDTF">2018-05-01T18:57:33Z</dcterms:created>
  <dcterms:modified xsi:type="dcterms:W3CDTF">2017-09-29T16:21:38Z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ntentTypeId">
    <vt:lpwstr>0x0101006B08A054FD435346B287BB258D6D8C2A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  <property fmtid="{D5CDD505-2E9C-101B-9397-08002B2CF9AE}" pid="13" name="_dlc_DocIdItemGuid">
    <vt:lpwstr>94db8d63-42a4-4cc7-aebd-4c1ecf8375ef</vt:lpwstr>
  </property>
</Properties>
</file>