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5"/>
  </p:sldMasterIdLst>
  <p:notesMasterIdLst>
    <p:notesMasterId r:id="rId36"/>
  </p:notesMasterIdLst>
  <p:handoutMasterIdLst>
    <p:handoutMasterId r:id="rId37"/>
  </p:handoutMasterIdLst>
  <p:sldIdLst>
    <p:sldId id="257" r:id="rId6"/>
    <p:sldId id="258" r:id="rId7"/>
    <p:sldId id="280" r:id="rId8"/>
    <p:sldId id="281" r:id="rId9"/>
    <p:sldId id="259" r:id="rId10"/>
    <p:sldId id="282" r:id="rId11"/>
    <p:sldId id="260" r:id="rId12"/>
    <p:sldId id="261" r:id="rId13"/>
    <p:sldId id="263" r:id="rId14"/>
    <p:sldId id="264" r:id="rId15"/>
    <p:sldId id="265" r:id="rId16"/>
    <p:sldId id="266" r:id="rId17"/>
    <p:sldId id="267" r:id="rId18"/>
    <p:sldId id="268" r:id="rId19"/>
    <p:sldId id="283" r:id="rId20"/>
    <p:sldId id="269" r:id="rId21"/>
    <p:sldId id="270" r:id="rId22"/>
    <p:sldId id="271" r:id="rId23"/>
    <p:sldId id="272" r:id="rId24"/>
    <p:sldId id="273" r:id="rId25"/>
    <p:sldId id="291" r:id="rId26"/>
    <p:sldId id="292" r:id="rId27"/>
    <p:sldId id="293" r:id="rId28"/>
    <p:sldId id="294" r:id="rId29"/>
    <p:sldId id="277" r:id="rId30"/>
    <p:sldId id="278" r:id="rId31"/>
    <p:sldId id="279" r:id="rId32"/>
    <p:sldId id="284" r:id="rId33"/>
    <p:sldId id="286" r:id="rId34"/>
    <p:sldId id="285" r:id="rId35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39" autoAdjust="0"/>
    <p:restoredTop sz="96231" autoAdjust="0"/>
  </p:normalViewPr>
  <p:slideViewPr>
    <p:cSldViewPr snapToGrid="0">
      <p:cViewPr varScale="1">
        <p:scale>
          <a:sx n="106" d="100"/>
          <a:sy n="106" d="100"/>
        </p:scale>
        <p:origin x="480" y="96"/>
      </p:cViewPr>
      <p:guideLst>
        <p:guide orient="horz" pos="864"/>
        <p:guide pos="480"/>
        <p:guide orient="horz"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2214" y="90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Spark Program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4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4-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Spark Program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784C9DF-E1DA-45AA-9D2C-68AE92ACF9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05D4AF-934A-45D3-A180-CB0ADAC1D0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96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636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956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4617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2273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1328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3592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5815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4522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otes Placeholder 7">
            <a:extLst>
              <a:ext uri="{FF2B5EF4-FFF2-40B4-BE49-F238E27FC236}">
                <a16:creationId xmlns:a16="http://schemas.microsoft.com/office/drawing/2014/main" id="{3B7BEE9C-90C1-4148-B798-703030367A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The above, working in the mongodb shell, uses a database named productdb. The product document is added to the productdb database in a collection named products. If the database does not exist or the collection does not exist, it will be created.</a:t>
            </a:r>
          </a:p>
          <a:p>
            <a:endParaRPr lang="en-US" dirty="0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7868CB47-A18C-4A3F-AF45-A4F3A13D30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9306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8034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body"/>
          </p:nvPr>
        </p:nvSpPr>
        <p:spPr>
          <a:xfrm>
            <a:off x="939960" y="4444920"/>
            <a:ext cx="5173200" cy="4209840"/>
          </a:xfrm>
          <a:prstGeom prst="rect">
            <a:avLst/>
          </a:prstGeom>
        </p:spPr>
        <p:txBody>
          <a:bodyPr lIns="93600" tIns="46800" rIns="93600" bIns="4680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Value for _id in the exclusion list does not matter. It can be any value, but we need to pass a JSON document here.</a:t>
            </a:r>
          </a:p>
        </p:txBody>
      </p:sp>
      <p:sp>
        <p:nvSpPr>
          <p:cNvPr id="454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7907079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body"/>
          </p:nvPr>
        </p:nvSpPr>
        <p:spPr>
          <a:xfrm>
            <a:off x="939960" y="4444920"/>
            <a:ext cx="5173200" cy="4209840"/>
          </a:xfrm>
          <a:prstGeom prst="rect">
            <a:avLst/>
          </a:prstGeom>
        </p:spPr>
        <p:txBody>
          <a:bodyPr lIns="93600" tIns="46800" rIns="93600" bIns="4680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There is also a $nin operator which returns documents that do not match the values supplied.</a:t>
            </a:r>
          </a:p>
        </p:txBody>
      </p:sp>
      <p:sp>
        <p:nvSpPr>
          <p:cNvPr id="456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3761445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4030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4390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1294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069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6050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231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330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3E3FDD-DA13-420A-A77E-CD97C7CA6D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pc="-1" dirty="0">
                <a:latin typeface="Arial"/>
              </a:rPr>
              <a:t>http://en.wikipedia.org/wiki/CAP_theorem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075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13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285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471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397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2020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Spark Program</a:t>
            </a:r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4-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4:</a:t>
            </a:r>
            <a:br>
              <a:rPr lang="en-US" dirty="0"/>
            </a:br>
            <a:r>
              <a:rPr lang="en-US" dirty="0"/>
              <a:t>Spark and NoSQL</a:t>
            </a:r>
            <a:endParaRPr lang="en-US" sz="3600" dirty="0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Spark Program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3"/>
          <p:cNvSpPr/>
          <p:nvPr/>
        </p:nvSpPr>
        <p:spPr>
          <a:xfrm>
            <a:off x="2011500" y="1682114"/>
            <a:ext cx="5121000" cy="2060649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cqlsh&gt;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create keyspace classroom with replication={'class':'SimpleStrategy', 'replication_factor':'1'};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cqlsh&gt;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describe keyspaces;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cqlsh&gt;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describe keyspace classroom;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</p:txBody>
      </p:sp>
      <p:pic>
        <p:nvPicPr>
          <p:cNvPr id="165" name="Picture 6"/>
          <p:cNvPicPr/>
          <p:nvPr/>
        </p:nvPicPr>
        <p:blipFill>
          <a:blip r:embed="rId3"/>
          <a:stretch/>
        </p:blipFill>
        <p:spPr>
          <a:xfrm>
            <a:off x="8132400" y="240120"/>
            <a:ext cx="743400" cy="737280"/>
          </a:xfrm>
          <a:prstGeom prst="rect">
            <a:avLst/>
          </a:prstGeom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A0074-4DE0-4447-8E05-A1DA8F09E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From the 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Tahoma"/>
              </a:rPr>
              <a:t>cqlsh&gt;</a:t>
            </a: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 prompt, enter the following commands: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A1206B-1742-48FD-BB22-A4889657C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Keyspace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3"/>
          <p:cNvSpPr/>
          <p:nvPr/>
        </p:nvSpPr>
        <p:spPr>
          <a:xfrm>
            <a:off x="819000" y="1717632"/>
            <a:ext cx="7506000" cy="228060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cqlsh:classroom&gt;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describe tables;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cqlsh:classroom&gt;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create table student (id int PRIMARY KEY, first_name text, last_name text, email_addresses set&lt;text&gt;);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cqlsh:classroom&gt;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describe tables;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cqlsh:classroom&gt;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describe table student;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</p:txBody>
      </p:sp>
      <p:pic>
        <p:nvPicPr>
          <p:cNvPr id="169" name="Picture 6"/>
          <p:cNvPicPr/>
          <p:nvPr/>
        </p:nvPicPr>
        <p:blipFill>
          <a:blip r:embed="rId3"/>
          <a:stretch/>
        </p:blipFill>
        <p:spPr>
          <a:xfrm>
            <a:off x="8132400" y="240120"/>
            <a:ext cx="743400" cy="737280"/>
          </a:xfrm>
          <a:prstGeom prst="rect">
            <a:avLst/>
          </a:prstGeom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F9005-1187-458B-993D-E34CEBC5F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From the 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Tahoma"/>
              </a:rPr>
              <a:t>cqlsh:classroom&gt;</a:t>
            </a: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 prompt, enter the following commands: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2B74D2-8483-405B-93C0-73D3FC213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Table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3"/>
          <p:cNvSpPr/>
          <p:nvPr/>
        </p:nvSpPr>
        <p:spPr>
          <a:xfrm>
            <a:off x="690912" y="1694160"/>
            <a:ext cx="7762176" cy="230687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cqlsh:classroom&gt; 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insert into student 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          ... (id, first_name, last_name, email_addresses)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          ... values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          ... (1, 'Joe', 'Smith',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          ... {'joes@xyz.com',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          ... 'joe.smith@some_univ.edu'});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cqlsh:classroom&gt;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select * from student;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</p:txBody>
      </p:sp>
      <p:pic>
        <p:nvPicPr>
          <p:cNvPr id="173" name="Picture 6"/>
          <p:cNvPicPr/>
          <p:nvPr/>
        </p:nvPicPr>
        <p:blipFill>
          <a:blip r:embed="rId3"/>
          <a:stretch/>
        </p:blipFill>
        <p:spPr>
          <a:xfrm>
            <a:off x="8132400" y="240120"/>
            <a:ext cx="743400" cy="737280"/>
          </a:xfrm>
          <a:prstGeom prst="rect">
            <a:avLst/>
          </a:prstGeom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01C34-0EBB-42EE-8D6F-FF8C039EB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From the 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Tahoma"/>
              </a:rPr>
              <a:t>cqlsh:classroom&gt;</a:t>
            </a: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 prompt, enter the following commands: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B2A57F-30AD-411D-BB83-B52A771EC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latin typeface="Tahoma"/>
                <a:ea typeface="Tahoma"/>
              </a:rPr>
              <a:t>Writing and Reading Data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3"/>
          <p:cNvSpPr/>
          <p:nvPr/>
        </p:nvSpPr>
        <p:spPr>
          <a:xfrm>
            <a:off x="566640" y="2295594"/>
            <a:ext cx="8010720" cy="338220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tx1"/>
                </a:solidFill>
                <a:latin typeface="Courier New"/>
              </a:rPr>
              <a:t>from cassandra.cluster import Cluster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tx1"/>
                </a:solidFill>
                <a:latin typeface="Courier New"/>
              </a:rPr>
              <a:t>cluster = Cluster(['127.0.0.1'])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tx1"/>
                </a:solidFill>
                <a:latin typeface="Courier New"/>
              </a:rPr>
              <a:t>session = cluster.connect()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tx1"/>
                </a:solidFill>
                <a:latin typeface="Courier New"/>
              </a:rPr>
              <a:t>session.execute("update student set firstname = 'Joseph' where id = 1")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tx1"/>
                </a:solidFill>
                <a:latin typeface="Courier New"/>
              </a:rPr>
              <a:t>session.execute("insert into student (id, firstname, lastname, emails) values (2, 'Mike', 'Jones', {'mikej@xyz.com', 'mike.jones@def.net', 'mike1234@gmail.com'})")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tx1"/>
                </a:solidFill>
                <a:latin typeface="Courier New"/>
              </a:rPr>
              <a:t>rows = session.execute('SELECT id, firstname, lastname, emails from student')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tx1"/>
                </a:solidFill>
                <a:latin typeface="Courier New"/>
              </a:rPr>
              <a:t>print(list(rows))</a:t>
            </a:r>
          </a:p>
        </p:txBody>
      </p:sp>
      <p:pic>
        <p:nvPicPr>
          <p:cNvPr id="177" name="Picture 6"/>
          <p:cNvPicPr/>
          <p:nvPr/>
        </p:nvPicPr>
        <p:blipFill>
          <a:blip r:embed="rId3"/>
          <a:stretch/>
        </p:blipFill>
        <p:spPr>
          <a:xfrm>
            <a:off x="8132400" y="240120"/>
            <a:ext cx="743400" cy="737280"/>
          </a:xfrm>
          <a:prstGeom prst="rect">
            <a:avLst/>
          </a:prstGeom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BEF83-3432-4D6C-80DD-58856BE87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Python can directly talk to Cassandra using the </a:t>
            </a:r>
            <a:r>
              <a:rPr lang="en-US" spc="-1" dirty="0">
                <a:solidFill>
                  <a:srgbClr val="000000"/>
                </a:solidFill>
                <a:latin typeface="Courier New" panose="02070309020205020404" pitchFamily="49" charset="0"/>
                <a:ea typeface="Tahoma"/>
                <a:cs typeface="Courier New" panose="02070309020205020404" pitchFamily="49" charset="0"/>
              </a:rPr>
              <a:t>cassandra-driver</a:t>
            </a: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 package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</a:rPr>
              <a:t>pip install cassandra-driver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67B751-F6CB-42BA-90B2-5FF8A3EF3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latin typeface="Tahoma"/>
                <a:ea typeface="Tahoma"/>
              </a:rPr>
              <a:t>Python and Cassandra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3"/>
          <p:cNvSpPr/>
          <p:nvPr/>
        </p:nvSpPr>
        <p:spPr>
          <a:xfrm>
            <a:off x="370332" y="2607120"/>
            <a:ext cx="8403336" cy="921876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tx1"/>
                </a:solidFill>
                <a:latin typeface="Courier New"/>
              </a:rPr>
              <a:t>people = spark.read.format("org.apache.spark.sql.cassandra"\</a:t>
            </a:r>
            <a:br>
              <a:rPr sz="1800" dirty="0">
                <a:solidFill>
                  <a:schemeClr val="tx1"/>
                </a:solidFill>
              </a:rPr>
            </a:br>
            <a:r>
              <a:rPr lang="en-US" sz="1800" b="0" strike="noStrike" spc="-1" dirty="0">
                <a:solidFill>
                  <a:schemeClr val="tx1"/>
                </a:solidFill>
                <a:latin typeface="Courier New"/>
              </a:rPr>
              <a:t>    .options(table="student", keyspace="classroom").load()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tx1"/>
                </a:solidFill>
                <a:latin typeface="Courier New"/>
              </a:rPr>
              <a:t>people.show()</a:t>
            </a:r>
          </a:p>
        </p:txBody>
      </p:sp>
      <p:pic>
        <p:nvPicPr>
          <p:cNvPr id="181" name="Picture 6"/>
          <p:cNvPicPr/>
          <p:nvPr/>
        </p:nvPicPr>
        <p:blipFill>
          <a:blip r:embed="rId3"/>
          <a:stretch/>
        </p:blipFill>
        <p:spPr>
          <a:xfrm>
            <a:off x="8132400" y="240120"/>
            <a:ext cx="743400" cy="737280"/>
          </a:xfrm>
          <a:prstGeom prst="rect">
            <a:avLst/>
          </a:prstGeom>
          <a:ln>
            <a:noFill/>
          </a:ln>
        </p:spPr>
      </p:pic>
      <p:sp>
        <p:nvSpPr>
          <p:cNvPr id="182" name="CustomShape 4"/>
          <p:cNvSpPr/>
          <p:nvPr/>
        </p:nvSpPr>
        <p:spPr>
          <a:xfrm>
            <a:off x="370332" y="3750120"/>
            <a:ext cx="8403336" cy="230687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tx1"/>
                </a:solidFill>
                <a:latin typeface="Courier New"/>
              </a:rPr>
              <a:t>x = sc.parallelize([(3, 'Mary', 'Johnson', \</a:t>
            </a:r>
            <a:br>
              <a:rPr dirty="0">
                <a:solidFill>
                  <a:schemeClr val="tx1"/>
                </a:solidFill>
              </a:rPr>
            </a:br>
            <a:r>
              <a:rPr lang="en-US" sz="1800" b="0" strike="noStrike" spc="-1" dirty="0">
                <a:solidFill>
                  <a:schemeClr val="tx1"/>
                </a:solidFill>
                <a:latin typeface="Courier New"/>
              </a:rPr>
              <a:t>     ['Mary1@gmail.com', 'Mary2@yahoo.com'])])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tx1"/>
                </a:solidFill>
                <a:latin typeface="Courier New"/>
              </a:rPr>
              <a:t>x1 = spark.createDataFrame(x, \</a:t>
            </a:r>
            <a:br>
              <a:rPr dirty="0">
                <a:solidFill>
                  <a:schemeClr val="tx1"/>
                </a:solidFill>
              </a:rPr>
            </a:br>
            <a:r>
              <a:rPr lang="en-US" sz="1800" b="0" strike="noStrike" spc="-1" dirty="0">
                <a:solidFill>
                  <a:schemeClr val="tx1"/>
                </a:solidFill>
                <a:latin typeface="Courier New"/>
              </a:rPr>
              <a:t>     schema = ['id', 'firstname', 'lastname', 'emails'])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tx1"/>
                </a:solidFill>
                <a:latin typeface="Courier New"/>
              </a:rPr>
              <a:t>x1.write.format("org.apache.spark.sql.cassandra")\</a:t>
            </a:r>
            <a:br>
              <a:rPr dirty="0">
                <a:solidFill>
                  <a:schemeClr val="tx1"/>
                </a:solidFill>
              </a:rPr>
            </a:br>
            <a:r>
              <a:rPr lang="en-US" sz="1800" b="0" strike="noStrike" spc="-1" dirty="0">
                <a:solidFill>
                  <a:schemeClr val="tx1"/>
                </a:solidFill>
                <a:latin typeface="Courier New"/>
              </a:rPr>
              <a:t>     .options(table="student", keyspace="classroom").\</a:t>
            </a:r>
            <a:br>
              <a:rPr dirty="0">
                <a:solidFill>
                  <a:schemeClr val="tx1"/>
                </a:solidFill>
              </a:rPr>
            </a:br>
            <a:r>
              <a:rPr lang="en-US" sz="1800" b="0" strike="noStrike" spc="-1" dirty="0">
                <a:solidFill>
                  <a:schemeClr val="tx1"/>
                </a:solidFill>
                <a:latin typeface="Courier New"/>
              </a:rPr>
              <a:t>     mode("append").save()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chemeClr val="tx1"/>
              </a:solidFill>
              <a:latin typeface="Courier New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9006F-96F5-4849-9D7C-519B5DCA2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PySpark can directly talk to Cassandra using a built-in class library 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Must start PySpark with a special parameter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Courier New"/>
                <a:ea typeface="Tahoma"/>
              </a:rPr>
              <a:t>pyspark --packages com.datastax.spark:spark-cassandra-connector_2.11:2.4.1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19870-0155-4ED7-B285-A3FD3DA6F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latin typeface="Tahoma"/>
                <a:ea typeface="Tahoma"/>
              </a:rPr>
              <a:t>PySpark and Cassandra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0DB53CE-A475-45B2-AD34-386C4EDE7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531699"/>
              </p:ext>
            </p:extLst>
          </p:nvPr>
        </p:nvGraphicFramePr>
        <p:xfrm>
          <a:off x="2880360" y="1447543"/>
          <a:ext cx="3383280" cy="219456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NoSQL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Cassandra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MongoDB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036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47B69-A3F7-48F8-8595-870736592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240">
              <a:lnSpc>
                <a:spcPct val="110000"/>
              </a:lnSpc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Idea of document data stores is to replace concept of row with more flexible model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lnSpc>
                <a:spcPct val="110000"/>
              </a:lnSpc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No fixed schema, every record potentially different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lnSpc>
                <a:spcPct val="110000"/>
              </a:lnSpc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Complex relationships stored as simple document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2" indent="-228240">
              <a:lnSpc>
                <a:spcPct val="110000"/>
              </a:lnSpc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All data for the document stored in the one document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2" indent="-228240">
              <a:lnSpc>
                <a:spcPct val="110000"/>
              </a:lnSpc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Aim for self-contained documents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lnSpc>
                <a:spcPct val="110000"/>
              </a:lnSpc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Documents can be queried on contents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lnSpc>
                <a:spcPct val="110000"/>
              </a:lnSpc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Many document data stores are available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lnSpc>
                <a:spcPct val="110000"/>
              </a:lnSpc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CouchDB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lnSpc>
                <a:spcPct val="110000"/>
              </a:lnSpc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MongoDB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lnSpc>
                <a:spcPct val="110000"/>
              </a:lnSpc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Terrastore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lnSpc>
                <a:spcPct val="110000"/>
              </a:lnSpc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RavenDB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6D75AF-2AE4-42B3-85C1-09577C0F9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latin typeface="Tahoma"/>
                <a:ea typeface="ＭＳ Ｐゴシック"/>
              </a:rPr>
              <a:t>Document Data Stores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06E10-BED7-4FCD-82C6-2B23B3B08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240">
              <a:lnSpc>
                <a:spcPct val="110000"/>
              </a:lnSpc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Document database with document data field/value pairs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lnSpc>
                <a:spcPct val="110000"/>
              </a:lnSpc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Documents are JSON objects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lnSpc>
                <a:spcPct val="110000"/>
              </a:lnSpc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Values in a field can be other documents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lnSpc>
                <a:spcPct val="110000"/>
              </a:lnSpc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Rich data model not constrained by schema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lnSpc>
                <a:spcPct val="110000"/>
              </a:lnSpc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Key features include: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lnSpc>
                <a:spcPct val="110000"/>
              </a:lnSpc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Easy scaling by scale out (horizontal scalability)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lnSpc>
                <a:spcPct val="110000"/>
              </a:lnSpc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Replication and high availability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lnSpc>
                <a:spcPct val="110000"/>
              </a:lnSpc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Rich querying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lnSpc>
                <a:spcPct val="110000"/>
              </a:lnSpc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Flexible aggregation and data processing including by Hadoop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lnSpc>
                <a:spcPct val="110000"/>
              </a:lnSpc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Has an API with bindings for many languages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lnSpc>
                <a:spcPct val="110000"/>
              </a:lnSpc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Also comes with interactive shell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26AB68-2CF5-47C6-B0E7-40644E20B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1050840" y="29052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ahoma"/>
                <a:ea typeface="ＭＳ Ｐゴシック"/>
              </a:rPr>
              <a:t>MongoDB Key Concepts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581040" y="1155600"/>
            <a:ext cx="8019720" cy="50724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Has the concept of a database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Arial"/>
              </a:rPr>
              <a:t>Within a MongoDB instance it’s possible to have multiple databases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Database stores documents in collections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Arial"/>
              </a:rPr>
              <a:t>Collections are similar to tables—but no schema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Collections are made up of documents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Arial"/>
              </a:rPr>
              <a:t>Documents are equivalent of records/rows in relational database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Documents are made up of fields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Arial"/>
              </a:rPr>
              <a:t>Similar to columns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Arial"/>
              </a:rPr>
              <a:t>But fields can themselves be documents allowing nested documents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MongoDB has indexes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MongoDB uses Cursors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Arial"/>
              </a:rPr>
              <a:t>Enable counting, forwarding, etc. without fetching data in document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4DE27-2CF2-4D74-BFD9-8E02A6658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240">
              <a:lnSpc>
                <a:spcPct val="110000"/>
              </a:lnSpc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+mj-lt"/>
                <a:ea typeface="Tahoma"/>
              </a:rPr>
              <a:t>MongoDB enables creation of databases</a:t>
            </a:r>
            <a:endParaRPr lang="en-US" spc="-1" dirty="0">
              <a:solidFill>
                <a:srgbClr val="000000"/>
              </a:solidFill>
              <a:latin typeface="+mj-lt"/>
            </a:endParaRPr>
          </a:p>
          <a:p>
            <a:pPr lvl="1" indent="-228240">
              <a:lnSpc>
                <a:spcPct val="110000"/>
              </a:lnSpc>
              <a:buFont typeface="Arial"/>
              <a:buChar char="–"/>
            </a:pPr>
            <a:r>
              <a:rPr lang="en-US" sz="1850" spc="-1" dirty="0">
                <a:solidFill>
                  <a:srgbClr val="000000"/>
                </a:solidFill>
                <a:latin typeface="+mj-lt"/>
                <a:ea typeface="Tahoma"/>
              </a:rPr>
              <a:t>Within a database documents are grouped into collections</a:t>
            </a:r>
            <a:endParaRPr lang="en-US" sz="1850" spc="-1" dirty="0">
              <a:solidFill>
                <a:srgbClr val="000000"/>
              </a:solidFill>
              <a:latin typeface="+mj-lt"/>
            </a:endParaRPr>
          </a:p>
          <a:p>
            <a:pPr indent="-228240">
              <a:lnSpc>
                <a:spcPct val="110000"/>
              </a:lnSpc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+mj-lt"/>
                <a:ea typeface="Tahoma"/>
              </a:rPr>
              <a:t>Document is an ordered set of keys with associated values</a:t>
            </a:r>
            <a:endParaRPr lang="en-US" spc="-1" dirty="0">
              <a:solidFill>
                <a:srgbClr val="000000"/>
              </a:solidFill>
              <a:latin typeface="+mj-lt"/>
            </a:endParaRPr>
          </a:p>
          <a:p>
            <a:pPr indent="-228240">
              <a:lnSpc>
                <a:spcPct val="110000"/>
              </a:lnSpc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+mj-lt"/>
                <a:ea typeface="Tahoma"/>
              </a:rPr>
              <a:t>Following examples will give a feel for working with MongoDB</a:t>
            </a:r>
            <a:endParaRPr lang="en-US" spc="-1" dirty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110000"/>
              </a:lnSpc>
              <a:spcBef>
                <a:spcPts val="1199"/>
              </a:spcBef>
            </a:pPr>
            <a:endParaRPr lang="en-US" spc="-1" dirty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110000"/>
              </a:lnSpc>
              <a:spcBef>
                <a:spcPts val="1199"/>
              </a:spcBef>
            </a:pPr>
            <a:endParaRPr lang="en-US" spc="-1" dirty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pc="-1" dirty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pc="-1" dirty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pc="-1" dirty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pc="-1" dirty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110000"/>
              </a:lnSpc>
              <a:spcBef>
                <a:spcPts val="1199"/>
              </a:spcBef>
            </a:pPr>
            <a:endParaRPr lang="en-US" spc="-1" dirty="0">
              <a:solidFill>
                <a:srgbClr val="000000"/>
              </a:solidFill>
              <a:latin typeface="+mj-lt"/>
            </a:endParaRPr>
          </a:p>
          <a:p>
            <a:pPr indent="-228240">
              <a:lnSpc>
                <a:spcPct val="110000"/>
              </a:lnSpc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+mj-lt"/>
                <a:ea typeface="Tahoma"/>
              </a:rPr>
              <a:t>MongoDB generates a unique id for each item added</a:t>
            </a:r>
            <a:endParaRPr lang="en-US" spc="-1" dirty="0">
              <a:solidFill>
                <a:srgbClr val="000000"/>
              </a:solidFill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273816" y="3191040"/>
            <a:ext cx="8678160" cy="178452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4960" tIns="42480" rIns="84960" bIns="4248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use productdb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product = {"manufacturer": "Bosch", "price": 199.99, "retailer": 199}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db.products.insert(product)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192" name="CustomShape 4"/>
          <p:cNvSpPr/>
          <p:nvPr/>
        </p:nvSpPr>
        <p:spPr>
          <a:xfrm>
            <a:off x="2914776" y="2882232"/>
            <a:ext cx="2333880" cy="555552"/>
          </a:xfrm>
          <a:prstGeom prst="wedgeRectCallout">
            <a:avLst>
              <a:gd name="adj1" fmla="val -88868"/>
              <a:gd name="adj2" fmla="val 5937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Switch to 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Tahoma"/>
              </a:rPr>
              <a:t>productdb</a:t>
            </a:r>
            <a:r>
              <a:rPr lang="en-US" sz="16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 database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93" name="CustomShape 5"/>
          <p:cNvSpPr/>
          <p:nvPr/>
        </p:nvSpPr>
        <p:spPr>
          <a:xfrm>
            <a:off x="5150736" y="4226760"/>
            <a:ext cx="1794600" cy="555552"/>
          </a:xfrm>
          <a:prstGeom prst="wedgeRectCallout">
            <a:avLst>
              <a:gd name="adj1" fmla="val -103083"/>
              <a:gd name="adj2" fmla="val -70092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Create document product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94" name="CustomShape 6"/>
          <p:cNvSpPr/>
          <p:nvPr/>
        </p:nvSpPr>
        <p:spPr>
          <a:xfrm>
            <a:off x="1794096" y="5142960"/>
            <a:ext cx="2183544" cy="498888"/>
          </a:xfrm>
          <a:prstGeom prst="wedgeRectCallout">
            <a:avLst>
              <a:gd name="adj1" fmla="val -73061"/>
              <a:gd name="adj2" fmla="val -16053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db</a:t>
            </a:r>
            <a:r>
              <a:rPr lang="en-US" sz="16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 refers to currently selected database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36DB32-436C-40CB-9B09-E7B17E4E8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latin typeface="Tahoma"/>
                <a:ea typeface="ＭＳ Ｐゴシック"/>
              </a:rPr>
              <a:t>Working with MongoDB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7DF82-73F1-4C18-9857-BB3CBEFC6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1199"/>
              </a:spcBef>
              <a:buNone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In this chapter, we will: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Discuss NoSQL 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Introduce Cassandra and Mongo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Use Python to access Cassandra and Mongo directly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Use Spark to read and write to Cassandra and Mongo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73A289-E519-4379-83FD-596C1B723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3"/>
          <p:cNvSpPr/>
          <p:nvPr/>
        </p:nvSpPr>
        <p:spPr>
          <a:xfrm>
            <a:off x="653700" y="2259864"/>
            <a:ext cx="7947375" cy="318996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4960" tIns="42480" rIns="84960" bIns="4248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use productdb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products = 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[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{"manufacturer" : "Bosch", "price" : 199.99, "retailer" : 199},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{"manufacturer" : "AEG", "price" : 179.99, "retailer": 179},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…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]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db.products.insert(products)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198" name="CustomShape 4"/>
          <p:cNvSpPr/>
          <p:nvPr/>
        </p:nvSpPr>
        <p:spPr>
          <a:xfrm>
            <a:off x="3981960" y="2487168"/>
            <a:ext cx="1794600" cy="404280"/>
          </a:xfrm>
          <a:prstGeom prst="wedgeRectCallout">
            <a:avLst>
              <a:gd name="adj1" fmla="val -140342"/>
              <a:gd name="adj2" fmla="val 7659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Array of records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99" name="CustomShape 5"/>
          <p:cNvSpPr/>
          <p:nvPr/>
        </p:nvSpPr>
        <p:spPr>
          <a:xfrm>
            <a:off x="5957640" y="3986784"/>
            <a:ext cx="1794600" cy="372384"/>
          </a:xfrm>
          <a:prstGeom prst="wedgeRectCallout">
            <a:avLst>
              <a:gd name="adj1" fmla="val -140342"/>
              <a:gd name="adj2" fmla="val 7659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Now a bulk insert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03132-D2C9-47FA-847A-3DF5DB668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240">
              <a:lnSpc>
                <a:spcPct val="110000"/>
              </a:lnSpc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Multiple documents can be inserted with one insert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Known as batch insert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Can only be used for inserting into one collection at a time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9D0F4D-FF46-487E-ABF7-84BE39AA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 Inserts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extShape 1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ahoma"/>
                <a:ea typeface="ＭＳ Ｐゴシック"/>
              </a:rPr>
              <a:t>Querying Data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4" name="TextShape 2"/>
          <p:cNvSpPr txBox="1"/>
          <p:nvPr/>
        </p:nvSpPr>
        <p:spPr>
          <a:xfrm>
            <a:off x="606175" y="1171254"/>
            <a:ext cx="7894505" cy="5030106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1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Tahoma"/>
              </a:rPr>
              <a:t>find() </a:t>
            </a: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method is used to perform queries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Returns a subset of documents in a collection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From no documents to the entire collection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1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The whole document does not need to be returned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Second parameter to find can be a document with fields to exclude from search results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25" name="CustomShape 3"/>
          <p:cNvSpPr/>
          <p:nvPr/>
        </p:nvSpPr>
        <p:spPr>
          <a:xfrm>
            <a:off x="1843200" y="2908800"/>
            <a:ext cx="5663520" cy="79668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4960" tIns="42480" rIns="84960" bIns="4248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db.networks.find({"address" : "node8"})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326" name="CustomShape 4"/>
          <p:cNvSpPr/>
          <p:nvPr/>
        </p:nvSpPr>
        <p:spPr>
          <a:xfrm>
            <a:off x="5100840" y="2294640"/>
            <a:ext cx="1994040" cy="547560"/>
          </a:xfrm>
          <a:prstGeom prst="wedgeRectCallout">
            <a:avLst>
              <a:gd name="adj1" fmla="val 1928"/>
              <a:gd name="adj2" fmla="val 105508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Find documents with matching address 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327" name="CustomShape 5"/>
          <p:cNvSpPr/>
          <p:nvPr/>
        </p:nvSpPr>
        <p:spPr>
          <a:xfrm>
            <a:off x="1409760" y="4974840"/>
            <a:ext cx="6652440" cy="79668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4960" tIns="42480" rIns="84960" bIns="4248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db.networks.find({"address" : "node8"}, {"_id" :0})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328" name="CustomShape 6"/>
          <p:cNvSpPr/>
          <p:nvPr/>
        </p:nvSpPr>
        <p:spPr>
          <a:xfrm>
            <a:off x="5137560" y="5608080"/>
            <a:ext cx="1609920" cy="464040"/>
          </a:xfrm>
          <a:prstGeom prst="wedgeRectCallout">
            <a:avLst>
              <a:gd name="adj1" fmla="val 89525"/>
              <a:gd name="adj2" fmla="val -6078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Exclude </a:t>
            </a:r>
            <a:r>
              <a:rPr lang="en-US" sz="1400" b="0" strike="noStrike" spc="-1" dirty="0">
                <a:solidFill>
                  <a:srgbClr val="000000"/>
                </a:solidFill>
                <a:latin typeface="Courier New"/>
                <a:ea typeface="Tahoma"/>
              </a:rPr>
              <a:t>_id</a:t>
            </a:r>
            <a:r>
              <a:rPr lang="en-US" sz="14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 from results</a:t>
            </a:r>
            <a:endParaRPr lang="en-US" sz="1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3823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Shape 1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ahoma"/>
                <a:ea typeface="ＭＳ Ｐゴシック"/>
              </a:rPr>
              <a:t>Query Conditionals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0" name="TextShape 2"/>
          <p:cNvSpPr txBox="1"/>
          <p:nvPr/>
        </p:nvSpPr>
        <p:spPr>
          <a:xfrm>
            <a:off x="585627" y="1181528"/>
            <a:ext cx="7915053" cy="501983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1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We can query ranges using comparisons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Tahoma"/>
              </a:rPr>
              <a:t>&lt; &lt;= &gt; &gt;=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1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The following example looks for documents whose count of state changes is between 10 and 30 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10000"/>
              </a:lnSpc>
              <a:spcBef>
                <a:spcPts val="1199"/>
              </a:spcBef>
            </a:pP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1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Operators are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Tahoma"/>
              </a:rPr>
              <a:t>$lt $gt $lte $gte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1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There is also a not equal operator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Tahoma"/>
              </a:rPr>
              <a:t>$ne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31" name="CustomShape 3"/>
          <p:cNvSpPr/>
          <p:nvPr/>
        </p:nvSpPr>
        <p:spPr>
          <a:xfrm>
            <a:off x="634680" y="3399480"/>
            <a:ext cx="7758720" cy="79668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4960" tIns="42480" rIns="84960" bIns="4248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db.networks.find({"state_changes" : { 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$gte : 10, $lte : 30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}})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332" name="CustomShape 4"/>
          <p:cNvSpPr/>
          <p:nvPr/>
        </p:nvSpPr>
        <p:spPr>
          <a:xfrm>
            <a:off x="6333480" y="2407680"/>
            <a:ext cx="2059920" cy="832680"/>
          </a:xfrm>
          <a:prstGeom prst="wedgeRectCallout">
            <a:avLst>
              <a:gd name="adj1" fmla="val -43664"/>
              <a:gd name="adj2" fmla="val 9465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Those whose value is between 10 and 30 inclusive</a:t>
            </a:r>
            <a:endParaRPr lang="en-US" sz="1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3257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extShape 1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ahoma"/>
                <a:ea typeface="ＭＳ Ｐゴシック"/>
              </a:rPr>
              <a:t>OR Queries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4" name="TextShape 2"/>
          <p:cNvSpPr txBox="1"/>
          <p:nvPr/>
        </p:nvSpPr>
        <p:spPr>
          <a:xfrm>
            <a:off x="606175" y="1202076"/>
            <a:ext cx="7894505" cy="4999284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1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There are two ways to do an OR query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Tahoma"/>
              </a:rPr>
              <a:t>$or 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Tahoma"/>
              </a:rPr>
              <a:t>$in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1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Tahoma"/>
              </a:rPr>
              <a:t>$or</a:t>
            </a: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 is used to match more than one field in a query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ＭＳ Ｐゴシック"/>
              </a:rPr>
              <a:t>$in </a:t>
            </a: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ＭＳ Ｐゴシック"/>
              </a:rPr>
              <a:t>is used to match a single key to more than one possible value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ＭＳ Ｐゴシック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35" name="CustomShape 3"/>
          <p:cNvSpPr/>
          <p:nvPr/>
        </p:nvSpPr>
        <p:spPr>
          <a:xfrm>
            <a:off x="647280" y="3021840"/>
            <a:ext cx="7643520" cy="79668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4960" tIns="42480" rIns="84960" bIns="4248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db.networks.find({"$or" : [{"address" : "node1"}, 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							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{"status_changes" : 0}]})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336" name="CustomShape 4"/>
          <p:cNvSpPr/>
          <p:nvPr/>
        </p:nvSpPr>
        <p:spPr>
          <a:xfrm>
            <a:off x="6772931" y="1655967"/>
            <a:ext cx="2041560" cy="731880"/>
          </a:xfrm>
          <a:prstGeom prst="wedgeRectCallout">
            <a:avLst>
              <a:gd name="adj1" fmla="val -86032"/>
              <a:gd name="adj2" fmla="val 13610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Find </a:t>
            </a:r>
            <a:r>
              <a:rPr lang="en-US" sz="1400" b="0" strike="noStrike" spc="-1" dirty="0">
                <a:solidFill>
                  <a:srgbClr val="000000"/>
                </a:solidFill>
                <a:latin typeface="Courier New"/>
                <a:ea typeface="Tahoma"/>
              </a:rPr>
              <a:t>address node1</a:t>
            </a:r>
            <a:r>
              <a:rPr lang="en-US" sz="14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 or </a:t>
            </a:r>
            <a:r>
              <a:rPr lang="en-US" sz="1400" b="0" strike="noStrike" spc="-1" dirty="0">
                <a:solidFill>
                  <a:srgbClr val="000000"/>
                </a:solidFill>
                <a:latin typeface="Courier New"/>
                <a:ea typeface="Tahoma"/>
              </a:rPr>
              <a:t>status_changes </a:t>
            </a:r>
            <a:r>
              <a:rPr lang="en-US" sz="14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 equal to zero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337" name="CustomShape 5"/>
          <p:cNvSpPr/>
          <p:nvPr/>
        </p:nvSpPr>
        <p:spPr>
          <a:xfrm>
            <a:off x="411480" y="4558680"/>
            <a:ext cx="8366400" cy="79668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4960" tIns="42480" rIns="84960" bIns="4248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db.networks.find({"address" : {"$in" : ["node1","node2","node3"]}})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338" name="CustomShape 6"/>
          <p:cNvSpPr/>
          <p:nvPr/>
        </p:nvSpPr>
        <p:spPr>
          <a:xfrm>
            <a:off x="4508640" y="5533200"/>
            <a:ext cx="2501640" cy="597600"/>
          </a:xfrm>
          <a:prstGeom prst="wedgeRectCallout">
            <a:avLst>
              <a:gd name="adj1" fmla="val 43676"/>
              <a:gd name="adj2" fmla="val -124168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Find address that matches one of these three values</a:t>
            </a:r>
            <a:endParaRPr lang="en-US" sz="1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3972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extShape 1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ahoma"/>
                <a:ea typeface="ＭＳ Ｐゴシック"/>
              </a:rPr>
              <a:t>Limits, Skips, and Sorts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0" name="TextShape 2"/>
          <p:cNvSpPr txBox="1"/>
          <p:nvPr/>
        </p:nvSpPr>
        <p:spPr>
          <a:xfrm>
            <a:off x="595901" y="1201783"/>
            <a:ext cx="7904779" cy="4999577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1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The limit method can be used to limit the number of results returned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1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The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Tahoma"/>
              </a:rPr>
              <a:t>skip()</a:t>
            </a: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 method skips the first x items returned by a query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Bit will return the rest in the matching documents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1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The sort method will sort the documents based on fields provided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1" name="CustomShape 3"/>
          <p:cNvSpPr/>
          <p:nvPr/>
        </p:nvSpPr>
        <p:spPr>
          <a:xfrm>
            <a:off x="1105200" y="1776240"/>
            <a:ext cx="3620520" cy="46548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4960" tIns="42480" rIns="84960" bIns="4248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ＭＳ Ｐゴシック"/>
              </a:rPr>
              <a:t>db.networks.find().limit(10) 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342" name="CustomShape 4"/>
          <p:cNvSpPr/>
          <p:nvPr/>
        </p:nvSpPr>
        <p:spPr>
          <a:xfrm>
            <a:off x="5850360" y="1789920"/>
            <a:ext cx="2059920" cy="465480"/>
          </a:xfrm>
          <a:prstGeom prst="wedgeRectCallout">
            <a:avLst>
              <a:gd name="adj1" fmla="val -101196"/>
              <a:gd name="adj2" fmla="val 4722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Return at most 10 documents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343" name="CustomShape 5"/>
          <p:cNvSpPr/>
          <p:nvPr/>
        </p:nvSpPr>
        <p:spPr>
          <a:xfrm>
            <a:off x="1130400" y="3372120"/>
            <a:ext cx="3459600" cy="46404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4960" tIns="42480" rIns="84960" bIns="4248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ＭＳ Ｐゴシック"/>
              </a:rPr>
              <a:t>db.networks.find().skip(5) 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344" name="CustomShape 6"/>
          <p:cNvSpPr/>
          <p:nvPr/>
        </p:nvSpPr>
        <p:spPr>
          <a:xfrm>
            <a:off x="5850360" y="3238920"/>
            <a:ext cx="2059920" cy="500760"/>
          </a:xfrm>
          <a:prstGeom prst="wedgeRectCallout">
            <a:avLst>
              <a:gd name="adj1" fmla="val -107408"/>
              <a:gd name="adj2" fmla="val 2965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Skip the first five documents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345" name="CustomShape 7"/>
          <p:cNvSpPr/>
          <p:nvPr/>
        </p:nvSpPr>
        <p:spPr>
          <a:xfrm>
            <a:off x="1110600" y="4636800"/>
            <a:ext cx="5214600" cy="46548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4960" tIns="42480" rIns="84960" bIns="4248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db.networks.find().sort({"address" : 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1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}) 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346" name="CustomShape 8"/>
          <p:cNvSpPr/>
          <p:nvPr/>
        </p:nvSpPr>
        <p:spPr>
          <a:xfrm>
            <a:off x="6695280" y="4539960"/>
            <a:ext cx="2059920" cy="496440"/>
          </a:xfrm>
          <a:prstGeom prst="wedgeRectCallout">
            <a:avLst>
              <a:gd name="adj1" fmla="val -64169"/>
              <a:gd name="adj2" fmla="val 1780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Sort on address ascending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347" name="CustomShape 9"/>
          <p:cNvSpPr/>
          <p:nvPr/>
        </p:nvSpPr>
        <p:spPr>
          <a:xfrm>
            <a:off x="1123920" y="5435280"/>
            <a:ext cx="5213160" cy="46404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4960" tIns="42480" rIns="84960" bIns="4248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db.networks.find().sort({"address" : 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-1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}) 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348" name="CustomShape 10"/>
          <p:cNvSpPr/>
          <p:nvPr/>
        </p:nvSpPr>
        <p:spPr>
          <a:xfrm>
            <a:off x="6706800" y="5369400"/>
            <a:ext cx="2059920" cy="464040"/>
          </a:xfrm>
          <a:prstGeom prst="wedgeRectCallout">
            <a:avLst>
              <a:gd name="adj1" fmla="val -64169"/>
              <a:gd name="adj2" fmla="val 1780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Sort on address descending</a:t>
            </a:r>
            <a:endParaRPr lang="en-US" sz="1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4011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3"/>
          <p:cNvSpPr/>
          <p:nvPr/>
        </p:nvSpPr>
        <p:spPr>
          <a:xfrm>
            <a:off x="461574" y="1936692"/>
            <a:ext cx="8220852" cy="4245863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import pymongo</a:t>
            </a: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client = pymongo.MongoClient("mongodb://127.0.0.1:27017/")</a:t>
            </a: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classroom = client["classroom"]</a:t>
            </a: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if 'classroom' in (x['name'] for x in client.list_databases()):</a:t>
            </a: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    client.drop_database('classroom')</a:t>
            </a:r>
          </a:p>
          <a:p>
            <a:pPr>
              <a:lnSpc>
                <a:spcPct val="100000"/>
              </a:lnSpc>
            </a:pPr>
            <a:endParaRPr lang="en-US" sz="1800" spc="-1" dirty="0">
              <a:solidFill>
                <a:schemeClr val="tx1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people = classroom['people']</a:t>
            </a: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name = {"firstname" : "Adam", "personid":4}</a:t>
            </a: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x = people.insert_one(name)</a:t>
            </a: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names = [{"firstname" : "Betty", "personid":5}</a:t>
            </a: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         ,{"firstname" : "Charlie", "personid":6}]</a:t>
            </a: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x = people.insert_many(names)</a:t>
            </a: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x = people.find()</a:t>
            </a: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print (list(x))</a:t>
            </a:r>
          </a:p>
        </p:txBody>
      </p:sp>
      <p:pic>
        <p:nvPicPr>
          <p:cNvPr id="177" name="Picture 6"/>
          <p:cNvPicPr/>
          <p:nvPr/>
        </p:nvPicPr>
        <p:blipFill>
          <a:blip r:embed="rId3"/>
          <a:stretch/>
        </p:blipFill>
        <p:spPr>
          <a:xfrm>
            <a:off x="8132400" y="240120"/>
            <a:ext cx="743400" cy="737280"/>
          </a:xfrm>
          <a:prstGeom prst="rect">
            <a:avLst/>
          </a:prstGeom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997E7-D907-4701-850B-658E2AEA0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201782"/>
            <a:ext cx="8020050" cy="5026447"/>
          </a:xfrm>
        </p:spPr>
        <p:txBody>
          <a:bodyPr/>
          <a:lstStyle/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Python can directly talk to MongoDB using the </a:t>
            </a:r>
            <a:r>
              <a:rPr lang="en-US" spc="-1" dirty="0">
                <a:solidFill>
                  <a:srgbClr val="000000"/>
                </a:solidFill>
                <a:latin typeface="Courier New" panose="02070309020205020404" pitchFamily="49" charset="0"/>
                <a:ea typeface="Tahoma"/>
                <a:cs typeface="Courier New" panose="02070309020205020404" pitchFamily="49" charset="0"/>
              </a:rPr>
              <a:t>pymongo</a:t>
            </a: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 package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</a:rPr>
              <a:t>pip install cassandra-driver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A7C107-AE75-4F30-9728-9CAB220C3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latin typeface="Tahoma"/>
                <a:ea typeface="Tahoma"/>
              </a:rPr>
              <a:t>Python and MongoDB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023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3"/>
          <p:cNvSpPr/>
          <p:nvPr/>
        </p:nvSpPr>
        <p:spPr>
          <a:xfrm>
            <a:off x="461858" y="2639395"/>
            <a:ext cx="8220285" cy="2860868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spark = SparkSession.builder.appName("myApp") \</a:t>
            </a: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    .config("spark.mongodb.input.uri", \</a:t>
            </a:r>
            <a:br>
              <a:rPr lang="en-US" sz="1800" spc="-1" dirty="0">
                <a:solidFill>
                  <a:schemeClr val="tx1"/>
                </a:solidFill>
                <a:latin typeface="Courier New"/>
              </a:rPr>
            </a:b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    "mongodb://127.0.0.1/classroom") \</a:t>
            </a: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    .config("spark.mongodb.output.uri", \</a:t>
            </a:r>
            <a:br>
              <a:rPr lang="en-US" sz="1800" spc="-1" dirty="0">
                <a:solidFill>
                  <a:schemeClr val="tx1"/>
                </a:solidFill>
                <a:latin typeface="Courier New"/>
              </a:rPr>
            </a:b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    "mongodb://127.0.0.1/classroom").getOrCreate()</a:t>
            </a:r>
          </a:p>
          <a:p>
            <a:pPr>
              <a:lnSpc>
                <a:spcPct val="100000"/>
              </a:lnSpc>
            </a:pPr>
            <a:endParaRPr lang="en-US" sz="1800" spc="-1" dirty="0">
              <a:solidFill>
                <a:schemeClr val="tx1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df = spark.read.format("mongo"). \</a:t>
            </a:r>
            <a:br>
              <a:rPr lang="en-US" sz="1800" spc="-1" dirty="0">
                <a:solidFill>
                  <a:schemeClr val="tx1"/>
                </a:solidFill>
                <a:latin typeface="Courier New"/>
              </a:rPr>
            </a:b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   option("uri", "mongodb://127.0.0.1/classroom.people") \</a:t>
            </a:r>
            <a:br>
              <a:rPr lang="en-US" sz="1800" spc="-1" dirty="0">
                <a:solidFill>
                  <a:schemeClr val="tx1"/>
                </a:solidFill>
                <a:latin typeface="Courier New"/>
              </a:rPr>
            </a:b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   .load()</a:t>
            </a: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df.show()</a:t>
            </a:r>
          </a:p>
        </p:txBody>
      </p:sp>
      <p:pic>
        <p:nvPicPr>
          <p:cNvPr id="177" name="Picture 6"/>
          <p:cNvPicPr/>
          <p:nvPr/>
        </p:nvPicPr>
        <p:blipFill>
          <a:blip r:embed="rId3"/>
          <a:stretch/>
        </p:blipFill>
        <p:spPr>
          <a:xfrm>
            <a:off x="8132400" y="240120"/>
            <a:ext cx="743400" cy="737280"/>
          </a:xfrm>
          <a:prstGeom prst="rect">
            <a:avLst/>
          </a:prstGeom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579BC-C4C9-4C12-BC51-37C228743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PySpark can directly talk to MongoDB using a built-in class library 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Must start PySpark with a special parameter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Courier New"/>
                <a:ea typeface="Tahoma"/>
              </a:rPr>
              <a:t>pyspark --packages org.mongodb.spark:mongo-spark-connector_2.11:2.4.1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7E20C-E77A-4358-8A39-F1BE074FD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latin typeface="Tahoma"/>
                <a:ea typeface="Tahoma"/>
              </a:rPr>
              <a:t>PySpark and MongoDB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600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ahoma"/>
                <a:ea typeface="Tahoma"/>
              </a:rPr>
              <a:t>Write to MongoDB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380790" y="1399136"/>
            <a:ext cx="8382420" cy="2583869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x = sc.parallelize([(7, 'David')])</a:t>
            </a: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x1 = spark.createDataFrame(x, schema = ['personid', 'firstname'])</a:t>
            </a: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x1.write.format("mongo").options(collection="people", database="classroom").mode("append").save()</a:t>
            </a:r>
          </a:p>
          <a:p>
            <a:pPr>
              <a:lnSpc>
                <a:spcPct val="100000"/>
              </a:lnSpc>
            </a:pPr>
            <a:endParaRPr lang="en-US" sz="1800" spc="-1" dirty="0">
              <a:solidFill>
                <a:schemeClr val="tx1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df = spark.read.format("mongo").\</a:t>
            </a:r>
            <a:br>
              <a:rPr lang="en-US" sz="1800" spc="-1" dirty="0">
                <a:solidFill>
                  <a:schemeClr val="tx1"/>
                </a:solidFill>
                <a:latin typeface="Courier New"/>
              </a:rPr>
            </a:b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option("uri", "mongodb://127.0.0.1/classroom.people").load()</a:t>
            </a: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df.show()</a:t>
            </a:r>
          </a:p>
        </p:txBody>
      </p:sp>
      <p:pic>
        <p:nvPicPr>
          <p:cNvPr id="177" name="Picture 6"/>
          <p:cNvPicPr/>
          <p:nvPr/>
        </p:nvPicPr>
        <p:blipFill>
          <a:blip r:embed="rId3"/>
          <a:stretch/>
        </p:blipFill>
        <p:spPr>
          <a:xfrm>
            <a:off x="8132400" y="240120"/>
            <a:ext cx="743400" cy="737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84745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9FB24-05B2-4567-BA76-220713FED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750" dirty="0"/>
              <a:t>NoSQL clusters can be used to quickly scale acquired data in situations where SQL servers could not handle the volume</a:t>
            </a:r>
          </a:p>
          <a:p>
            <a:r>
              <a:rPr lang="en-US" sz="1750" dirty="0"/>
              <a:t>To analyze the data, you could: </a:t>
            </a:r>
          </a:p>
          <a:p>
            <a:pPr lvl="1"/>
            <a:r>
              <a:rPr lang="en-US" sz="1750" dirty="0"/>
              <a:t>Export periodically from NoSQL into files stored in HDFS and use Spark to process it</a:t>
            </a:r>
          </a:p>
          <a:p>
            <a:pPr lvl="1"/>
            <a:r>
              <a:rPr lang="en-US" sz="1750" dirty="0"/>
              <a:t>Export it to a format that is optimal for Spark queries</a:t>
            </a:r>
          </a:p>
          <a:p>
            <a:pPr lvl="1"/>
            <a:r>
              <a:rPr lang="en-US" sz="1750" dirty="0"/>
              <a:t>Preserve a snapshot of it as of a moment in time</a:t>
            </a:r>
          </a:p>
          <a:p>
            <a:r>
              <a:rPr lang="en-US" sz="1750" dirty="0"/>
              <a:t>The better alternative is to allow Spark to directly query from the NoSQL cluster</a:t>
            </a:r>
          </a:p>
          <a:p>
            <a:pPr lvl="1"/>
            <a:r>
              <a:rPr lang="en-US" sz="1750" dirty="0"/>
              <a:t>Zero latency query to real data</a:t>
            </a:r>
          </a:p>
          <a:p>
            <a:pPr lvl="1"/>
            <a:r>
              <a:rPr lang="en-US" sz="1750" dirty="0"/>
              <a:t>No need to keep a separate copy of it</a:t>
            </a:r>
          </a:p>
          <a:p>
            <a:r>
              <a:rPr lang="en-US" sz="1750" dirty="0"/>
              <a:t>Use NoSQL for the transactional system and Spark for the data warehouse and reporting queries</a:t>
            </a:r>
          </a:p>
          <a:p>
            <a:pPr lvl="1"/>
            <a:r>
              <a:rPr lang="en-US" sz="1750" dirty="0"/>
              <a:t>Together, the two different clusters come together to provide the full feature set of a single SQL server but with the scalability of a cluster</a:t>
            </a:r>
          </a:p>
          <a:p>
            <a:r>
              <a:rPr lang="en-US" sz="1750" dirty="0"/>
              <a:t>Could store results of a query into static files or write back to a NoSQL database</a:t>
            </a:r>
          </a:p>
          <a:p>
            <a:endParaRPr lang="en-US" sz="17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746DF-0272-4820-8092-D4DAD0DCD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</p:spTree>
    <p:extLst>
      <p:ext uri="{BB962C8B-B14F-4D97-AF65-F5344CB8AC3E}">
        <p14:creationId xmlns:p14="http://schemas.microsoft.com/office/powerpoint/2010/main" val="23346364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0DB53CE-A475-45B2-AD34-386C4EDE7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284136"/>
              </p:ext>
            </p:extLst>
          </p:nvPr>
        </p:nvGraphicFramePr>
        <p:xfrm>
          <a:off x="2880360" y="1447543"/>
          <a:ext cx="3383280" cy="219456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NoSQL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Cassandra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MongoDB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108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0EF825-65D1-439D-832E-0D1E9C6B4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09289"/>
              </p:ext>
            </p:extLst>
          </p:nvPr>
        </p:nvGraphicFramePr>
        <p:xfrm>
          <a:off x="2880360" y="1447543"/>
          <a:ext cx="3383280" cy="219456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NoSQL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Cassandra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MongoDB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78869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4D1F5C-6FD5-43A4-9681-DCCA7955B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1199"/>
              </a:spcBef>
              <a:buNone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In this chapter, we have: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Discussed NoSQL 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Introduced Cassandra and Mongo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Used Python to access Cassandra and Mongo directly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Used Spark to read and write to Cassandra and Mongo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378452-EB14-4B88-ABDD-B02518DA6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354597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E6328-B9AB-4E44-AEE8-DA433B093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As the volume of transactions increases, a single SQL server can no longer handle the amount of transactions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Scaling out to a multi-node cluster is the only way to handle the large volumes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Compromises need to be made to allow for more transaction volume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Cannot have ACID properties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Since there are multiple redundant copies of the data on different nodes, it’s possible that there could be an inconsistency in their values at a given moment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Systems are optimized for input, update, delete performance; select is limited to fetching by key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Long batch, warehouse, and analytical queries just don’t perform well and features like JOIN and GROUP BY don’t exist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In order to run analytical queries, you need a different processing engine like Spark to handle them, while the NoSQL engine focuses only on the individual update transactions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91DB6A-180E-4A09-8994-D24CEDCF6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latin typeface="Tahoma"/>
                <a:ea typeface="Tahoma"/>
              </a:rPr>
              <a:t>NoSQL Concept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A19BC-6649-4C6D-8AB0-FD0522B01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Spark and NoSQL such as Cassandra, Mongo, and HBase make a powerful combination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spcBef>
                <a:spcPts val="1199"/>
              </a:spcBef>
              <a:buSzPct val="100051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NoSQL can be used to acquire real-time data in a transactional system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spcBef>
                <a:spcPts val="1199"/>
              </a:spcBef>
              <a:buSzPct val="100051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Spark can be used to query the data stored in NoSQL in ways that cannot be done with the native NoSQL engine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spcBef>
                <a:spcPts val="1199"/>
              </a:spcBef>
              <a:buSzPct val="100051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Most NoSQL does not support complex analytical queries like JOIN, GROUP, ORDER BY, etc.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spcBef>
                <a:spcPts val="1199"/>
              </a:spcBef>
              <a:buSzPct val="100051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Using Spark to read data stored in NoSQL creates a combination that offers many of the features of a traditional SQL server, but with the power of a cluster to handle large volumes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DC1E25-84EC-4E00-AFCF-4F71FA074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and Spark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889740C-5128-4CE4-AAA0-A77C57546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130902"/>
              </p:ext>
            </p:extLst>
          </p:nvPr>
        </p:nvGraphicFramePr>
        <p:xfrm>
          <a:off x="2880360" y="1447543"/>
          <a:ext cx="3383280" cy="219456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NoSQL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Cassandra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MongoDB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361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5A9B6-1337-4E6C-A3CE-D2F912AFA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073318"/>
            <a:ext cx="8020050" cy="5072616"/>
          </a:xfrm>
        </p:spPr>
        <p:txBody>
          <a:bodyPr/>
          <a:lstStyle/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Distributed and decentralized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Runs on a cluster of machines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Potentially across many data centers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Every node is equal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2" indent="-228240"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No Master in architecture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Decentralized model provides high resilience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2" indent="-228240"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No single points of failure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Elastic scalability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Cassandra scales horizontally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2" indent="-228240"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New nodes are automatically discovered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2" indent="-228240"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Work will be sent to the new servers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2" indent="-228240"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Including rebalancing of data across nodes</a:t>
            </a:r>
          </a:p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High availability and fault tolerance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Cluster continues serving in the event of a failed node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New nodes can be added with no downtime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Replication can be over data centers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2" indent="-228240"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Improve performance with local access to data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2" indent="-228240"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Resilience in the event of data center unavailability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C839FD-9916-47F6-ACF6-EEA11F55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latin typeface="Tahoma"/>
                <a:ea typeface="ＭＳ Ｐゴシック"/>
              </a:rPr>
              <a:t>Cassandra Characteristics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BCFC6-5C22-4678-A05D-F9AB4F0E9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Tunable consistency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Consistency refers to a read being able to return the very latest write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Consistency can be tuned on Cassandra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2" indent="-228240"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Eventual consistency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2" indent="-228240"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Strict consistency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2" indent="-228240"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Causal consistency</a:t>
            </a:r>
          </a:p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Column-oriented database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Data is stored in rows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Rows can be sparse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Each column can have multiple values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Can be viewed as a multi-dimensional hash table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No joins 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530BD-AE2C-4FFC-B53D-F0AD91D35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latin typeface="Tahoma"/>
                <a:ea typeface="Tahoma"/>
              </a:rPr>
              <a:t>Cassandra Characteristics (continued)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Picture 5"/>
          <p:cNvPicPr/>
          <p:nvPr/>
        </p:nvPicPr>
        <p:blipFill>
          <a:blip r:embed="rId3"/>
          <a:stretch/>
        </p:blipFill>
        <p:spPr>
          <a:xfrm>
            <a:off x="8132400" y="240120"/>
            <a:ext cx="743400" cy="737280"/>
          </a:xfrm>
          <a:prstGeom prst="rect">
            <a:avLst/>
          </a:prstGeom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C858F-3CC6-4498-874E-26E0C2E0E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The Cassandra Query Language (CQL) is the language used to define and manipulate data in the Cassandra database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Cassandra provides several ways to invoke CQL statements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Programming language drivers that use the CQL binary protocol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2" indent="-228240"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Very performant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2" indent="-228240"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Java, Python, JavaScript, C++, and others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Interactive CQL shell (CQLSH)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spcBef>
                <a:spcPts val="1199"/>
              </a:spcBef>
              <a:buSzPct val="100045"/>
            </a:pPr>
            <a:r>
              <a:rPr lang="en-US" b="1" spc="-1" dirty="0">
                <a:solidFill>
                  <a:srgbClr val="000000"/>
                </a:solidFill>
                <a:latin typeface="Tahoma"/>
                <a:ea typeface="Tahoma"/>
              </a:rPr>
              <a:t>Do Now!</a:t>
            </a:r>
          </a:p>
          <a:p>
            <a:pPr lvl="1" indent="-228240">
              <a:spcBef>
                <a:spcPts val="0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Open a terminal window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spcBef>
                <a:spcPts val="0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From the terminal window, enter the following command: </a:t>
            </a:r>
            <a:r>
              <a:rPr lang="en-US" spc="-1" dirty="0">
                <a:solidFill>
                  <a:srgbClr val="000000"/>
                </a:solidFill>
                <a:latin typeface="Courier New" panose="02070309020205020404" pitchFamily="49" charset="0"/>
                <a:ea typeface="Tahoma"/>
                <a:cs typeface="Courier New" panose="02070309020205020404" pitchFamily="49" charset="0"/>
              </a:rPr>
              <a:t>cqlsh</a:t>
            </a:r>
          </a:p>
          <a:p>
            <a:pPr lvl="2" indent="-228240"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This will change the prompt to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Tahoma"/>
              </a:rPr>
              <a:t> cqlsh&gt;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1F2A81-D3A4-4689-AE96-BED298F27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CQLSH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7" id="{80623D56-9481-4F5B-956A-AC6945E15A05}" vid="{7FFD5C96-0626-498F-9078-7F688982600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8A054FD435346B287BB258D6D8C2A" ma:contentTypeVersion="2" ma:contentTypeDescription="Create a new document." ma:contentTypeScope="" ma:versionID="6146b90b4382322d8952632f355192b7">
  <xsd:schema xmlns:xsd="http://www.w3.org/2001/XMLSchema" xmlns:xs="http://www.w3.org/2001/XMLSchema" xmlns:p="http://schemas.microsoft.com/office/2006/metadata/properties" xmlns:ns2="027ed24f-5970-4294-be5c-0919c5aaa214" xmlns:ns3="037063e9-a85e-4c78-8627-f1a9315663e5" targetNamespace="http://schemas.microsoft.com/office/2006/metadata/properties" ma:root="true" ma:fieldsID="b5d91f802dafd2e22aeea528efbe2d3e" ns2:_="" ns3:_="">
    <xsd:import namespace="027ed24f-5970-4294-be5c-0919c5aaa214"/>
    <xsd:import namespace="037063e9-a85e-4c78-8627-f1a9315663e5"/>
    <xsd:element name="properties">
      <xsd:complexType>
        <xsd:sequence>
          <xsd:element name="documentManagement">
            <xsd:complexType>
              <xsd:all>
                <xsd:element ref="ns2:Customization_x0020_Information" minOccurs="0"/>
                <xsd:element ref="ns2:Date_x0020_last_x0020_used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ed24f-5970-4294-be5c-0919c5aaa214" elementFormDefault="qualified">
    <xsd:import namespace="http://schemas.microsoft.com/office/2006/documentManagement/types"/>
    <xsd:import namespace="http://schemas.microsoft.com/office/infopath/2007/PartnerControls"/>
    <xsd:element name="Customization_x0020_Information" ma:index="8" nillable="true" ma:displayName="Customization Information" ma:description="Enter information about what is different about this version of the course." ma:internalName="Customization_x0020_Information">
      <xsd:simpleType>
        <xsd:restriction base="dms:Note">
          <xsd:maxLength value="255"/>
        </xsd:restriction>
      </xsd:simpleType>
    </xsd:element>
    <xsd:element name="Date_x0020_last_x0020_used" ma:index="9" nillable="true" ma:displayName="Date last used" ma:description="Enter the date of the last run of this course" ma:internalName="Date_x0020_last_x0020_used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7063e9-a85e-4c78-8627-f1a9315663e5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37063e9-a85e-4c78-8627-f1a9315663e5">EVEA5JW6U4JV-6-9119</_dlc_DocId>
    <_dlc_DocIdUrl xmlns="037063e9-a85e-4c78-8627-f1a9315663e5">
      <Url>https://portal.roitraining.com/Courses/_layouts/DocIdRedir.aspx?ID=EVEA5JW6U4JV-6-9119</Url>
      <Description>EVEA5JW6U4JV-6-9119</Description>
    </_dlc_DocIdUrl>
    <Date_x0020_last_x0020_used xmlns="027ed24f-5970-4294-be5c-0919c5aaa214" xsi:nil="true"/>
    <Customization_x0020_Information xmlns="027ed24f-5970-4294-be5c-0919c5aaa214" xsi:nil="true"/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B74BF2-C9AE-43F2-9033-BC16AD17E5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7ed24f-5970-4294-be5c-0919c5aaa214"/>
    <ds:schemaRef ds:uri="037063e9-a85e-4c78-8627-f1a9315663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47B9207-CE5C-49AD-B414-15CBFA246D65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037063e9-a85e-4c78-8627-f1a9315663e5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027ed24f-5970-4294-be5c-0919c5aaa214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9043294-8302-4947-B882-02D6486F929C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ROI_Standard_Template_2017</Template>
  <TotalTime>2880</TotalTime>
  <Words>2264</Words>
  <Application>Microsoft Office PowerPoint</Application>
  <PresentationFormat>On-screen Show (4:3)</PresentationFormat>
  <Paragraphs>321</Paragraphs>
  <Slides>30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Courier New</vt:lpstr>
      <vt:lpstr>Tahoma</vt:lpstr>
      <vt:lpstr>Wingdings</vt:lpstr>
      <vt:lpstr>ROI Standard Theme</vt:lpstr>
      <vt:lpstr>Chapter 4: Spark and NoSQL</vt:lpstr>
      <vt:lpstr>Chapter Objectives</vt:lpstr>
      <vt:lpstr>Chapter Concepts</vt:lpstr>
      <vt:lpstr>NoSQL Concept</vt:lpstr>
      <vt:lpstr>NoSQL and Spark</vt:lpstr>
      <vt:lpstr>Chapter Concepts</vt:lpstr>
      <vt:lpstr>Cassandra Characteristics</vt:lpstr>
      <vt:lpstr>Cassandra Characteristics (continued)</vt:lpstr>
      <vt:lpstr>CQLSH</vt:lpstr>
      <vt:lpstr>Creating a Keyspace</vt:lpstr>
      <vt:lpstr>Creating a Table</vt:lpstr>
      <vt:lpstr>Writing and Reading Data</vt:lpstr>
      <vt:lpstr>Python and Cassandra</vt:lpstr>
      <vt:lpstr>PySpark and Cassandra</vt:lpstr>
      <vt:lpstr>Chapter Concepts</vt:lpstr>
      <vt:lpstr>Document Data Stores</vt:lpstr>
      <vt:lpstr>MongoDB</vt:lpstr>
      <vt:lpstr>PowerPoint Presentation</vt:lpstr>
      <vt:lpstr>Working with MongoDB</vt:lpstr>
      <vt:lpstr>Bulk Inserts</vt:lpstr>
      <vt:lpstr>PowerPoint Presentation</vt:lpstr>
      <vt:lpstr>PowerPoint Presentation</vt:lpstr>
      <vt:lpstr>PowerPoint Presentation</vt:lpstr>
      <vt:lpstr>PowerPoint Presentation</vt:lpstr>
      <vt:lpstr>Python and MongoDB</vt:lpstr>
      <vt:lpstr>PySpark and MongoDB (continued)</vt:lpstr>
      <vt:lpstr>PowerPoint Presentation</vt:lpstr>
      <vt:lpstr>Putting It All Together</vt:lpstr>
      <vt:lpstr>Chapter Concepts</vt:lpstr>
      <vt:lpstr>Chapter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5: Spark and NoSQL</dc:title>
  <dc:creator>Christel</dc:creator>
  <cp:lastModifiedBy>Christel Silva</cp:lastModifiedBy>
  <cp:revision>155</cp:revision>
  <dcterms:created xsi:type="dcterms:W3CDTF">2017-07-07T14:15:10Z</dcterms:created>
  <dcterms:modified xsi:type="dcterms:W3CDTF">2020-01-17T16:35:45Z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0x0101006B08A054FD435346B287BB258D6D8C2A</vt:lpwstr>
  </property>
  <property fmtid="{D5CDD505-2E9C-101B-9397-08002B2CF9AE}" pid="3" name="_dlc_DocIdItemGuid">
    <vt:lpwstr>734e2f90-d396-431e-8711-aadffa425603</vt:lpwstr>
  </property>
</Properties>
</file>