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1"/>
  </p:notesMasterIdLst>
  <p:handoutMasterIdLst>
    <p:handoutMasterId r:id="rId22"/>
  </p:handoutMasterIdLst>
  <p:sldIdLst>
    <p:sldId id="257" r:id="rId6"/>
    <p:sldId id="412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14" r:id="rId15"/>
    <p:sldId id="415" r:id="rId16"/>
    <p:sldId id="409" r:id="rId17"/>
    <p:sldId id="408" r:id="rId18"/>
    <p:sldId id="410" r:id="rId19"/>
    <p:sldId id="413" r:id="rId20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83659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1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96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08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61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0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6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4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91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11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2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0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012A16-AA23-4E0C-9F19-E3010145F3C2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5: </a:t>
            </a:r>
            <a:br>
              <a:rPr lang="en-US" sz="3600" dirty="0">
                <a:effectLst/>
              </a:rPr>
            </a:br>
            <a:r>
              <a:rPr lang="en-US" dirty="0"/>
              <a:t>Spark Streaming</a:t>
            </a:r>
            <a:br>
              <a:rPr lang="en-US" dirty="0"/>
            </a:b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9E6D-9B9D-425F-BBA2-44819BF2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x-none" dirty="0"/>
              <a:t>DStreams can be turned into DataFrames and then temporary views to make it easier to process them</a:t>
            </a:r>
          </a:p>
          <a:p>
            <a:pPr lvl="0"/>
            <a:r>
              <a:rPr lang="en-US" altLang="x-none" dirty="0"/>
              <a:t>You need do a little trick to make the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altLang="x-none" dirty="0"/>
              <a:t> object the same as the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</a:p>
          <a:p>
            <a:pPr lvl="1"/>
            <a:r>
              <a:rPr lang="en-US" altLang="x-none" dirty="0"/>
              <a:t>The following lazy evaluated singleton instance will help do that</a:t>
            </a:r>
            <a:endParaRPr lang="x-none" altLang="x-none" dirty="0"/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79AAC49-CE7F-CF49-95D1-B8FEBB8CFBA9}"/>
              </a:ext>
            </a:extLst>
          </p:cNvPr>
          <p:cNvSpPr/>
          <p:nvPr/>
        </p:nvSpPr>
        <p:spPr>
          <a:xfrm>
            <a:off x="819000" y="2933784"/>
            <a:ext cx="7506000" cy="181442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def getSparkSessionInstance(sparkConf):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if ("sparkSessionSingletonInstance" not in globals()):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globals()["sparkSessionSingletonInstance"] = \ </a:t>
            </a:r>
            <a:b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</a:b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    SparkSession.builder \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    .config(conf=sparkConf) \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    .getOrCreate()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return globals()["sparkSessionSingletonInstance"]</a:t>
            </a:r>
          </a:p>
        </p:txBody>
      </p:sp>
    </p:spTree>
    <p:extLst>
      <p:ext uri="{BB962C8B-B14F-4D97-AF65-F5344CB8AC3E}">
        <p14:creationId xmlns:p14="http://schemas.microsoft.com/office/powerpoint/2010/main" val="213101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9E6D-9B9D-425F-BBA2-44819BF2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x-none" dirty="0"/>
              <a:t>To convert the DStream, you need to call the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foreachRDD</a:t>
            </a:r>
            <a:r>
              <a:rPr lang="en-US" altLang="x-none" dirty="0"/>
              <a:t> and pass it a function to call</a:t>
            </a:r>
          </a:p>
          <a:p>
            <a:pPr lvl="0"/>
            <a:r>
              <a:rPr lang="en-US" altLang="x-none" dirty="0"/>
              <a:t>You need do a little trick to make the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altLang="x-none" dirty="0"/>
              <a:t> object the same as the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</a:p>
          <a:p>
            <a:pPr lvl="1"/>
            <a:r>
              <a:rPr lang="en-US" altLang="x-none" dirty="0"/>
              <a:t>The following lazy evaluated singleton instance will help do that</a:t>
            </a:r>
            <a:endParaRPr lang="x-none" altLang="x-none" dirty="0"/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 (continued)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79AAC49-CE7F-CF49-95D1-B8FEBB8CFBA9}"/>
              </a:ext>
            </a:extLst>
          </p:cNvPr>
          <p:cNvSpPr/>
          <p:nvPr/>
        </p:nvSpPr>
        <p:spPr>
          <a:xfrm>
            <a:off x="749155" y="2878920"/>
            <a:ext cx="7645690" cy="310708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def process(time, rdd):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try: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spark = getSparkSessionInstance(rdd.context.getConf())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rdd1 = rdd.map(lambda x : x[1].split(',')) \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          .map(lambda x : (int(x[0]), float(x[1])))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df = spark.createDataFrame(rdd1, schema='id:int, amount:float')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df.createOrReplaceTempView('newdata')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join = spark.sql('select n.id, c.name, n.amount from newdata as n</a:t>
            </a:r>
            <a:b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</a:b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       join codes as c on n.id = c.id')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join.show()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except: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print(rdd.collect())</a:t>
            </a:r>
          </a:p>
          <a:p>
            <a:pPr>
              <a:lnSpc>
                <a:spcPct val="100000"/>
              </a:lnSpc>
            </a:pPr>
            <a:endParaRPr lang="en-US" sz="1400" spc="-1" dirty="0">
              <a:solidFill>
                <a:srgbClr val="000000"/>
              </a:solidFill>
              <a:latin typeface="Courier New"/>
              <a:ea typeface="MS PGothic"/>
            </a:endParaRP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stream.foreachRDD(process)</a:t>
            </a:r>
          </a:p>
        </p:txBody>
      </p:sp>
    </p:spTree>
    <p:extLst>
      <p:ext uri="{BB962C8B-B14F-4D97-AF65-F5344CB8AC3E}">
        <p14:creationId xmlns:p14="http://schemas.microsoft.com/office/powerpoint/2010/main" val="334819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C5B35-81DA-4579-A63E-FF27B569F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streaming also provides an API for window computations </a:t>
            </a:r>
          </a:p>
          <a:p>
            <a:r>
              <a:rPr lang="en-US" dirty="0"/>
              <a:t>As the window slides over a source DStream:</a:t>
            </a:r>
          </a:p>
          <a:p>
            <a:pPr lvl="1"/>
            <a:r>
              <a:rPr lang="en-US" dirty="0"/>
              <a:t>Operations are applied to the aggregate of RDDs that fall within the window </a:t>
            </a:r>
          </a:p>
          <a:p>
            <a:r>
              <a:rPr lang="en-US" dirty="0"/>
              <a:t>Window operators must specify two parameters</a:t>
            </a:r>
          </a:p>
          <a:p>
            <a:pPr lvl="1"/>
            <a:r>
              <a:rPr lang="en-US" dirty="0"/>
              <a:t>Window length: the duration of the window</a:t>
            </a:r>
          </a:p>
          <a:p>
            <a:pPr lvl="1"/>
            <a:r>
              <a:rPr lang="en-US" dirty="0"/>
              <a:t>Sliding interval: the number of intervals to advance the window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2" y="3604839"/>
            <a:ext cx="7435516" cy="26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3ECD9-8361-4E05-92D6-84C24BF0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Spark provides the following windowed transformations</a:t>
            </a:r>
          </a:p>
          <a:p>
            <a:pPr lvl="1"/>
            <a:r>
              <a:rPr lang="x-none" altLang="x-none" dirty="0"/>
              <a:t>Each requires a </a:t>
            </a:r>
            <a:r>
              <a:rPr lang="x-none" altLang="x-none" i="1" dirty="0">
                <a:latin typeface="Century Schoolbook" panose="02040604050505020304" pitchFamily="18" charset="0"/>
              </a:rPr>
              <a:t>window length </a:t>
            </a:r>
            <a:r>
              <a:rPr lang="x-none" altLang="x-none" dirty="0"/>
              <a:t>and </a:t>
            </a:r>
            <a:r>
              <a:rPr lang="x-none" altLang="x-none" i="1" dirty="0">
                <a:latin typeface="Century Schoolbook" panose="02040604050505020304" pitchFamily="18" charset="0"/>
              </a:rPr>
              <a:t>slide interval </a:t>
            </a:r>
            <a:endParaRPr lang="en-CA" altLang="x-none" i="1" dirty="0">
              <a:latin typeface="Century Schoolbook" panose="02040604050505020304" pitchFamily="18" charset="0"/>
            </a:endParaRP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window()</a:t>
            </a:r>
          </a:p>
          <a:p>
            <a:pPr lvl="1"/>
            <a:r>
              <a:rPr lang="x-none" altLang="x-none" dirty="0"/>
              <a:t>Returns DStream based on the </a:t>
            </a:r>
            <a:r>
              <a:rPr lang="x-none" altLang="x-none" i="1" dirty="0">
                <a:latin typeface="Century Schoolbook" panose="02040604050505020304" pitchFamily="18" charset="0"/>
              </a:rPr>
              <a:t>window length </a:t>
            </a:r>
            <a:r>
              <a:rPr lang="x-none" altLang="x-none" dirty="0"/>
              <a:t>and </a:t>
            </a:r>
            <a:r>
              <a:rPr lang="x-none" altLang="x-none" i="1" dirty="0">
                <a:latin typeface="Century Schoolbook" panose="02040604050505020304" pitchFamily="18" charset="0"/>
              </a:rPr>
              <a:t>slide interval</a:t>
            </a: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countByWindow()</a:t>
            </a:r>
          </a:p>
          <a:p>
            <a:pPr lvl="1"/>
            <a:r>
              <a:rPr lang="x-none" altLang="x-none" dirty="0"/>
              <a:t>Counts the number of elements in the window </a:t>
            </a:r>
            <a:endParaRPr lang="en-CA" altLang="x-none" dirty="0"/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countByValueAndWindow()</a:t>
            </a:r>
          </a:p>
          <a:p>
            <a:pPr lvl="1"/>
            <a:r>
              <a:rPr lang="x-none" altLang="x-none" dirty="0"/>
              <a:t>Expects a DStream of (key, value) pairs</a:t>
            </a:r>
          </a:p>
          <a:p>
            <a:pPr lvl="1"/>
            <a:r>
              <a:rPr lang="x-none" altLang="x-none" dirty="0"/>
              <a:t>Returns a new DStream of (key, long) pairs in the window</a:t>
            </a: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reduceByWindow()</a:t>
            </a:r>
            <a:r>
              <a:rPr lang="x-none" altLang="x-none" dirty="0"/>
              <a:t> and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reduceByKeyAndWindow()</a:t>
            </a:r>
          </a:p>
          <a:p>
            <a:pPr lvl="1"/>
            <a:r>
              <a:rPr lang="x-none" altLang="x-none" dirty="0"/>
              <a:t>Applies a reducing function to the values or (key, values) in the window </a:t>
            </a:r>
            <a:endParaRPr lang="en-CA" altLang="x-none" dirty="0"/>
          </a:p>
          <a:p>
            <a:pPr lvl="0"/>
            <a:r>
              <a:rPr lang="x-none" altLang="x-none" dirty="0"/>
              <a:t>The operation of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reduceByKeyAndWindow()</a:t>
            </a:r>
            <a:r>
              <a:rPr lang="x-none" altLang="x-none" dirty="0"/>
              <a:t> can be optimized</a:t>
            </a:r>
          </a:p>
          <a:p>
            <a:pPr lvl="1"/>
            <a:r>
              <a:rPr lang="x-none" altLang="x-none" dirty="0"/>
              <a:t>As a window slides, the reduced value can be calculated incrementally</a:t>
            </a:r>
          </a:p>
          <a:p>
            <a:pPr lvl="2"/>
            <a:r>
              <a:rPr lang="x-none" altLang="x-none" dirty="0"/>
              <a:t>An </a:t>
            </a:r>
            <a:r>
              <a:rPr lang="x-none" altLang="x-none" i="1" dirty="0">
                <a:latin typeface="Century Schoolbook" panose="02040604050505020304" pitchFamily="18" charset="0"/>
              </a:rPr>
              <a:t>inverse-reduce</a:t>
            </a:r>
            <a:r>
              <a:rPr lang="x-none" altLang="x-none" dirty="0"/>
              <a:t> function can be specified to remove old values</a:t>
            </a:r>
          </a:p>
          <a:p>
            <a:pPr lvl="2"/>
            <a:r>
              <a:rPr lang="x-none" altLang="x-none" dirty="0"/>
              <a:t>New values are then amalgamated by the reduce 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62251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D6ABE-509C-4693-B33B-1EA4329C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Spark supports a number of advanced streaming sources</a:t>
            </a:r>
          </a:p>
          <a:p>
            <a:pPr lvl="1"/>
            <a:r>
              <a:rPr lang="x-none" altLang="x-none" dirty="0"/>
              <a:t>Not part of the core Spark API and require additional libraries </a:t>
            </a:r>
            <a:endParaRPr lang="en-CA" altLang="x-none" dirty="0"/>
          </a:p>
          <a:p>
            <a:pPr lvl="0"/>
            <a:r>
              <a:rPr lang="x-none" altLang="x-none" dirty="0"/>
              <a:t>Apache Kafka</a:t>
            </a:r>
          </a:p>
          <a:p>
            <a:pPr lvl="1"/>
            <a:r>
              <a:rPr lang="x-none" altLang="x-none" dirty="0"/>
              <a:t>A distributed publish-subscribe messaging system written in Scala</a:t>
            </a:r>
          </a:p>
          <a:p>
            <a:pPr lvl="2"/>
            <a:r>
              <a:rPr lang="x-none" altLang="x-none" dirty="0"/>
              <a:t>Designed to be fast, scalable, and robust</a:t>
            </a:r>
          </a:p>
          <a:p>
            <a:pPr lvl="1"/>
            <a:r>
              <a:rPr lang="x-none" altLang="x-none" dirty="0"/>
              <a:t>Originally developed by LinkedIn and became open</a:t>
            </a:r>
            <a:r>
              <a:rPr lang="en-US" altLang="x-none" dirty="0"/>
              <a:t> </a:t>
            </a:r>
            <a:r>
              <a:rPr lang="x-none" altLang="x-none" dirty="0"/>
              <a:t>source in 2011</a:t>
            </a:r>
          </a:p>
          <a:p>
            <a:pPr lvl="0"/>
            <a:r>
              <a:rPr lang="x-none" altLang="x-none" dirty="0"/>
              <a:t>Apache Flume</a:t>
            </a:r>
          </a:p>
          <a:p>
            <a:pPr lvl="1"/>
            <a:r>
              <a:rPr lang="x-none" altLang="x-none" dirty="0"/>
              <a:t>Highly available distributed service for collecting and aggregating data</a:t>
            </a:r>
          </a:p>
          <a:p>
            <a:pPr lvl="2"/>
            <a:r>
              <a:rPr lang="x-none" altLang="x-none" dirty="0"/>
              <a:t>Designed to handle very large quantities of data</a:t>
            </a:r>
          </a:p>
          <a:p>
            <a:pPr lvl="2"/>
            <a:r>
              <a:rPr lang="x-none" altLang="x-none" dirty="0"/>
              <a:t>Originally developed by Cloudera</a:t>
            </a:r>
          </a:p>
          <a:p>
            <a:pPr lvl="0"/>
            <a:r>
              <a:rPr lang="x-none" altLang="x-none" dirty="0"/>
              <a:t>Amazon Kinesis</a:t>
            </a:r>
          </a:p>
          <a:p>
            <a:pPr lvl="1"/>
            <a:r>
              <a:rPr lang="x-none" altLang="x-none" dirty="0"/>
              <a:t>Commercial EC2 service for collecting and processing stream-based data</a:t>
            </a:r>
          </a:p>
          <a:p>
            <a:pPr lvl="2"/>
            <a:r>
              <a:rPr lang="x-none" altLang="x-none" dirty="0"/>
              <a:t>Highly scalable and designed for used by real-time applications</a:t>
            </a:r>
          </a:p>
          <a:p>
            <a:pPr lvl="2"/>
            <a:r>
              <a:rPr lang="x-none" altLang="x-none" dirty="0"/>
              <a:t>Provide a Kinesis Client Library (KCL) under the Amazon Software License</a:t>
            </a:r>
          </a:p>
          <a:p>
            <a:pPr lvl="0"/>
            <a:r>
              <a:rPr lang="x-none" altLang="x-none" dirty="0"/>
              <a:t>Twitter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Streaming Sources</a:t>
            </a:r>
          </a:p>
        </p:txBody>
      </p:sp>
    </p:spTree>
    <p:extLst>
      <p:ext uri="{BB962C8B-B14F-4D97-AF65-F5344CB8AC3E}">
        <p14:creationId xmlns:p14="http://schemas.microsoft.com/office/powerpoint/2010/main" val="142887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F9FD3F-0742-44E2-9AEB-D62CEB45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Learned the special processing needs for the high-velocity data under Spark’s streaming architecture</a:t>
            </a:r>
          </a:p>
          <a:p>
            <a:r>
              <a:rPr lang="en-US" dirty="0"/>
              <a:t>Explored various streaming data 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68505-A044-4FFA-BF39-D268D95A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0637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A3E800-BF0F-4E43-8DCF-4FEFE38C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Learn the special processing needs for the high-velocity data under Spark’s streaming architecture</a:t>
            </a:r>
          </a:p>
          <a:p>
            <a:r>
              <a:rPr lang="en-US" dirty="0"/>
              <a:t>Explore various streaming data 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080039-E5E7-45E5-A032-6101A4B6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22592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7908-BFF0-4975-8837-9EA77219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Streaming is an extension of the core API</a:t>
            </a:r>
          </a:p>
          <a:p>
            <a:pPr lvl="1"/>
            <a:r>
              <a:rPr lang="en-US" dirty="0"/>
              <a:t>Provides high-throughput stream processing of live data</a:t>
            </a:r>
          </a:p>
          <a:p>
            <a:pPr lvl="1"/>
            <a:r>
              <a:rPr lang="en-US" dirty="0"/>
              <a:t>Built on Spark’s fault-tolerant and highly scalable architecture</a:t>
            </a:r>
          </a:p>
          <a:p>
            <a:r>
              <a:rPr lang="en-US" dirty="0"/>
              <a:t>Support for a wide variety of data sources</a:t>
            </a:r>
          </a:p>
          <a:p>
            <a:pPr lvl="1"/>
            <a:r>
              <a:rPr lang="en-US" dirty="0"/>
              <a:t>File systems, TCP Sockets, Kafka, Flume, Twitter, Kinesis, and ZeroMQ</a:t>
            </a:r>
          </a:p>
          <a:p>
            <a:pPr lvl="1"/>
            <a:r>
              <a:rPr lang="en-US" dirty="0"/>
              <a:t>Implement custom</a:t>
            </a:r>
            <a:r>
              <a:rPr lang="en-US" i="1" dirty="0"/>
              <a:t> </a:t>
            </a:r>
            <a:r>
              <a:rPr lang="en-US" i="1" dirty="0">
                <a:latin typeface="Century Schoolbook" panose="02040604050505020304" pitchFamily="18" charset="0"/>
              </a:rPr>
              <a:t>Receivers</a:t>
            </a:r>
            <a:r>
              <a:rPr lang="en-US" i="1" dirty="0"/>
              <a:t> </a:t>
            </a:r>
            <a:r>
              <a:rPr lang="en-US" dirty="0"/>
              <a:t>to integrate arbitrary data sources</a:t>
            </a:r>
          </a:p>
          <a:p>
            <a:r>
              <a:rPr lang="en-US" dirty="0"/>
              <a:t>Streams can be processed using complex algorithms</a:t>
            </a:r>
          </a:p>
          <a:p>
            <a:pPr lvl="1"/>
            <a:r>
              <a:rPr lang="en-US" dirty="0"/>
              <a:t>Designed and implemented using:</a:t>
            </a:r>
          </a:p>
          <a:p>
            <a:pPr lvl="2"/>
            <a:r>
              <a:rPr lang="en-US" dirty="0"/>
              <a:t>Spark transformations and actions</a:t>
            </a:r>
          </a:p>
          <a:p>
            <a:pPr lvl="2"/>
            <a:r>
              <a:rPr lang="en-US" dirty="0"/>
              <a:t>Sliding window operations</a:t>
            </a:r>
          </a:p>
          <a:p>
            <a:pPr lvl="2"/>
            <a:r>
              <a:rPr lang="en-US" dirty="0"/>
              <a:t>The other extension APIs for SQL, Machine Learning, R, and GraphX</a:t>
            </a:r>
          </a:p>
          <a:p>
            <a:r>
              <a:rPr lang="en-US" dirty="0"/>
              <a:t>Processed data can be pushed out to:</a:t>
            </a:r>
          </a:p>
          <a:p>
            <a:pPr lvl="1"/>
            <a:r>
              <a:rPr lang="en-US" dirty="0"/>
              <a:t> File systems, databases, live dashboards,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12445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3948-1066-463E-BEE1-C6580690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Live input streams are divided into batches of data items</a:t>
            </a:r>
          </a:p>
          <a:p>
            <a:pPr lvl="1"/>
            <a:r>
              <a:rPr lang="x-none" altLang="x-none" dirty="0"/>
              <a:t>Known as </a:t>
            </a:r>
            <a:r>
              <a:rPr lang="x-none" altLang="x-none" i="1" dirty="0">
                <a:latin typeface="Century Schoolbook" panose="02040604050505020304" pitchFamily="18" charset="0"/>
              </a:rPr>
              <a:t>discretized streams</a:t>
            </a:r>
          </a:p>
          <a:p>
            <a:pPr lvl="1"/>
            <a:r>
              <a:rPr lang="x-none" altLang="x-none" dirty="0"/>
              <a:t>Spark’s high-level abstraction is called a DStream</a:t>
            </a:r>
          </a:p>
          <a:p>
            <a:pPr lvl="0"/>
            <a:r>
              <a:rPr lang="x-none" altLang="x-none" dirty="0"/>
              <a:t>The batching interval is specified when the DStream is created</a:t>
            </a:r>
          </a:p>
          <a:p>
            <a:pPr lvl="1"/>
            <a:r>
              <a:rPr lang="x-none" altLang="x-none" dirty="0"/>
              <a:t>A new RDD is generated every interval for the batch of collected data</a:t>
            </a:r>
          </a:p>
          <a:p>
            <a:pPr lvl="2"/>
            <a:r>
              <a:rPr lang="x-none" altLang="x-none" dirty="0"/>
              <a:t>Spark operations are then applied to the RDD</a:t>
            </a:r>
          </a:p>
          <a:p>
            <a:pPr lvl="1"/>
            <a:r>
              <a:rPr lang="x-none" altLang="x-none" dirty="0"/>
              <a:t>Windowed DStream instances will contain multiple RDDs</a:t>
            </a:r>
          </a:p>
          <a:p>
            <a:pPr lvl="2"/>
            <a:r>
              <a:rPr lang="x-none" altLang="x-none" dirty="0"/>
              <a:t>A configurable number of historical RDDs from earlier batches</a:t>
            </a:r>
          </a:p>
          <a:p>
            <a:pPr lvl="2"/>
            <a:r>
              <a:rPr lang="x-none" altLang="x-none" dirty="0"/>
              <a:t>Spark operations are applied to their aggregate</a:t>
            </a:r>
          </a:p>
          <a:p>
            <a:pPr lvl="0"/>
            <a:r>
              <a:rPr lang="x-none" altLang="x-none" dirty="0"/>
              <a:t>Input streams are obtained from Receivers</a:t>
            </a:r>
          </a:p>
          <a:p>
            <a:pPr lvl="1"/>
            <a:r>
              <a:rPr lang="x-none" altLang="x-none" dirty="0"/>
              <a:t>Built-in or custom classes for generating DStreams from data sources</a:t>
            </a:r>
          </a:p>
          <a:p>
            <a:pPr lvl="1"/>
            <a:r>
              <a:rPr lang="x-none" altLang="x-none" dirty="0"/>
              <a:t>Received data is reliably stored in Spark’s memory for processing</a:t>
            </a:r>
          </a:p>
          <a:p>
            <a:pPr lvl="0"/>
            <a:r>
              <a:rPr lang="x-none" altLang="x-none" dirty="0"/>
              <a:t>Spark provides two categories of supported streaming sources</a:t>
            </a:r>
          </a:p>
          <a:p>
            <a:pPr lvl="1"/>
            <a:r>
              <a:rPr lang="x-none" altLang="x-none" dirty="0"/>
              <a:t>Basic sources</a:t>
            </a:r>
            <a:r>
              <a:rPr lang="en-US" altLang="x-none" dirty="0"/>
              <a:t> </a:t>
            </a:r>
            <a:r>
              <a:rPr lang="x-none" altLang="x-none" dirty="0"/>
              <a:t>include file and socket streams</a:t>
            </a:r>
          </a:p>
          <a:p>
            <a:pPr lvl="1"/>
            <a:r>
              <a:rPr lang="x-none" altLang="x-none" dirty="0"/>
              <a:t>Advanced sources</a:t>
            </a:r>
            <a:r>
              <a:rPr lang="en-US" altLang="x-none" dirty="0"/>
              <a:t> </a:t>
            </a:r>
            <a:r>
              <a:rPr lang="x-none" altLang="x-none" dirty="0"/>
              <a:t>include Kafka, Flume, Kinesis, Twitter,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Streams and RDDs</a:t>
            </a:r>
          </a:p>
        </p:txBody>
      </p:sp>
    </p:spTree>
    <p:extLst>
      <p:ext uri="{BB962C8B-B14F-4D97-AF65-F5344CB8AC3E}">
        <p14:creationId xmlns:p14="http://schemas.microsoft.com/office/powerpoint/2010/main" val="21747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A41D4-D09B-4236-B2CB-581CB3BB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7889208" cy="594809"/>
          </a:xfrm>
        </p:spPr>
        <p:txBody>
          <a:bodyPr/>
          <a:lstStyle/>
          <a:p>
            <a:pPr lvl="0"/>
            <a:r>
              <a:rPr lang="x-none" altLang="x-none" dirty="0"/>
              <a:t>Applications must create a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</a:p>
          <a:p>
            <a:pPr lvl="1"/>
            <a:r>
              <a:rPr lang="x-none" altLang="x-none" dirty="0"/>
              <a:t>Can use an existing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x-none" altLang="x-none" dirty="0"/>
              <a:t> or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SparkConf</a:t>
            </a:r>
            <a:r>
              <a:rPr lang="x-none" altLang="x-none" dirty="0"/>
              <a:t> instance</a:t>
            </a:r>
          </a:p>
          <a:p>
            <a:pPr lvl="2"/>
            <a:r>
              <a:rPr lang="x-none" altLang="x-none" dirty="0"/>
              <a:t>At least two threads must be specified for the Worker/Executor and Receiver</a:t>
            </a:r>
          </a:p>
          <a:p>
            <a:pPr lvl="1"/>
            <a:r>
              <a:rPr lang="x-none" altLang="x-none" dirty="0"/>
              <a:t>Specify the batch interval</a:t>
            </a:r>
            <a:endParaRPr lang="en-US" altLang="x-non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 DStream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E93BA-19EA-4806-8777-17FC75E0909E}"/>
              </a:ext>
            </a:extLst>
          </p:cNvPr>
          <p:cNvSpPr txBox="1"/>
          <p:nvPr/>
        </p:nvSpPr>
        <p:spPr>
          <a:xfrm>
            <a:off x="1275588" y="2724912"/>
            <a:ext cx="6592824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pyspark import SparkContext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pyspark.streaming import StreamingContext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 = SparkContext("local[2]", "textStream")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sc.setLogLevel('Error')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 = StreamingContext(sc, 5)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 = ssc.socketTextStream('localhost', 9999)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 = lines.flatMap(lambda line: line.split(' '))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words.map(lambda w: (w, 1))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 = pairs.reduceByKey(lambda x, y : x + y)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wordCount.pprint()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ssc.start()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ssc.awaitTerminationOrTimeout(10000)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ssc.stop()</a:t>
            </a:r>
          </a:p>
        </p:txBody>
      </p:sp>
    </p:spTree>
    <p:extLst>
      <p:ext uri="{BB962C8B-B14F-4D97-AF65-F5344CB8AC3E}">
        <p14:creationId xmlns:p14="http://schemas.microsoft.com/office/powerpoint/2010/main" val="144151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25928-28D4-486F-A067-AB6B16F9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Applications should be able to process data as fast as it is being received</a:t>
            </a:r>
          </a:p>
          <a:p>
            <a:pPr lvl="1"/>
            <a:r>
              <a:rPr lang="x-none" altLang="x-none" dirty="0"/>
              <a:t>The batch rate is specified when the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  <a:r>
              <a:rPr lang="x-none" altLang="x-none" dirty="0"/>
              <a:t> is instantiated</a:t>
            </a:r>
          </a:p>
          <a:p>
            <a:pPr lvl="0"/>
            <a:r>
              <a:rPr lang="x-none" altLang="x-none" dirty="0"/>
              <a:t>The batch processing time should be less than the specified batch interval</a:t>
            </a:r>
          </a:p>
          <a:p>
            <a:pPr lvl="1"/>
            <a:r>
              <a:rPr lang="x-none" altLang="x-none" dirty="0"/>
              <a:t>Start with a longer than expected batch interval</a:t>
            </a:r>
          </a:p>
          <a:p>
            <a:pPr lvl="2"/>
            <a:r>
              <a:rPr lang="x-none" altLang="x-none" dirty="0"/>
              <a:t>Monitor the processing time and then reduce the batch interval</a:t>
            </a:r>
          </a:p>
          <a:p>
            <a:pPr lvl="0"/>
            <a:r>
              <a:rPr lang="x-none" altLang="x-none" dirty="0"/>
              <a:t>Processing times can be monitored</a:t>
            </a:r>
          </a:p>
          <a:p>
            <a:pPr lvl="1"/>
            <a:r>
              <a:rPr lang="x-none" altLang="x-none" dirty="0"/>
              <a:t>Many useful streaming statistics are reported in the Web UI</a:t>
            </a:r>
          </a:p>
          <a:p>
            <a:pPr lvl="1"/>
            <a:r>
              <a:rPr lang="x-none" altLang="x-none" dirty="0"/>
              <a:t>The driver log files contain a “Total delay” entry</a:t>
            </a:r>
          </a:p>
          <a:p>
            <a:pPr lvl="0"/>
            <a:r>
              <a:rPr lang="x-none" altLang="x-none" dirty="0"/>
              <a:t>Momentary delays may be acceptable</a:t>
            </a:r>
          </a:p>
          <a:p>
            <a:pPr lvl="1"/>
            <a:r>
              <a:rPr lang="x-none" altLang="x-none" dirty="0"/>
              <a:t>As long as the delay reduces back to an appropriate value</a:t>
            </a:r>
          </a:p>
          <a:p>
            <a:pPr lvl="1"/>
            <a:r>
              <a:rPr lang="x-none" altLang="x-none" dirty="0"/>
              <a:t>Caused by temporary increases in the data rate</a:t>
            </a:r>
          </a:p>
          <a:p>
            <a:pPr lvl="0"/>
            <a:r>
              <a:rPr lang="x-none" altLang="x-none" dirty="0"/>
              <a:t>Sustained delays will accumulate over time</a:t>
            </a:r>
          </a:p>
          <a:p>
            <a:pPr lvl="1"/>
            <a:r>
              <a:rPr lang="x-none" altLang="x-none" dirty="0"/>
              <a:t>The application will not be able to keep up and may become unstable </a:t>
            </a:r>
            <a:endParaRPr lang="en-CA" altLang="x-none" dirty="0"/>
          </a:p>
          <a:p>
            <a:pPr lvl="0"/>
            <a:r>
              <a:rPr lang="x-none" altLang="x-none" dirty="0"/>
              <a:t>The level of processing parallelism can also be increased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Batch Rate</a:t>
            </a:r>
          </a:p>
        </p:txBody>
      </p:sp>
    </p:spTree>
    <p:extLst>
      <p:ext uri="{BB962C8B-B14F-4D97-AF65-F5344CB8AC3E}">
        <p14:creationId xmlns:p14="http://schemas.microsoft.com/office/powerpoint/2010/main" val="61069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72AAA-5AD0-40C4-9BA3-F4645BDA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245341" cy="5072616"/>
          </a:xfrm>
        </p:spPr>
        <p:txBody>
          <a:bodyPr/>
          <a:lstStyle/>
          <a:p>
            <a:pPr lvl="0"/>
            <a:r>
              <a:rPr lang="x-none" altLang="x-none" dirty="0"/>
              <a:t>The following transformations are available on DStream instances</a:t>
            </a:r>
            <a:r>
              <a:rPr lang="en-US" altLang="x-none" dirty="0"/>
              <a:t>: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x-none" altLang="x-none" dirty="0"/>
              <a:t>,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flatMap()</a:t>
            </a:r>
            <a:r>
              <a:rPr lang="x-none" altLang="x-none" dirty="0"/>
              <a:t>,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r>
              <a:rPr lang="x-none" altLang="x-none" dirty="0"/>
              <a:t>,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  <a:r>
              <a:rPr lang="x-none" altLang="x-none" dirty="0"/>
              <a:t>,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reduceByKey()</a:t>
            </a:r>
            <a:r>
              <a:rPr lang="x-none" altLang="x-none" dirty="0"/>
              <a:t>,</a:t>
            </a:r>
            <a:r>
              <a:rPr lang="en-US" altLang="x-none" dirty="0"/>
              <a:t> and</a:t>
            </a:r>
            <a:r>
              <a:rPr lang="x-none" altLang="x-none" dirty="0"/>
              <a:t>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endParaRPr lang="x-none" altLang="x-none" dirty="0"/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countByKey()</a:t>
            </a:r>
            <a:r>
              <a:rPr lang="x-none" altLang="x-none" dirty="0"/>
              <a:t>,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cogroup()</a:t>
            </a:r>
            <a:r>
              <a:rPr lang="en-US" altLang="x-none" dirty="0"/>
              <a:t>,</a:t>
            </a:r>
            <a:r>
              <a:rPr lang="x-none" altLang="x-none" dirty="0"/>
              <a:t> and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</a:p>
          <a:p>
            <a:pPr lvl="1"/>
            <a:r>
              <a:rPr lang="x-none" altLang="x-none" dirty="0"/>
              <a:t>These operate in exactly the same way as the standard RDD equivalents </a:t>
            </a:r>
            <a:endParaRPr lang="en-CA" altLang="x-none" dirty="0"/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</a:p>
          <a:p>
            <a:pPr lvl="1"/>
            <a:r>
              <a:rPr lang="x-none" altLang="x-none" dirty="0"/>
              <a:t>Applies any RDD to RDD operation not exposed by the DStream API</a:t>
            </a: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x-none" altLang="x-none" dirty="0"/>
              <a:t>Combines multiple DStream instances of the same type </a:t>
            </a:r>
            <a:endParaRPr lang="en-CA" altLang="x-non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DStream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8838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39CDB-FAEE-4BB3-B37F-7B670B25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Output operations trigger the execution of any pending transformations</a:t>
            </a:r>
          </a:p>
          <a:p>
            <a:pPr lvl="1"/>
            <a:r>
              <a:rPr lang="x-none" altLang="x-none" dirty="0"/>
              <a:t>They behave like RDD actions </a:t>
            </a:r>
            <a:endParaRPr lang="en-CA" altLang="x-none" dirty="0"/>
          </a:p>
          <a:p>
            <a:pPr lvl="0"/>
            <a:r>
              <a:rPr lang="x-none" altLang="x-none" dirty="0"/>
              <a:t>Currently, DStream instances provide three save operations</a:t>
            </a:r>
          </a:p>
          <a:p>
            <a:pPr lvl="1"/>
            <a:r>
              <a:rPr lang="x-none" altLang="x-none" dirty="0"/>
              <a:t>Filenames are generated using the time with a prefix and optional suffix</a:t>
            </a:r>
          </a:p>
          <a:p>
            <a:pPr lvl="2"/>
            <a:r>
              <a:rPr lang="x-none" altLang="x-none" dirty="0"/>
              <a:t>Provided as arguments</a:t>
            </a:r>
            <a:endParaRPr lang="en-US" altLang="x-none" dirty="0"/>
          </a:p>
          <a:p>
            <a:pPr lvl="3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prefix-TIME_IN_MS.suffix</a:t>
            </a: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saveAsTextFiles() </a:t>
            </a:r>
            <a:endParaRPr lang="en-CA" altLang="x-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saveAsObjectFiles()</a:t>
            </a:r>
          </a:p>
          <a:p>
            <a:pPr lvl="1"/>
            <a:r>
              <a:rPr lang="x-none" altLang="x-none" dirty="0"/>
              <a:t>Save the DStream as serialized Java SequenceFile</a:t>
            </a:r>
          </a:p>
          <a:p>
            <a:pPr lvl="1"/>
            <a:r>
              <a:rPr lang="x-none" altLang="x-none" dirty="0"/>
              <a:t>Values only, keys are serialized as NullWriteable</a:t>
            </a: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saveAsHadoopFiles()</a:t>
            </a:r>
          </a:p>
          <a:p>
            <a:pPr lvl="1"/>
            <a:r>
              <a:rPr lang="x-none" altLang="x-none" dirty="0"/>
              <a:t>Requires a Hadoop OutputFormat</a:t>
            </a:r>
          </a:p>
          <a:p>
            <a:pPr lvl="1"/>
            <a:r>
              <a:rPr lang="x-none" altLang="x-none" dirty="0"/>
              <a:t>The DStream must contain</a:t>
            </a:r>
            <a:r>
              <a:rPr lang="en-US" altLang="x-none" dirty="0"/>
              <a:t> </a:t>
            </a:r>
            <a:r>
              <a:rPr lang="x-none" altLang="x-none" dirty="0"/>
              <a:t>(key, value)</a:t>
            </a:r>
            <a:r>
              <a:rPr lang="en-US" altLang="x-none" dirty="0"/>
              <a:t> </a:t>
            </a:r>
            <a:r>
              <a:rPr lang="x-none" altLang="x-none" dirty="0"/>
              <a:t>pairs</a:t>
            </a:r>
            <a:endParaRPr lang="en-US" altLang="x-none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foreachRDD(func) </a:t>
            </a:r>
          </a:p>
          <a:p>
            <a:pPr lvl="1"/>
            <a:r>
              <a:rPr lang="en-US" dirty="0"/>
              <a:t>Generic output operator that calls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/>
              <a:t> for each DStream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DStream Output Operations</a:t>
            </a:r>
          </a:p>
        </p:txBody>
      </p:sp>
    </p:spTree>
    <p:extLst>
      <p:ext uri="{BB962C8B-B14F-4D97-AF65-F5344CB8AC3E}">
        <p14:creationId xmlns:p14="http://schemas.microsoft.com/office/powerpoint/2010/main" val="186463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9E6D-9B9D-425F-BBA2-44819BF2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09310"/>
            <a:ext cx="8020050" cy="5072616"/>
          </a:xfrm>
        </p:spPr>
        <p:txBody>
          <a:bodyPr/>
          <a:lstStyle/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fileStream()</a:t>
            </a:r>
            <a:r>
              <a:rPr lang="x-none" altLang="x-none" dirty="0"/>
              <a:t> monitors a file system directory</a:t>
            </a:r>
          </a:p>
          <a:p>
            <a:pPr lvl="1"/>
            <a:r>
              <a:rPr lang="x-none" altLang="x-none" dirty="0"/>
              <a:t>Called on a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  <a:r>
              <a:rPr lang="x-none" altLang="x-none" dirty="0"/>
              <a:t> instance</a:t>
            </a:r>
          </a:p>
          <a:p>
            <a:pPr lvl="1"/>
            <a:r>
              <a:rPr lang="x-none" altLang="x-none" dirty="0"/>
              <a:t>Delegates to an underlying Hadoop InputFormat</a:t>
            </a:r>
          </a:p>
          <a:p>
            <a:pPr lvl="0"/>
            <a:r>
              <a:rPr lang="x-none" altLang="x-none" dirty="0"/>
              <a:t>Files must be created in, or copied/moved to</a:t>
            </a:r>
            <a:r>
              <a:rPr lang="en-US" altLang="x-none" dirty="0"/>
              <a:t>,</a:t>
            </a:r>
            <a:r>
              <a:rPr lang="x-none" altLang="x-none" dirty="0"/>
              <a:t> the monitored directory</a:t>
            </a:r>
          </a:p>
          <a:p>
            <a:pPr lvl="1"/>
            <a:r>
              <a:rPr lang="x-none" altLang="x-none" dirty="0"/>
              <a:t>If required, existing files can be processed at start-up</a:t>
            </a:r>
          </a:p>
          <a:p>
            <a:pPr lvl="1"/>
            <a:r>
              <a:rPr lang="x-none" altLang="x-none" dirty="0"/>
              <a:t>File names starting </a:t>
            </a:r>
            <a:r>
              <a:rPr lang="x-none" altLang="x-none"/>
              <a:t>with </a:t>
            </a:r>
            <a:r>
              <a:rPr lang="en-US" altLang="x-none" dirty="0"/>
              <a:t>"</a:t>
            </a:r>
            <a:r>
              <a:rPr lang="x-none" altLang="x-none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x-none" dirty="0">
                <a:latin typeface="+mj-lt"/>
                <a:cs typeface="Courier New" panose="02070309020205020404" pitchFamily="49" charset="0"/>
              </a:rPr>
              <a:t>"</a:t>
            </a:r>
            <a:r>
              <a:rPr lang="x-none" altLang="x-none"/>
              <a:t> </a:t>
            </a:r>
            <a:r>
              <a:rPr lang="x-none" altLang="x-none" dirty="0"/>
              <a:t>are ignored</a:t>
            </a:r>
          </a:p>
          <a:p>
            <a:pPr lvl="2"/>
            <a:r>
              <a:rPr lang="x-none" altLang="x-none" dirty="0"/>
              <a:t>A generic filename filter can be specified</a:t>
            </a:r>
          </a:p>
          <a:p>
            <a:pPr lvl="0"/>
            <a:r>
              <a:rPr lang="x-none" altLang="x-none" dirty="0"/>
              <a:t>The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textFileStream()</a:t>
            </a:r>
            <a:r>
              <a:rPr lang="x-none" altLang="x-none" dirty="0"/>
              <a:t> method delegates to a TextInputFormat </a:t>
            </a:r>
            <a:endParaRPr lang="en-CA" altLang="x-none" dirty="0"/>
          </a:p>
          <a:p>
            <a:pPr lvl="0"/>
            <a:r>
              <a:rPr lang="x-none" altLang="x-none" dirty="0"/>
              <a:t>For full details, view the Spark Scala API documentation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95CD7-0F39-4A31-989A-834D75EBD3E7}"/>
              </a:ext>
            </a:extLst>
          </p:cNvPr>
          <p:cNvSpPr txBox="1"/>
          <p:nvPr/>
        </p:nvSpPr>
        <p:spPr>
          <a:xfrm>
            <a:off x="645890" y="4097830"/>
            <a:ext cx="7852220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 = StreamingContext(sc, 5)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 = ssc.textFileStream('stream')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 = lines.flatMap(lambda line: line.split(' '))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words.map(lambda w: (w, 1))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 = pairs.reduceByKey(lambda x, y : x + y).transform(lambda x : x.sortBy(lambda x : -x[1]))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wordCount.pprint()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ssc.start()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ssc.awaitTerminationOrTimeout(10000)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ssc.stop()</a:t>
            </a:r>
          </a:p>
        </p:txBody>
      </p:sp>
    </p:spTree>
    <p:extLst>
      <p:ext uri="{BB962C8B-B14F-4D97-AF65-F5344CB8AC3E}">
        <p14:creationId xmlns:p14="http://schemas.microsoft.com/office/powerpoint/2010/main" val="48751736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EVEA5JW6U4JV-6-9775</_dlc_DocId>
    <_dlc_DocIdUrl xmlns="037063e9-a85e-4c78-8627-f1a9315663e5">
      <Url>https://portal.roitraining.com/Courses/_layouts/DocIdRedir.aspx?ID=EVEA5JW6U4JV-6-9775</Url>
      <Description>EVEA5JW6U4JV-6-9775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97901-086A-43FB-9CDE-81946CD25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4846</TotalTime>
  <Words>1492</Words>
  <Application>Microsoft Macintosh PowerPoint</Application>
  <PresentationFormat>On-screen Show (4:3)</PresentationFormat>
  <Paragraphs>183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MS PGothic</vt:lpstr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5:  Spark Streaming </vt:lpstr>
      <vt:lpstr>Chapter Objectives</vt:lpstr>
      <vt:lpstr>Introduction to Spark Streaming</vt:lpstr>
      <vt:lpstr>Discretized Streams and RDDs</vt:lpstr>
      <vt:lpstr>Obtaining a DStream</vt:lpstr>
      <vt:lpstr>Setting the Batch Rate</vt:lpstr>
      <vt:lpstr>DStream Transformations</vt:lpstr>
      <vt:lpstr>DStream Output Operations</vt:lpstr>
      <vt:lpstr>File Streams</vt:lpstr>
      <vt:lpstr>DataFrames</vt:lpstr>
      <vt:lpstr>DataFrames (continued)</vt:lpstr>
      <vt:lpstr>Window Operations</vt:lpstr>
      <vt:lpstr>Window Transformations</vt:lpstr>
      <vt:lpstr>Advanced Streaming Sources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Imran Ahmad</dc:creator>
  <cp:lastModifiedBy>Microsoft Office User</cp:lastModifiedBy>
  <cp:revision>95</cp:revision>
  <dcterms:created xsi:type="dcterms:W3CDTF">2018-05-01T18:57:33Z</dcterms:created>
  <dcterms:modified xsi:type="dcterms:W3CDTF">2020-01-16T14:53:45Z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c880d0fe-e733-4036-9ee0-56651077467e</vt:lpwstr>
  </property>
</Properties>
</file>