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1"/>
  </p:notesMasterIdLst>
  <p:handoutMasterIdLst>
    <p:handoutMasterId r:id="rId32"/>
  </p:handoutMasterIdLst>
  <p:sldIdLst>
    <p:sldId id="257" r:id="rId6"/>
    <p:sldId id="306" r:id="rId7"/>
    <p:sldId id="307" r:id="rId8"/>
    <p:sldId id="316" r:id="rId9"/>
    <p:sldId id="321" r:id="rId10"/>
    <p:sldId id="334" r:id="rId11"/>
    <p:sldId id="323" r:id="rId12"/>
    <p:sldId id="324" r:id="rId13"/>
    <p:sldId id="325" r:id="rId14"/>
    <p:sldId id="326" r:id="rId15"/>
    <p:sldId id="327" r:id="rId16"/>
    <p:sldId id="309" r:id="rId17"/>
    <p:sldId id="310" r:id="rId18"/>
    <p:sldId id="311" r:id="rId19"/>
    <p:sldId id="312" r:id="rId20"/>
    <p:sldId id="318" r:id="rId21"/>
    <p:sldId id="372" r:id="rId22"/>
    <p:sldId id="373" r:id="rId23"/>
    <p:sldId id="375" r:id="rId24"/>
    <p:sldId id="374" r:id="rId25"/>
    <p:sldId id="377" r:id="rId26"/>
    <p:sldId id="376" r:id="rId27"/>
    <p:sldId id="378" r:id="rId28"/>
    <p:sldId id="314" r:id="rId29"/>
    <p:sldId id="380" r:id="rId30"/>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29" autoAdjust="0"/>
    <p:restoredTop sz="83659" autoAdjust="0"/>
  </p:normalViewPr>
  <p:slideViewPr>
    <p:cSldViewPr snapToGrid="0">
      <p:cViewPr varScale="1">
        <p:scale>
          <a:sx n="110" d="100"/>
          <a:sy n="110" d="100"/>
        </p:scale>
        <p:origin x="1164" y="108"/>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2" d="100"/>
          <a:sy n="82" d="100"/>
        </p:scale>
        <p:origin x="3822" y="96"/>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2</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2-</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p:nvPr>
        </p:nvSpPr>
        <p:spPr>
          <a:xfrm>
            <a:off x="1189038" y="701675"/>
            <a:ext cx="4676775" cy="3508375"/>
          </a:xfrm>
        </p:spPr>
      </p:sp>
      <p:sp>
        <p:nvSpPr>
          <p:cNvPr id="16" name="Notes Placeholder 1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9337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2-</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a:t>
            </a:r>
            <a:r>
              <a:rPr lang="en-US" dirty="0"/>
              <a:t>2</a:t>
            </a:r>
            <a:r>
              <a:rPr lang="en-US" sz="3600" dirty="0">
                <a:effectLst/>
              </a:rPr>
              <a:t>: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755907"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428625" lvl="1" indent="-257175">
              <a:buFont typeface="+mj-lt"/>
              <a:buAutoNum type="arabicPeriod"/>
            </a:pPr>
            <a:r>
              <a:rPr lang="en-US" dirty="0"/>
              <a:t>Create a Spark context</a:t>
            </a:r>
          </a:p>
          <a:p>
            <a:pPr marL="644129" lvl="2" indent="-211931">
              <a:buFont typeface="+mj-lt"/>
              <a:buAutoNum type="alphaLcPeriod"/>
            </a:pPr>
            <a:r>
              <a:rPr lang="en-US" dirty="0"/>
              <a:t> Automatically provided in the shells via the variable “sc”</a:t>
            </a:r>
          </a:p>
          <a:p>
            <a:pPr marL="428625" lvl="1" indent="-257175">
              <a:buFont typeface="+mj-lt"/>
              <a:buAutoNum type="arabicPeriod"/>
            </a:pPr>
            <a:r>
              <a:rPr lang="en-US" dirty="0"/>
              <a:t>Import data as RDDs</a:t>
            </a:r>
          </a:p>
          <a:p>
            <a:pPr marL="428625" lvl="1" indent="-257175">
              <a:buFont typeface="+mj-lt"/>
              <a:buAutoNum type="arabicPeriod"/>
            </a:pPr>
            <a:r>
              <a:rPr lang="en-US" dirty="0"/>
              <a:t>Transform and perform actions on RDDs</a:t>
            </a:r>
          </a:p>
          <a:p>
            <a:pPr marL="428625" lvl="1" indent="-257175">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and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river Executo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14100" y="3369185"/>
            <a:ext cx="5676900" cy="2724150"/>
          </a:xfrm>
        </p:spPr>
      </p:pic>
      <p:sp>
        <p:nvSpPr>
          <p:cNvPr id="3" name="Title 2"/>
          <p:cNvSpPr>
            <a:spLocks noGrp="1"/>
          </p:cNvSpPr>
          <p:nvPr>
            <p:ph type="title"/>
          </p:nvPr>
        </p:nvSpPr>
        <p:spPr/>
        <p:txBody>
          <a:bodyPr/>
          <a:lstStyle/>
          <a:p>
            <a:r>
              <a:rPr lang="en-US" dirty="0"/>
              <a:t>Spark’s Basic Architecture</a:t>
            </a:r>
          </a:p>
        </p:txBody>
      </p:sp>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4"/>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5"/>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6"/>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spTree>
    <p:extLst>
      <p:ext uri="{BB962C8B-B14F-4D97-AF65-F5344CB8AC3E}">
        <p14:creationId xmlns:p14="http://schemas.microsoft.com/office/powerpoint/2010/main" val="50325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PySpark</a:t>
            </a:r>
          </a:p>
        </p:txBody>
      </p:sp>
      <p:sp>
        <p:nvSpPr>
          <p:cNvPr id="3" name="Content Placeholder 2"/>
          <p:cNvSpPr>
            <a:spLocks noGrp="1"/>
          </p:cNvSpPr>
          <p:nvPr>
            <p:ph idx="1"/>
          </p:nvPr>
        </p:nvSpPr>
        <p:spPr>
          <a:xfrm>
            <a:off x="557567" y="1266825"/>
            <a:ext cx="8318488" cy="4986911"/>
          </a:xfrm>
        </p:spPr>
        <p:txBody>
          <a:bodyPr/>
          <a:lstStyle/>
          <a:p>
            <a:r>
              <a:rPr lang="en-US" dirty="0"/>
              <a:t>To start PySpark on the VM:</a:t>
            </a:r>
          </a:p>
          <a:p>
            <a:pPr lvl="1"/>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cd ~/ROI</a:t>
            </a:r>
          </a:p>
          <a:p>
            <a:pPr marL="457200" lvl="2" indent="0">
              <a:buNone/>
            </a:pPr>
            <a:r>
              <a:rPr lang="en-US" dirty="0">
                <a:latin typeface="Courier New" panose="02070309020205020404" pitchFamily="49" charset="0"/>
                <a:cs typeface="Courier New" panose="02070309020205020404" pitchFamily="49" charset="0"/>
              </a:rPr>
              <a:t>pyspark </a:t>
            </a:r>
          </a:p>
          <a:p>
            <a:pPr marL="457200" lvl="2" indent="0">
              <a:buNone/>
            </a:pPr>
            <a:r>
              <a:rPr lang="en-US" dirty="0">
                <a:latin typeface="Courier New" panose="02070309020205020404" pitchFamily="49" charset="0"/>
                <a:cs typeface="Courier New" panose="02070309020205020404" pitchFamily="49" charset="0"/>
              </a:rPr>
              <a:t>sc</a:t>
            </a:r>
          </a:p>
          <a:p>
            <a:pPr marL="457200" lvl="2" indent="0">
              <a:buNone/>
            </a:pPr>
            <a:r>
              <a:rPr lang="en-US" dirty="0">
                <a:latin typeface="Courier New" panose="02070309020205020404" pitchFamily="49" charset="0"/>
                <a:cs typeface="Courier New" panose="02070309020205020404" pitchFamily="49" charset="0"/>
              </a:rPr>
              <a:t>spark</a:t>
            </a:r>
          </a:p>
          <a:p>
            <a:pPr marL="457200" lvl="2" indent="0">
              <a:buNone/>
            </a:pPr>
            <a:r>
              <a:rPr lang="en-US" dirty="0">
                <a:latin typeface="Courier New" panose="02070309020205020404" pitchFamily="49" charset="0"/>
                <a:cs typeface="Courier New" panose="02070309020205020404" pitchFamily="49" charset="0"/>
              </a:rPr>
              <a:t>x = sc.textFile('datasets/text/shakespeare.txt')</a:t>
            </a:r>
          </a:p>
          <a:p>
            <a:pPr marL="457200" lvl="2" indent="0">
              <a:buNone/>
            </a:pPr>
            <a:r>
              <a:rPr lang="en-US" dirty="0">
                <a:latin typeface="Courier New" panose="02070309020205020404" pitchFamily="49" charset="0"/>
                <a:cs typeface="Courier New" panose="02070309020205020404" pitchFamily="49" charset="0"/>
              </a:rPr>
              <a:t>x.count()</a:t>
            </a:r>
          </a:p>
          <a:p>
            <a:pPr marL="457200" lvl="2" indent="0">
              <a:buNone/>
            </a:pPr>
            <a:r>
              <a:rPr lang="en-US" dirty="0">
                <a:latin typeface="Courier New" panose="02070309020205020404" pitchFamily="49" charset="0"/>
                <a:cs typeface="Courier New" panose="02070309020205020404" pitchFamily="49" charset="0"/>
              </a:rPr>
              <a:t>x.take(10)</a:t>
            </a:r>
            <a:endParaRPr lang="en-US" dirty="0"/>
          </a:p>
          <a:p>
            <a:r>
              <a:rPr lang="en-US" dirty="0"/>
              <a:t>To write a Python program from scratch you have to initialize sc and Spark manually</a:t>
            </a:r>
          </a:p>
          <a:p>
            <a:pPr lvl="1"/>
            <a:r>
              <a:rPr lang="en-US" dirty="0"/>
              <a:t>initspark.py is a helper module you can copy and use in your own scripts</a:t>
            </a:r>
          </a:p>
          <a:p>
            <a:pPr marL="461963" lvl="1" indent="0">
              <a:buNone/>
            </a:pPr>
            <a:r>
              <a:rPr lang="en-US" dirty="0">
                <a:latin typeface="Courier New" panose="02070309020205020404" pitchFamily="49" charset="0"/>
                <a:cs typeface="Courier New" panose="02070309020205020404" pitchFamily="49" charset="0"/>
              </a:rPr>
              <a:t>from initspark import *</a:t>
            </a:r>
          </a:p>
          <a:p>
            <a:pPr marL="461963" lvl="1" indent="0">
              <a:buNone/>
            </a:pPr>
            <a:r>
              <a:rPr lang="en-US" dirty="0">
                <a:latin typeface="Courier New" panose="02070309020205020404" pitchFamily="49" charset="0"/>
                <a:cs typeface="Courier New" panose="02070309020205020404" pitchFamily="49" charset="0"/>
              </a:rPr>
              <a:t>sc, spark, conf = initspark()</a:t>
            </a:r>
          </a:p>
          <a:p>
            <a:pPr marL="457200" lvl="2" indent="0">
              <a:buNone/>
            </a:pPr>
            <a:r>
              <a:rPr lang="en-US" dirty="0">
                <a:latin typeface="Courier New" panose="02070309020205020404" pitchFamily="49" charset="0"/>
                <a:cs typeface="Courier New" panose="02070309020205020404" pitchFamily="49" charset="0"/>
              </a:rPr>
              <a:t>sc, spark, conf = initspark(appname = 'appname', servername = 'sparkservername', cassandra = 'cassandra)</a:t>
            </a:r>
          </a:p>
          <a:p>
            <a:pPr marL="457200" lvl="2" indent="0">
              <a:buNone/>
            </a:pPr>
            <a:endParaRPr lang="en-US" dirty="0"/>
          </a:p>
          <a:p>
            <a:pPr marL="457200" lvl="2" indent="0">
              <a:buNone/>
            </a:pPr>
            <a:endParaRPr lang="en-US" dirty="0"/>
          </a:p>
          <a:p>
            <a:pPr marL="511175" lvl="3" indent="0">
              <a:buNone/>
            </a:pPr>
            <a:endParaRPr lang="en-US" dirty="0"/>
          </a:p>
        </p:txBody>
      </p:sp>
    </p:spTree>
    <p:extLst>
      <p:ext uri="{BB962C8B-B14F-4D97-AF65-F5344CB8AC3E}">
        <p14:creationId xmlns:p14="http://schemas.microsoft.com/office/powerpoint/2010/main" val="87530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a:t>
            </a:r>
          </a:p>
        </p:txBody>
      </p:sp>
      <p:sp>
        <p:nvSpPr>
          <p:cNvPr id="3" name="Content Placeholder 2"/>
          <p:cNvSpPr>
            <a:spLocks noGrp="1"/>
          </p:cNvSpPr>
          <p:nvPr>
            <p:ph idx="1"/>
          </p:nvPr>
        </p:nvSpPr>
        <p:spPr>
          <a:xfrm>
            <a:off x="392912" y="1074315"/>
            <a:ext cx="8318488" cy="4986911"/>
          </a:xfrm>
        </p:spPr>
        <p:txBody>
          <a:bodyPr/>
          <a:lstStyle/>
          <a:p>
            <a:r>
              <a:rPr lang="en-US" dirty="0"/>
              <a:t>The sc object is the Spark context and allows you to call methods to load and manipulate data</a:t>
            </a:r>
          </a:p>
          <a:p>
            <a:pPr marL="0" indent="0">
              <a:buNone/>
            </a:pPr>
            <a:r>
              <a:rPr lang="en-US" dirty="0">
                <a:latin typeface="Courier New" panose="02070309020205020404" pitchFamily="49" charset="0"/>
                <a:cs typeface="Courier New" panose="02070309020205020404" pitchFamily="49" charset="0"/>
              </a:rPr>
              <a:t>  x = sc.parallelize(range(1, 11))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x.take(5)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sc.textFile('hdfs://localhost:9000/categories').collect()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sc.textFile('hdfsPath('categories').collect()</a:t>
            </a:r>
          </a:p>
          <a:p>
            <a:r>
              <a:rPr lang="en-US" dirty="0"/>
              <a:t>Load a local file</a:t>
            </a:r>
            <a:br>
              <a:rPr lang="en-US" dirty="0"/>
            </a:br>
            <a:r>
              <a:rPr lang="en-US" dirty="0">
                <a:latin typeface="Courier New" panose="02070309020205020404" pitchFamily="49" charset="0"/>
                <a:cs typeface="Courier New" panose="02070309020205020404" pitchFamily="49" charset="0"/>
              </a:rPr>
              <a:t>sc.textFile('file:///home/student/ROI/datasets/northwind/CSV/categories/categories.csv')</a:t>
            </a:r>
          </a:p>
          <a:p>
            <a:r>
              <a:rPr lang="en-US" dirty="0"/>
              <a:t>Load a local folder</a:t>
            </a:r>
          </a:p>
          <a:p>
            <a:pPr marL="228600" lvl="1" indent="0">
              <a:buNone/>
            </a:pPr>
            <a:r>
              <a:rPr lang="en-US" dirty="0">
                <a:latin typeface="Courier New" panose="02070309020205020404" pitchFamily="49" charset="0"/>
                <a:cs typeface="Courier New" panose="02070309020205020404" pitchFamily="49" charset="0"/>
              </a:rPr>
              <a:t>sc.textFile('file:///home/student/ROI/datasets/northwind/CSV/categories/categories.csv')</a:t>
            </a:r>
          </a:p>
          <a:p>
            <a:r>
              <a:rPr lang="en-US" dirty="0"/>
              <a:t>Load a hdfs folder</a:t>
            </a:r>
          </a:p>
          <a:p>
            <a:pPr marL="228600" lvl="1" indent="0">
              <a:buNone/>
            </a:pPr>
            <a:r>
              <a:rPr lang="en-US" dirty="0">
                <a:latin typeface="Courier New" panose="02070309020205020404" pitchFamily="49" charset="0"/>
                <a:cs typeface="Courier New" panose="02070309020205020404" pitchFamily="49" charset="0"/>
              </a:rPr>
              <a:t>sc.textFile('hdfs://localhost:9000/categories')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sc.textFile(hdfsFolder('categories'))</a:t>
            </a:r>
          </a:p>
          <a:p>
            <a:pPr marL="2286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 -</a:t>
            </a:r>
            <a:r>
              <a:rPr lang="en-US" dirty="0"/>
              <a:t> returns the entire RDD as a Python list to the client</a:t>
            </a:r>
          </a:p>
          <a:p>
            <a:pPr lvl="1"/>
            <a:r>
              <a:rPr lang="en-US" dirty="0">
                <a:latin typeface="Courier New" panose="02070309020205020404" pitchFamily="49" charset="0"/>
                <a:cs typeface="Courier New" panose="02070309020205020404" pitchFamily="49" charset="0"/>
              </a:rPr>
              <a:t>rdd.count() -</a:t>
            </a:r>
            <a:r>
              <a:rPr lang="en-US" dirty="0">
                <a:latin typeface="+mn-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 -</a:t>
            </a:r>
            <a:r>
              <a:rPr lang="en-US" dirty="0">
                <a:latin typeface="+mn-lt"/>
                <a:cs typeface="Courier New" panose="02070309020205020404" pitchFamily="49" charset="0"/>
              </a:rPr>
              <a:t> </a:t>
            </a:r>
            <a:r>
              <a:rPr lang="en-US" dirty="0"/>
              <a:t>returns the opposite of takeOrdered</a:t>
            </a:r>
          </a:p>
          <a:p>
            <a:pPr lvl="1"/>
            <a:r>
              <a:rPr lang="en-US" dirty="0">
                <a:latin typeface="Courier New" panose="02070309020205020404" pitchFamily="49" charset="0"/>
                <a:cs typeface="Courier New" panose="02070309020205020404" pitchFamily="49" charset="0"/>
              </a:rPr>
              <a:t>rdd.takeSample(replacement, count, seed) </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 -</a:t>
            </a:r>
            <a:r>
              <a:rPr lang="en-US" dirty="0">
                <a:latin typeface="+mn-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rdd.saceAsPickleFile()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392911" y="917557"/>
            <a:ext cx="8590667" cy="4986911"/>
          </a:xfrm>
        </p:spPr>
        <p:txBody>
          <a:bodyPr/>
          <a:lstStyle/>
          <a:p>
            <a:r>
              <a:rPr lang="en-US" dirty="0"/>
              <a:t>Transformations are used to create a recipe of changes you want to make to the data</a:t>
            </a:r>
          </a:p>
          <a:p>
            <a:pPr lvl="1"/>
            <a:r>
              <a:rPr lang="en-US" dirty="0"/>
              <a:t>String parsing, data conversion, calculations</a:t>
            </a:r>
          </a:p>
          <a:p>
            <a:pPr lvl="1"/>
            <a:r>
              <a:rPr lang="en-US" dirty="0"/>
              <a:t>Filtering</a:t>
            </a:r>
          </a:p>
          <a:p>
            <a:pPr lvl="1"/>
            <a:r>
              <a:rPr lang="en-US" dirty="0"/>
              <a:t>Matching</a:t>
            </a:r>
          </a:p>
          <a:p>
            <a:pPr lvl="1"/>
            <a:r>
              <a:rPr lang="en-US" dirty="0"/>
              <a:t>Sorting</a:t>
            </a:r>
          </a:p>
          <a:p>
            <a:pPr lvl="1"/>
            <a:r>
              <a:rPr lang="en-US" dirty="0"/>
              <a:t>Aggregating</a:t>
            </a:r>
          </a:p>
          <a:p>
            <a:r>
              <a:rPr lang="en-US" dirty="0"/>
              <a:t>Some useful transformations:</a:t>
            </a:r>
          </a:p>
          <a:p>
            <a:pPr lvl="1"/>
            <a:r>
              <a:rPr lang="en-US" dirty="0"/>
              <a:t>Narrow transformations</a:t>
            </a:r>
          </a:p>
          <a:p>
            <a:pPr lvl="2"/>
            <a:r>
              <a:rPr lang="en-US" dirty="0">
                <a:latin typeface="Courier New" panose="02070309020205020404" pitchFamily="49" charset="0"/>
                <a:cs typeface="Courier New" panose="02070309020205020404" pitchFamily="49" charset="0"/>
              </a:rPr>
              <a:t>rdd.map() </a:t>
            </a:r>
            <a:r>
              <a:rPr lang="en-US" dirty="0">
                <a:latin typeface="+mn-lt"/>
                <a:cs typeface="Courier New" panose="02070309020205020404" pitchFamily="49" charset="0"/>
              </a:rPr>
              <a:t>–</a:t>
            </a:r>
            <a:r>
              <a:rPr lang="en-US" dirty="0">
                <a:latin typeface="+mn-lt"/>
              </a:rPr>
              <a:t> </a:t>
            </a:r>
            <a:r>
              <a:rPr lang="en-US" dirty="0"/>
              <a:t>applies a function to each element of the RDD</a:t>
            </a:r>
          </a:p>
          <a:p>
            <a:pPr lvl="2"/>
            <a:r>
              <a:rPr lang="en-US" dirty="0">
                <a:latin typeface="Courier New" panose="02070309020205020404" pitchFamily="49" charset="0"/>
                <a:cs typeface="Courier New" panose="02070309020205020404" pitchFamily="49" charset="0"/>
              </a:rPr>
              <a:t>rdd.flatMap() </a:t>
            </a:r>
            <a:r>
              <a:rPr lang="en-US" dirty="0">
                <a:latin typeface="+mn-lt"/>
                <a:cs typeface="Courier New" panose="02070309020205020404" pitchFamily="49" charset="0"/>
              </a:rPr>
              <a:t>–</a:t>
            </a:r>
            <a:r>
              <a:rPr lang="en-US" dirty="0">
                <a:latin typeface="+mn-lt"/>
              </a:rPr>
              <a:t> </a:t>
            </a:r>
            <a:r>
              <a:rPr lang="en-US" dirty="0"/>
              <a:t>applies a function and flattens the elements</a:t>
            </a:r>
          </a:p>
          <a:p>
            <a:pPr lvl="2"/>
            <a:r>
              <a:rPr lang="en-US" dirty="0">
                <a:latin typeface="Courier New" panose="02070309020205020404" pitchFamily="49" charset="0"/>
                <a:cs typeface="Courier New" panose="02070309020205020404" pitchFamily="49" charset="0"/>
              </a:rPr>
              <a:t>rdd.filter() </a:t>
            </a:r>
            <a:r>
              <a:rPr lang="en-US" dirty="0">
                <a:latin typeface="+mn-lt"/>
                <a:cs typeface="Courier New" panose="02070309020205020404" pitchFamily="49" charset="0"/>
              </a:rPr>
              <a:t>–</a:t>
            </a:r>
            <a:r>
              <a:rPr lang="en-US" dirty="0">
                <a:latin typeface="+mn-lt"/>
              </a:rPr>
              <a:t> </a:t>
            </a:r>
            <a:r>
              <a:rPr lang="en-US" dirty="0"/>
              <a:t>applies a function to determine if an element is returned</a:t>
            </a:r>
          </a:p>
          <a:p>
            <a:pPr lvl="1"/>
            <a:r>
              <a:rPr lang="en-US" dirty="0"/>
              <a:t>Wide transformations</a:t>
            </a:r>
          </a:p>
          <a:p>
            <a:pPr lvl="2"/>
            <a:r>
              <a:rPr lang="en-US" dirty="0">
                <a:latin typeface="Courier New" panose="02070309020205020404" pitchFamily="49" charset="0"/>
                <a:cs typeface="Courier New" panose="02070309020205020404" pitchFamily="49" charset="0"/>
              </a:rPr>
              <a:t>rdd.sort() </a:t>
            </a:r>
            <a:r>
              <a:rPr lang="en-US" dirty="0">
                <a:latin typeface="+mn-lt"/>
                <a:cs typeface="Courier New" panose="02070309020205020404" pitchFamily="49" charset="0"/>
              </a:rPr>
              <a:t>–</a:t>
            </a:r>
            <a:r>
              <a:rPr lang="en-US" dirty="0">
                <a:latin typeface="+mn-lt"/>
              </a:rPr>
              <a:t> </a:t>
            </a:r>
            <a:r>
              <a:rPr lang="en-US" dirty="0"/>
              <a:t>orders the RDD</a:t>
            </a:r>
          </a:p>
          <a:p>
            <a:pPr lvl="2"/>
            <a:r>
              <a:rPr lang="en-US" dirty="0">
                <a:latin typeface="Courier New" panose="02070309020205020404" pitchFamily="49" charset="0"/>
                <a:cs typeface="Courier New" panose="02070309020205020404" pitchFamily="49" charset="0"/>
              </a:rPr>
              <a:t>rdd.groupBy() </a:t>
            </a:r>
            <a:r>
              <a:rPr lang="en-US" dirty="0">
                <a:latin typeface="+mn-lt"/>
                <a:cs typeface="Courier New" panose="02070309020205020404" pitchFamily="49" charset="0"/>
              </a:rPr>
              <a:t>–</a:t>
            </a:r>
            <a:r>
              <a:rPr lang="en-US" dirty="0"/>
              <a:t> accumulates items with a key into a tuple of the key and list of the items</a:t>
            </a:r>
          </a:p>
          <a:p>
            <a:pPr lvl="2"/>
            <a:r>
              <a:rPr lang="en-US" dirty="0">
                <a:latin typeface="Courier New" panose="02070309020205020404" pitchFamily="49" charset="0"/>
                <a:cs typeface="Courier New" panose="02070309020205020404" pitchFamily="49" charset="0"/>
              </a:rPr>
              <a:t>rdd.reduce() </a:t>
            </a:r>
            <a:r>
              <a:rPr lang="en-US" dirty="0">
                <a:latin typeface="+mn-lt"/>
                <a:cs typeface="Courier New" panose="02070309020205020404" pitchFamily="49" charset="0"/>
              </a:rPr>
              <a:t>–</a:t>
            </a:r>
            <a:r>
              <a:rPr lang="en-US" dirty="0">
                <a:latin typeface="+mn-lt"/>
              </a:rPr>
              <a:t> </a:t>
            </a:r>
            <a:r>
              <a:rPr lang="en-US" dirty="0"/>
              <a:t>runs a function on items for a key to return an aggregated value</a:t>
            </a:r>
          </a:p>
          <a:p>
            <a:pPr lvl="2"/>
            <a:r>
              <a:rPr lang="en-US" dirty="0">
                <a:latin typeface="Courier New" panose="02070309020205020404" pitchFamily="49" charset="0"/>
                <a:cs typeface="Courier New" panose="02070309020205020404" pitchFamily="49" charset="0"/>
              </a:rPr>
              <a:t>rdd.join() </a:t>
            </a:r>
            <a:r>
              <a:rPr lang="en-US" dirty="0">
                <a:latin typeface="+mn-lt"/>
                <a:cs typeface="Courier New" panose="02070309020205020404" pitchFamily="49" charset="0"/>
              </a:rPr>
              <a:t>–</a:t>
            </a:r>
            <a:r>
              <a:rPr lang="en-US" dirty="0">
                <a:latin typeface="+mn-lt"/>
              </a:rPr>
              <a:t> </a:t>
            </a:r>
            <a:r>
              <a:rPr lang="en-US" dirty="0"/>
              <a:t>matches elements in one RDD to another</a:t>
            </a:r>
          </a:p>
          <a:p>
            <a:pPr lvl="2"/>
            <a:endParaRPr lang="en-US" dirty="0"/>
          </a:p>
        </p:txBody>
      </p:sp>
    </p:spTree>
    <p:extLst>
      <p:ext uri="{BB962C8B-B14F-4D97-AF65-F5344CB8AC3E}">
        <p14:creationId xmlns:p14="http://schemas.microsoft.com/office/powerpoint/2010/main" val="3750436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t>
            </a:r>
            <a:r>
              <a:rPr lang="en-US" dirty="0">
                <a:latin typeface="Courier New" panose="02070309020205020404" pitchFamily="49" charset="0"/>
                <a:cs typeface="Courier New" panose="02070309020205020404" pitchFamily="49" charset="0"/>
              </a:rPr>
              <a:t>creditcard.csv</a:t>
            </a:r>
            <a:r>
              <a:rPr lang="en-US" dirty="0"/>
              <a:t> dataset provides sample data on credit card transactions.</a:t>
            </a:r>
          </a:p>
          <a:p>
            <a:r>
              <a:rPr lang="en-US" dirty="0"/>
              <a:t>Load the file into HDFS</a:t>
            </a:r>
          </a:p>
          <a:p>
            <a:r>
              <a:rPr lang="en-US" dirty="0"/>
              <a:t>Load the file into an RDD</a:t>
            </a:r>
          </a:p>
          <a:p>
            <a:r>
              <a:rPr lang="en-US" dirty="0"/>
              <a:t>Parse the file into a tuple or namedtuple or dictionary</a:t>
            </a:r>
          </a:p>
          <a:p>
            <a:pPr lvl="1"/>
            <a:r>
              <a:rPr lang="en-US" dirty="0"/>
              <a:t>Make sure to convert columns to the right data types</a:t>
            </a:r>
          </a:p>
          <a:p>
            <a:pPr lvl="1"/>
            <a:r>
              <a:rPr lang="en-US" dirty="0"/>
              <a:t>You can ignore any columns you don’t need for the solution</a:t>
            </a:r>
          </a:p>
          <a:p>
            <a:r>
              <a:rPr lang="en-US" dirty="0"/>
              <a:t>Filter the data to show only transactions made by women</a:t>
            </a:r>
          </a:p>
          <a:p>
            <a:r>
              <a:rPr lang="en-US" dirty="0"/>
              <a:t>Calculate the amount spent in each city</a:t>
            </a:r>
          </a:p>
          <a:p>
            <a:endParaRPr lang="en-US" dirty="0"/>
          </a:p>
        </p:txBody>
      </p:sp>
      <p:sp>
        <p:nvSpPr>
          <p:cNvPr id="2" name="Title 1"/>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1148082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Apache Spark is supported in </a:t>
            </a:r>
            <a:r>
              <a:rPr lang="en-US" dirty="0">
                <a:highlight>
                  <a:srgbClr val="FFFF00"/>
                </a:highlight>
              </a:rPr>
              <a:t>Zeppelin</a:t>
            </a:r>
            <a:r>
              <a:rPr lang="en-US" dirty="0"/>
              <a:t> with Spark Interpreter group and will be one of the ways we will be using Apache Spark in this course</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1925052"/>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a:t>Spark package designed for working with structured data which is built on top of Spark Core</a:t>
            </a:r>
          </a:p>
          <a:p>
            <a:r>
              <a:rPr lang="x-none" altLang="x-none"/>
              <a:t>Provides an SQL-like interface for working with structured data</a:t>
            </a:r>
          </a:p>
          <a:p>
            <a:r>
              <a:rPr lang="x-none" altLang="x-none"/>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3.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5155</TotalTime>
  <Words>1879</Words>
  <Application>Microsoft Office PowerPoint</Application>
  <PresentationFormat>On-screen Show (4:3)</PresentationFormat>
  <Paragraphs>211</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Schoolbook</vt:lpstr>
      <vt:lpstr>Courier New</vt:lpstr>
      <vt:lpstr>Tahoma</vt:lpstr>
      <vt:lpstr>Wingdings</vt:lpstr>
      <vt:lpstr>ROI Standard Theme</vt:lpstr>
      <vt:lpstr>Chapter 2:  Introduction to Spark</vt:lpstr>
      <vt:lpstr>Chapter Objectives</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Project</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Christel Silva</cp:lastModifiedBy>
  <cp:revision>101</cp:revision>
  <dcterms:created xsi:type="dcterms:W3CDTF">2018-05-01T18:57:33Z</dcterms:created>
  <dcterms:modified xsi:type="dcterms:W3CDTF">2019-09-04T23:47:11Z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