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5"/>
  </p:sldMasterIdLst>
  <p:notesMasterIdLst>
    <p:notesMasterId r:id="rId37"/>
  </p:notesMasterIdLst>
  <p:handoutMasterIdLst>
    <p:handoutMasterId r:id="rId38"/>
  </p:handoutMasterIdLst>
  <p:sldIdLst>
    <p:sldId id="257" r:id="rId6"/>
    <p:sldId id="306" r:id="rId7"/>
    <p:sldId id="260" r:id="rId8"/>
    <p:sldId id="367" r:id="rId9"/>
    <p:sldId id="346" r:id="rId10"/>
    <p:sldId id="385" r:id="rId11"/>
    <p:sldId id="381" r:id="rId12"/>
    <p:sldId id="307" r:id="rId13"/>
    <p:sldId id="316" r:id="rId14"/>
    <p:sldId id="321" r:id="rId15"/>
    <p:sldId id="334" r:id="rId16"/>
    <p:sldId id="323" r:id="rId17"/>
    <p:sldId id="324" r:id="rId18"/>
    <p:sldId id="325" r:id="rId19"/>
    <p:sldId id="326" r:id="rId20"/>
    <p:sldId id="327" r:id="rId21"/>
    <p:sldId id="309" r:id="rId22"/>
    <p:sldId id="310" r:id="rId23"/>
    <p:sldId id="386" r:id="rId24"/>
    <p:sldId id="311" r:id="rId25"/>
    <p:sldId id="312" r:id="rId26"/>
    <p:sldId id="318" r:id="rId27"/>
    <p:sldId id="372" r:id="rId28"/>
    <p:sldId id="373" r:id="rId29"/>
    <p:sldId id="375" r:id="rId30"/>
    <p:sldId id="374" r:id="rId31"/>
    <p:sldId id="377" r:id="rId32"/>
    <p:sldId id="376" r:id="rId33"/>
    <p:sldId id="378" r:id="rId34"/>
    <p:sldId id="314" r:id="rId35"/>
    <p:sldId id="380" r:id="rId36"/>
  </p:sldIdLst>
  <p:sldSz cx="9144000" cy="6858000" type="screen4x3"/>
  <p:notesSz cx="7053263" cy="9356725"/>
  <p:defaultTextStyle>
    <a:defPPr>
      <a:defRPr lang="en-US"/>
    </a:defPPr>
    <a:lvl1pPr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1pPr>
    <a:lvl2pPr marL="4572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2pPr>
    <a:lvl3pPr marL="9144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3pPr>
    <a:lvl4pPr marL="13716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4pPr>
    <a:lvl5pPr marL="18288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5pPr>
    <a:lvl6pPr marL="2286000" algn="l" defTabSz="914400" rtl="0" eaLnBrk="1" latinLnBrk="0" hangingPunct="1">
      <a:defRPr sz="2400" kern="1200">
        <a:solidFill>
          <a:schemeClr val="bg1"/>
        </a:solidFill>
        <a:latin typeface="Arial" pitchFamily="34" charset="0"/>
        <a:ea typeface="+mn-ea"/>
        <a:cs typeface="Lucida Sans Unicode" pitchFamily="34" charset="0"/>
      </a:defRPr>
    </a:lvl6pPr>
    <a:lvl7pPr marL="2743200" algn="l" defTabSz="914400" rtl="0" eaLnBrk="1" latinLnBrk="0" hangingPunct="1">
      <a:defRPr sz="2400" kern="1200">
        <a:solidFill>
          <a:schemeClr val="bg1"/>
        </a:solidFill>
        <a:latin typeface="Arial" pitchFamily="34" charset="0"/>
        <a:ea typeface="+mn-ea"/>
        <a:cs typeface="Lucida Sans Unicode" pitchFamily="34" charset="0"/>
      </a:defRPr>
    </a:lvl7pPr>
    <a:lvl8pPr marL="3200400" algn="l" defTabSz="914400" rtl="0" eaLnBrk="1" latinLnBrk="0" hangingPunct="1">
      <a:defRPr sz="2400" kern="1200">
        <a:solidFill>
          <a:schemeClr val="bg1"/>
        </a:solidFill>
        <a:latin typeface="Arial" pitchFamily="34" charset="0"/>
        <a:ea typeface="+mn-ea"/>
        <a:cs typeface="Lucida Sans Unicode" pitchFamily="34" charset="0"/>
      </a:defRPr>
    </a:lvl8pPr>
    <a:lvl9pPr marL="3657600" algn="l" defTabSz="914400" rtl="0" eaLnBrk="1" latinLnBrk="0" hangingPunct="1">
      <a:defRPr sz="2400" kern="1200">
        <a:solidFill>
          <a:schemeClr val="bg1"/>
        </a:solidFill>
        <a:latin typeface="Arial" pitchFamily="34" charset="0"/>
        <a:ea typeface="+mn-ea"/>
        <a:cs typeface="Lucida Sans Unicode" pitchFamily="34" charset="0"/>
      </a:defRPr>
    </a:lvl9pPr>
  </p:defaultTextStyle>
  <p:extLst>
    <p:ext uri="{EFAFB233-063F-42B5-8137-9DF3F51BA10A}">
      <p15:sldGuideLst xmlns:p15="http://schemas.microsoft.com/office/powerpoint/2012/main">
        <p15:guide id="1" orient="horz" pos="840" userDrawn="1">
          <p15:clr>
            <a:srgbClr val="A4A3A4"/>
          </p15:clr>
        </p15:guide>
        <p15:guide id="2" pos="480" userDrawn="1">
          <p15:clr>
            <a:srgbClr val="A4A3A4"/>
          </p15:clr>
        </p15:guide>
        <p15:guide id="3" orient="horz" pos="384" userDrawn="1">
          <p15:clr>
            <a:srgbClr val="A4A3A4"/>
          </p15:clr>
        </p15:guide>
      </p15:sldGuideLst>
    </p:ext>
    <p:ext uri="{2D200454-40CA-4A62-9FC3-DE9A4176ACB9}">
      <p15:notesGuideLst xmlns:p15="http://schemas.microsoft.com/office/powerpoint/2012/main">
        <p15:guide id="1" orient="horz" pos="2660">
          <p15:clr>
            <a:srgbClr val="A4A3A4"/>
          </p15:clr>
        </p15:guide>
        <p15:guide id="2" orient="horz" pos="437">
          <p15:clr>
            <a:srgbClr val="A4A3A4"/>
          </p15:clr>
        </p15:guide>
        <p15:guide id="3" pos="2241">
          <p15:clr>
            <a:srgbClr val="A4A3A4"/>
          </p15:clr>
        </p15:guide>
        <p15:guide id="4" pos="142">
          <p15:clr>
            <a:srgbClr val="A4A3A4"/>
          </p15:clr>
        </p15:guide>
        <p15:guide id="5" pos="430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D6"/>
    <a:srgbClr val="0060B8"/>
    <a:srgbClr val="005AAC"/>
    <a:srgbClr val="003A70"/>
    <a:srgbClr val="004A8E"/>
    <a:srgbClr val="898F8F"/>
    <a:srgbClr val="FF3300"/>
    <a:srgbClr val="FF9900"/>
    <a:srgbClr val="FFCC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0A15C55-8517-42AA-B614-E9B94910E39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413" autoAdjust="0"/>
    <p:restoredTop sz="83659" autoAdjust="0"/>
  </p:normalViewPr>
  <p:slideViewPr>
    <p:cSldViewPr snapToGrid="0">
      <p:cViewPr varScale="1">
        <p:scale>
          <a:sx n="135" d="100"/>
          <a:sy n="135" d="100"/>
        </p:scale>
        <p:origin x="184" y="184"/>
      </p:cViewPr>
      <p:guideLst>
        <p:guide orient="horz" pos="840"/>
        <p:guide pos="480"/>
        <p:guide orient="horz" pos="384"/>
      </p:guideLst>
    </p:cSldViewPr>
  </p:slideViewPr>
  <p:outlineViewPr>
    <p:cViewPr>
      <p:scale>
        <a:sx n="33" d="100"/>
        <a:sy n="33" d="100"/>
      </p:scale>
      <p:origin x="0" y="0"/>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82" d="100"/>
          <a:sy n="82" d="100"/>
        </p:scale>
        <p:origin x="3822" y="96"/>
      </p:cViewPr>
      <p:guideLst>
        <p:guide orient="horz" pos="2660"/>
        <p:guide orient="horz" pos="437"/>
        <p:guide pos="2241"/>
        <p:guide pos="142"/>
        <p:guide pos="4303"/>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6" name="Rectangle 4"/>
          <p:cNvSpPr>
            <a:spLocks noGrp="1" noChangeArrowheads="1"/>
          </p:cNvSpPr>
          <p:nvPr>
            <p:ph type="ftr" sz="quarter" idx="2"/>
          </p:nvPr>
        </p:nvSpPr>
        <p:spPr bwMode="auto">
          <a:xfrm>
            <a:off x="115887" y="9069388"/>
            <a:ext cx="4808537" cy="246062"/>
          </a:xfrm>
          <a:prstGeom prst="rect">
            <a:avLst/>
          </a:prstGeom>
          <a:noFill/>
          <a:ln w="9525">
            <a:noFill/>
            <a:miter lim="800000"/>
            <a:headEnd/>
            <a:tailEnd/>
          </a:ln>
          <a:effectLst/>
        </p:spPr>
        <p:txBody>
          <a:bodyPr vert="horz" wrap="square" lIns="93768" tIns="46884" rIns="93768" bIns="46884" numCol="1" anchor="b" anchorCtr="0" compatLnSpc="1">
            <a:prstTxWarp prst="textNoShape">
              <a:avLst/>
            </a:prstTxWarp>
          </a:bodyPr>
          <a:lstStyle>
            <a:lvl1pPr defTabSz="938213" eaLnBrk="1" hangingPunct="1">
              <a:defRPr sz="1200">
                <a:solidFill>
                  <a:schemeClr val="tx1"/>
                </a:solidFill>
              </a:defRPr>
            </a:lvl1pPr>
          </a:lstStyle>
          <a:p>
            <a:pPr>
              <a:defRPr/>
            </a:pPr>
            <a:r>
              <a:rPr lang="en-US" dirty="0">
                <a:latin typeface="Tahoma" pitchFamily="34" charset="0"/>
                <a:ea typeface="Tahoma" pitchFamily="34" charset="0"/>
                <a:cs typeface="Tahoma" pitchFamily="34" charset="0"/>
              </a:rPr>
              <a:t>Spark Program</a:t>
            </a:r>
          </a:p>
        </p:txBody>
      </p:sp>
      <p:sp>
        <p:nvSpPr>
          <p:cNvPr id="161797" name="Rectangle 5"/>
          <p:cNvSpPr>
            <a:spLocks noGrp="1" noChangeArrowheads="1"/>
          </p:cNvSpPr>
          <p:nvPr>
            <p:ph type="sldNum" sz="quarter" idx="3"/>
          </p:nvPr>
        </p:nvSpPr>
        <p:spPr bwMode="auto">
          <a:xfrm>
            <a:off x="5338763" y="9069387"/>
            <a:ext cx="1577975" cy="249237"/>
          </a:xfrm>
          <a:prstGeom prst="rect">
            <a:avLst/>
          </a:prstGeom>
          <a:noFill/>
          <a:ln w="9525">
            <a:noFill/>
            <a:miter lim="800000"/>
            <a:headEnd/>
            <a:tailEnd/>
          </a:ln>
          <a:effectLst/>
        </p:spPr>
        <p:txBody>
          <a:bodyPr vert="horz" wrap="square" lIns="93768" tIns="46884" rIns="93768" bIns="46884" numCol="1" anchor="b" anchorCtr="0" compatLnSpc="1">
            <a:prstTxWarp prst="textNoShape">
              <a:avLst/>
            </a:prstTxWarp>
          </a:bodyPr>
          <a:lstStyle>
            <a:lvl1pPr algn="r" defTabSz="938213" eaLnBrk="1" hangingPunct="1">
              <a:defRPr sz="1200">
                <a:solidFill>
                  <a:schemeClr val="tx1"/>
                </a:solidFill>
                <a:latin typeface="Arial" pitchFamily="34" charset="0"/>
                <a:cs typeface="+mn-cs"/>
              </a:defRPr>
            </a:lvl1pPr>
          </a:lstStyle>
          <a:p>
            <a:pPr>
              <a:defRPr/>
            </a:pPr>
            <a:r>
              <a:rPr lang="en-US" dirty="0">
                <a:latin typeface="Tahoma" pitchFamily="34" charset="0"/>
                <a:ea typeface="Tahoma" pitchFamily="34" charset="0"/>
                <a:cs typeface="Tahoma" pitchFamily="34" charset="0"/>
              </a:rPr>
              <a:t>Chapter 2</a:t>
            </a:r>
          </a:p>
        </p:txBody>
      </p:sp>
      <p:sp>
        <p:nvSpPr>
          <p:cNvPr id="161798" name="Rectangle 6"/>
          <p:cNvSpPr>
            <a:spLocks noGrp="1" noChangeArrowheads="1"/>
          </p:cNvSpPr>
          <p:nvPr>
            <p:ph type="hdr" sz="quarter"/>
          </p:nvPr>
        </p:nvSpPr>
        <p:spPr bwMode="auto">
          <a:xfrm>
            <a:off x="3852863" y="174625"/>
            <a:ext cx="3063875" cy="350838"/>
          </a:xfrm>
          <a:prstGeom prst="rect">
            <a:avLst/>
          </a:prstGeom>
          <a:noFill/>
          <a:ln w="9525">
            <a:noFill/>
            <a:miter lim="800000"/>
            <a:headEnd/>
            <a:tailEnd/>
          </a:ln>
          <a:effectLst/>
        </p:spPr>
        <p:txBody>
          <a:bodyPr vert="horz" wrap="square" lIns="92812" tIns="46406" rIns="92812" bIns="46406" numCol="1" anchor="t" anchorCtr="0" compatLnSpc="1">
            <a:prstTxWarp prst="textNoShape">
              <a:avLst/>
            </a:prstTxWarp>
          </a:bodyPr>
          <a:lstStyle>
            <a:lvl1pPr algn="r" defTabSz="928688">
              <a:defRPr sz="1200">
                <a:solidFill>
                  <a:schemeClr val="tx1"/>
                </a:solidFill>
              </a:defRPr>
            </a:lvl1pPr>
          </a:lstStyle>
          <a:p>
            <a:pPr>
              <a:defRPr/>
            </a:pPr>
            <a:r>
              <a:rPr lang="en-US" dirty="0">
                <a:latin typeface="Tahoma" pitchFamily="34" charset="0"/>
                <a:ea typeface="Tahoma" pitchFamily="34" charset="0"/>
                <a:cs typeface="Tahoma" pitchFamily="34" charset="0"/>
              </a:rPr>
              <a:t>STUDENT GUIDE</a:t>
            </a:r>
          </a:p>
        </p:txBody>
      </p:sp>
      <p:sp>
        <p:nvSpPr>
          <p:cNvPr id="38917" name="Line 7"/>
          <p:cNvSpPr>
            <a:spLocks noChangeShapeType="1"/>
          </p:cNvSpPr>
          <p:nvPr/>
        </p:nvSpPr>
        <p:spPr bwMode="auto">
          <a:xfrm>
            <a:off x="219075" y="415925"/>
            <a:ext cx="6608763"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endParaRPr lang="en-US" dirty="0"/>
          </a:p>
        </p:txBody>
      </p:sp>
      <p:sp>
        <p:nvSpPr>
          <p:cNvPr id="38918" name="Line 8"/>
          <p:cNvSpPr>
            <a:spLocks noChangeShapeType="1"/>
          </p:cNvSpPr>
          <p:nvPr/>
        </p:nvSpPr>
        <p:spPr bwMode="auto">
          <a:xfrm>
            <a:off x="203200" y="9069388"/>
            <a:ext cx="6608763"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endParaRPr lang="en-US" dirty="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324568507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5"/>
          <p:cNvSpPr>
            <a:spLocks noGrp="1" noChangeArrowheads="1"/>
          </p:cNvSpPr>
          <p:nvPr>
            <p:ph type="body" sz="quarter" idx="3"/>
          </p:nvPr>
        </p:nvSpPr>
        <p:spPr bwMode="auto">
          <a:xfrm>
            <a:off x="696516" y="4267200"/>
            <a:ext cx="5660231" cy="4526071"/>
          </a:xfrm>
          <a:prstGeom prst="rect">
            <a:avLst/>
          </a:prstGeom>
          <a:noFill/>
          <a:ln w="9525">
            <a:noFill/>
            <a:miter lim="800000"/>
            <a:headEnd/>
            <a:tailEnd/>
          </a:ln>
          <a:effectLst/>
        </p:spPr>
        <p:txBody>
          <a:bodyPr vert="horz" wrap="square" lIns="93768" tIns="46884" rIns="93768" bIns="46884"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3" name="Slide Image Placeholder 2"/>
          <p:cNvSpPr>
            <a:spLocks noGrp="1" noRot="1" noChangeAspect="1"/>
          </p:cNvSpPr>
          <p:nvPr>
            <p:ph type="sldImg" idx="2"/>
          </p:nvPr>
        </p:nvSpPr>
        <p:spPr>
          <a:xfrm>
            <a:off x="1188244" y="702356"/>
            <a:ext cx="4676775" cy="3508375"/>
          </a:xfrm>
          <a:prstGeom prst="rect">
            <a:avLst/>
          </a:prstGeom>
          <a:noFill/>
          <a:ln w="12700">
            <a:solidFill>
              <a:prstClr val="black"/>
            </a:solidFill>
          </a:ln>
        </p:spPr>
        <p:txBody>
          <a:bodyPr vert="horz" lIns="91440" tIns="45720" rIns="91440" bIns="45720" rtlCol="0" anchor="ctr"/>
          <a:lstStyle/>
          <a:p>
            <a:endParaRPr lang="en-US" dirty="0"/>
          </a:p>
        </p:txBody>
      </p:sp>
      <p:sp>
        <p:nvSpPr>
          <p:cNvPr id="11" name="Line 14"/>
          <p:cNvSpPr>
            <a:spLocks noChangeShapeType="1"/>
          </p:cNvSpPr>
          <p:nvPr/>
        </p:nvSpPr>
        <p:spPr bwMode="auto">
          <a:xfrm>
            <a:off x="223534" y="8952577"/>
            <a:ext cx="6600826"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square" lIns="94256" tIns="47128" rIns="94256" bIns="47128">
            <a:spAutoFit/>
          </a:bodyPr>
          <a:lstStyle/>
          <a:p>
            <a:endParaRPr lang="en-US" dirty="0">
              <a:latin typeface="Tahoma" pitchFamily="34" charset="0"/>
            </a:endParaRPr>
          </a:p>
        </p:txBody>
      </p:sp>
      <p:sp>
        <p:nvSpPr>
          <p:cNvPr id="13" name="Rectangle 9"/>
          <p:cNvSpPr>
            <a:spLocks noChangeArrowheads="1"/>
          </p:cNvSpPr>
          <p:nvPr/>
        </p:nvSpPr>
        <p:spPr bwMode="auto">
          <a:xfrm>
            <a:off x="3891335" y="8766220"/>
            <a:ext cx="29972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92" tIns="46046" rIns="92092" bIns="46046" anchor="b"/>
          <a:lstStyle/>
          <a:p>
            <a:pPr algn="r" defTabSz="920750"/>
            <a:r>
              <a:rPr lang="en-US" sz="1200" dirty="0">
                <a:solidFill>
                  <a:schemeClr val="tx1"/>
                </a:solidFill>
                <a:latin typeface="Tahoma" pitchFamily="34" charset="0"/>
              </a:rPr>
              <a:t>Chapter 2-</a:t>
            </a:r>
            <a:fld id="{9C58707A-6F60-4D20-8A8B-4F90B88EA4F7}" type="slidenum">
              <a:rPr lang="en-US" sz="1200" smtClean="0">
                <a:solidFill>
                  <a:schemeClr val="tx1"/>
                </a:solidFill>
                <a:latin typeface="Tahoma" pitchFamily="34" charset="0"/>
              </a:rPr>
              <a:pPr algn="r" defTabSz="920750"/>
              <a:t>‹#›</a:t>
            </a:fld>
            <a:endParaRPr lang="en-US" sz="1200" dirty="0">
              <a:solidFill>
                <a:schemeClr val="tx1"/>
              </a:solidFill>
              <a:latin typeface="Tahoma" pitchFamily="34" charset="0"/>
            </a:endParaRPr>
          </a:p>
        </p:txBody>
      </p:sp>
      <p:sp>
        <p:nvSpPr>
          <p:cNvPr id="14" name="Rectangle 13"/>
          <p:cNvSpPr>
            <a:spLocks noChangeArrowheads="1"/>
          </p:cNvSpPr>
          <p:nvPr/>
        </p:nvSpPr>
        <p:spPr bwMode="auto">
          <a:xfrm>
            <a:off x="144191" y="8766554"/>
            <a:ext cx="4686268"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92" tIns="46046" rIns="92092" bIns="46046" anchor="b"/>
          <a:lstStyle/>
          <a:p>
            <a:pPr defTabSz="920750"/>
            <a:r>
              <a:rPr lang="en-US" sz="1200" dirty="0">
                <a:solidFill>
                  <a:schemeClr val="tx1"/>
                </a:solidFill>
                <a:latin typeface="Tahoma" pitchFamily="34" charset="0"/>
              </a:rPr>
              <a:t>Spark Program</a:t>
            </a:r>
          </a:p>
        </p:txBody>
      </p:sp>
      <p:sp>
        <p:nvSpPr>
          <p:cNvPr id="15" name="Line 9"/>
          <p:cNvSpPr>
            <a:spLocks noChangeShapeType="1"/>
          </p:cNvSpPr>
          <p:nvPr/>
        </p:nvSpPr>
        <p:spPr bwMode="auto">
          <a:xfrm>
            <a:off x="211177" y="415925"/>
            <a:ext cx="6608763"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endParaRPr lang="en-US" dirty="0"/>
          </a:p>
        </p:txBody>
      </p:sp>
      <p:sp>
        <p:nvSpPr>
          <p:cNvPr id="19" name="Rectangle 10"/>
          <p:cNvSpPr>
            <a:spLocks noChangeArrowheads="1"/>
          </p:cNvSpPr>
          <p:nvPr/>
        </p:nvSpPr>
        <p:spPr bwMode="auto">
          <a:xfrm>
            <a:off x="3850508" y="157337"/>
            <a:ext cx="30035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166" tIns="45583" rIns="91166" bIns="45583"/>
          <a:lstStyle>
            <a:lvl1pPr defTabSz="911225" eaLnBrk="0" hangingPunct="0">
              <a:defRPr sz="1400">
                <a:solidFill>
                  <a:schemeClr val="tx1"/>
                </a:solidFill>
                <a:latin typeface="Arial" panose="020B0604020202020204" pitchFamily="34" charset="0"/>
              </a:defRPr>
            </a:lvl1pPr>
            <a:lvl2pPr marL="742950" indent="-285750" defTabSz="911225" eaLnBrk="0" hangingPunct="0">
              <a:defRPr sz="1400">
                <a:solidFill>
                  <a:schemeClr val="tx1"/>
                </a:solidFill>
                <a:latin typeface="Arial" panose="020B0604020202020204" pitchFamily="34" charset="0"/>
              </a:defRPr>
            </a:lvl2pPr>
            <a:lvl3pPr marL="1143000" indent="-228600" defTabSz="911225" eaLnBrk="0" hangingPunct="0">
              <a:defRPr sz="1400">
                <a:solidFill>
                  <a:schemeClr val="tx1"/>
                </a:solidFill>
                <a:latin typeface="Arial" panose="020B0604020202020204" pitchFamily="34" charset="0"/>
              </a:defRPr>
            </a:lvl3pPr>
            <a:lvl4pPr marL="1600200" indent="-228600" defTabSz="911225" eaLnBrk="0" hangingPunct="0">
              <a:defRPr sz="1400">
                <a:solidFill>
                  <a:schemeClr val="tx1"/>
                </a:solidFill>
                <a:latin typeface="Arial" panose="020B0604020202020204" pitchFamily="34" charset="0"/>
              </a:defRPr>
            </a:lvl4pPr>
            <a:lvl5pPr marL="2057400" indent="-228600" defTabSz="911225" eaLnBrk="0" hangingPunct="0">
              <a:defRPr sz="1400">
                <a:solidFill>
                  <a:schemeClr val="tx1"/>
                </a:solidFill>
                <a:latin typeface="Arial" panose="020B0604020202020204" pitchFamily="34" charset="0"/>
              </a:defRPr>
            </a:lvl5pPr>
            <a:lvl6pPr marL="2514600" indent="-228600" defTabSz="911225" eaLnBrk="0" fontAlgn="base" hangingPunct="0">
              <a:spcBef>
                <a:spcPct val="0"/>
              </a:spcBef>
              <a:spcAft>
                <a:spcPct val="0"/>
              </a:spcAft>
              <a:defRPr sz="1400">
                <a:solidFill>
                  <a:schemeClr val="tx1"/>
                </a:solidFill>
                <a:latin typeface="Arial" panose="020B0604020202020204" pitchFamily="34" charset="0"/>
              </a:defRPr>
            </a:lvl6pPr>
            <a:lvl7pPr marL="2971800" indent="-228600" defTabSz="911225" eaLnBrk="0" fontAlgn="base" hangingPunct="0">
              <a:spcBef>
                <a:spcPct val="0"/>
              </a:spcBef>
              <a:spcAft>
                <a:spcPct val="0"/>
              </a:spcAft>
              <a:defRPr sz="1400">
                <a:solidFill>
                  <a:schemeClr val="tx1"/>
                </a:solidFill>
                <a:latin typeface="Arial" panose="020B0604020202020204" pitchFamily="34" charset="0"/>
              </a:defRPr>
            </a:lvl7pPr>
            <a:lvl8pPr marL="3429000" indent="-228600" defTabSz="911225" eaLnBrk="0" fontAlgn="base" hangingPunct="0">
              <a:spcBef>
                <a:spcPct val="0"/>
              </a:spcBef>
              <a:spcAft>
                <a:spcPct val="0"/>
              </a:spcAft>
              <a:defRPr sz="1400">
                <a:solidFill>
                  <a:schemeClr val="tx1"/>
                </a:solidFill>
                <a:latin typeface="Arial" panose="020B0604020202020204" pitchFamily="34" charset="0"/>
              </a:defRPr>
            </a:lvl8pPr>
            <a:lvl9pPr marL="3886200" indent="-228600" defTabSz="911225" eaLnBrk="0" fontAlgn="base" hangingPunct="0">
              <a:spcBef>
                <a:spcPct val="0"/>
              </a:spcBef>
              <a:spcAft>
                <a:spcPct val="0"/>
              </a:spcAft>
              <a:defRPr sz="1400">
                <a:solidFill>
                  <a:schemeClr val="tx1"/>
                </a:solidFill>
                <a:latin typeface="Arial" panose="020B0604020202020204" pitchFamily="34" charset="0"/>
              </a:defRPr>
            </a:lvl9pPr>
          </a:lstStyle>
          <a:p>
            <a:pPr algn="r">
              <a:defRPr/>
            </a:pPr>
            <a:r>
              <a:rPr lang="en-US" sz="1200" dirty="0">
                <a:latin typeface="Tahoma" panose="020B0604030504040204" pitchFamily="34" charset="0"/>
              </a:rPr>
              <a:t>INSTRUCTOR</a:t>
            </a:r>
            <a:r>
              <a:rPr lang="en-US" sz="1200" baseline="0" dirty="0">
                <a:latin typeface="Tahoma" panose="020B0604030504040204" pitchFamily="34" charset="0"/>
              </a:rPr>
              <a:t> </a:t>
            </a:r>
            <a:r>
              <a:rPr lang="en-US" sz="1200" dirty="0">
                <a:latin typeface="Tahoma" panose="020B0604030504040204" pitchFamily="34" charset="0"/>
              </a:rPr>
              <a:t>GUIDE</a:t>
            </a:r>
          </a:p>
        </p:txBody>
      </p:sp>
    </p:spTree>
    <p:extLst>
      <p:ext uri="{BB962C8B-B14F-4D97-AF65-F5344CB8AC3E}">
        <p14:creationId xmlns:p14="http://schemas.microsoft.com/office/powerpoint/2010/main" val="3866962335"/>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0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0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0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0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0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66601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a:extLst>
              <a:ext uri="{FF2B5EF4-FFF2-40B4-BE49-F238E27FC236}">
                <a16:creationId xmlns:a16="http://schemas.microsoft.com/office/drawing/2014/main" id="{CA0CB358-E817-4BA8-B363-9F32F2B971E6}"/>
              </a:ext>
            </a:extLst>
          </p:cNvPr>
          <p:cNvSpPr>
            <a:spLocks noGrp="1" noRot="1" noChangeAspect="1"/>
          </p:cNvSpPr>
          <p:nvPr>
            <p:ph type="sldImg"/>
          </p:nvPr>
        </p:nvSpPr>
        <p:spPr>
          <a:xfrm>
            <a:off x="1189038" y="701675"/>
            <a:ext cx="4676775" cy="3508375"/>
          </a:xfrm>
        </p:spPr>
      </p:sp>
      <p:sp>
        <p:nvSpPr>
          <p:cNvPr id="4" name="Notes Placeholder 3">
            <a:extLst>
              <a:ext uri="{FF2B5EF4-FFF2-40B4-BE49-F238E27FC236}">
                <a16:creationId xmlns:a16="http://schemas.microsoft.com/office/drawing/2014/main" id="{DBD81087-56EB-4820-8297-9C30E2E9A36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26934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897862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a:extLst>
              <a:ext uri="{FF2B5EF4-FFF2-40B4-BE49-F238E27FC236}">
                <a16:creationId xmlns:a16="http://schemas.microsoft.com/office/drawing/2014/main" id="{34581DA5-FE3F-4C39-BF65-80BAA5A2B703}"/>
              </a:ext>
            </a:extLst>
          </p:cNvPr>
          <p:cNvSpPr>
            <a:spLocks noGrp="1" noRot="1" noChangeAspect="1"/>
          </p:cNvSpPr>
          <p:nvPr>
            <p:ph type="sldImg"/>
          </p:nvPr>
        </p:nvSpPr>
        <p:spPr>
          <a:xfrm>
            <a:off x="1189038" y="701675"/>
            <a:ext cx="4676775" cy="3508375"/>
          </a:xfrm>
        </p:spPr>
      </p:sp>
      <p:sp>
        <p:nvSpPr>
          <p:cNvPr id="4" name="Notes Placeholder 3">
            <a:extLst>
              <a:ext uri="{FF2B5EF4-FFF2-40B4-BE49-F238E27FC236}">
                <a16:creationId xmlns:a16="http://schemas.microsoft.com/office/drawing/2014/main" id="{0A5A9961-0EAA-4983-A016-FD4D89BA8552}"/>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122188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a:extLst>
              <a:ext uri="{FF2B5EF4-FFF2-40B4-BE49-F238E27FC236}">
                <a16:creationId xmlns:a16="http://schemas.microsoft.com/office/drawing/2014/main" id="{D0558E92-D4EA-459C-898F-1BBED0B32DD0}"/>
              </a:ext>
            </a:extLst>
          </p:cNvPr>
          <p:cNvSpPr>
            <a:spLocks noGrp="1" noRot="1" noChangeAspect="1"/>
          </p:cNvSpPr>
          <p:nvPr>
            <p:ph type="sldImg"/>
          </p:nvPr>
        </p:nvSpPr>
        <p:spPr>
          <a:xfrm>
            <a:off x="1189038" y="701675"/>
            <a:ext cx="4676775" cy="3508375"/>
          </a:xfrm>
        </p:spPr>
      </p:sp>
      <p:sp>
        <p:nvSpPr>
          <p:cNvPr id="4" name="Notes Placeholder 3">
            <a:extLst>
              <a:ext uri="{FF2B5EF4-FFF2-40B4-BE49-F238E27FC236}">
                <a16:creationId xmlns:a16="http://schemas.microsoft.com/office/drawing/2014/main" id="{02A8D1AA-7882-4227-8735-D8645BD005F7}"/>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46675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a:extLst>
              <a:ext uri="{FF2B5EF4-FFF2-40B4-BE49-F238E27FC236}">
                <a16:creationId xmlns:a16="http://schemas.microsoft.com/office/drawing/2014/main" id="{702CCC33-C758-48EB-8014-16A5460070FF}"/>
              </a:ext>
            </a:extLst>
          </p:cNvPr>
          <p:cNvSpPr>
            <a:spLocks noGrp="1" noRot="1" noChangeAspect="1"/>
          </p:cNvSpPr>
          <p:nvPr>
            <p:ph type="sldImg"/>
          </p:nvPr>
        </p:nvSpPr>
        <p:spPr>
          <a:xfrm>
            <a:off x="1189038" y="701675"/>
            <a:ext cx="4676775" cy="3508375"/>
          </a:xfrm>
        </p:spPr>
      </p:sp>
      <p:sp>
        <p:nvSpPr>
          <p:cNvPr id="4" name="Notes Placeholder 3">
            <a:extLst>
              <a:ext uri="{FF2B5EF4-FFF2-40B4-BE49-F238E27FC236}">
                <a16:creationId xmlns:a16="http://schemas.microsoft.com/office/drawing/2014/main" id="{147E3D84-4F81-476F-96AB-607ED2EBF6D5}"/>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216330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a:extLst>
              <a:ext uri="{FF2B5EF4-FFF2-40B4-BE49-F238E27FC236}">
                <a16:creationId xmlns:a16="http://schemas.microsoft.com/office/drawing/2014/main" id="{3A25A509-8557-4E2B-8E33-59C66F1308EB}"/>
              </a:ext>
            </a:extLst>
          </p:cNvPr>
          <p:cNvSpPr>
            <a:spLocks noGrp="1" noRot="1" noChangeAspect="1"/>
          </p:cNvSpPr>
          <p:nvPr>
            <p:ph type="sldImg"/>
          </p:nvPr>
        </p:nvSpPr>
        <p:spPr>
          <a:xfrm>
            <a:off x="1189038" y="701675"/>
            <a:ext cx="4676775" cy="3508375"/>
          </a:xfrm>
        </p:spPr>
      </p:sp>
      <p:sp>
        <p:nvSpPr>
          <p:cNvPr id="4" name="Notes Placeholder 3">
            <a:extLst>
              <a:ext uri="{FF2B5EF4-FFF2-40B4-BE49-F238E27FC236}">
                <a16:creationId xmlns:a16="http://schemas.microsoft.com/office/drawing/2014/main" id="{B71E605E-E397-4577-A044-F57DD04FD43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022779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a:extLst>
              <a:ext uri="{FF2B5EF4-FFF2-40B4-BE49-F238E27FC236}">
                <a16:creationId xmlns:a16="http://schemas.microsoft.com/office/drawing/2014/main" id="{956DB8D1-54A3-41F5-A9F9-0C180AA15974}"/>
              </a:ext>
            </a:extLst>
          </p:cNvPr>
          <p:cNvSpPr>
            <a:spLocks noGrp="1" noRot="1" noChangeAspect="1"/>
          </p:cNvSpPr>
          <p:nvPr>
            <p:ph type="sldImg"/>
          </p:nvPr>
        </p:nvSpPr>
        <p:spPr>
          <a:xfrm>
            <a:off x="1189038" y="701675"/>
            <a:ext cx="4676775" cy="3508375"/>
          </a:xfrm>
        </p:spPr>
      </p:sp>
      <p:sp>
        <p:nvSpPr>
          <p:cNvPr id="4" name="Notes Placeholder 3">
            <a:extLst>
              <a:ext uri="{FF2B5EF4-FFF2-40B4-BE49-F238E27FC236}">
                <a16:creationId xmlns:a16="http://schemas.microsoft.com/office/drawing/2014/main" id="{13EA8EF5-A63F-4790-97E4-19D64FE2CB1D}"/>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102845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Image Placeholder 8"/>
          <p:cNvSpPr>
            <a:spLocks noGrp="1" noRot="1" noChangeAspect="1"/>
          </p:cNvSpPr>
          <p:nvPr>
            <p:ph type="sldImg"/>
          </p:nvPr>
        </p:nvSpPr>
        <p:spPr>
          <a:xfrm>
            <a:off x="1189038" y="701675"/>
            <a:ext cx="4676775" cy="3508375"/>
          </a:xfrm>
        </p:spPr>
      </p:sp>
      <p:sp>
        <p:nvSpPr>
          <p:cNvPr id="10" name="Notes Placeholder 9"/>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862119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1189038" y="701675"/>
            <a:ext cx="4676775" cy="3508375"/>
          </a:xfrm>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34379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1189038" y="701675"/>
            <a:ext cx="4676775" cy="3508375"/>
          </a:xfrm>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92971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1189038" y="701675"/>
            <a:ext cx="4676775" cy="3508375"/>
          </a:xfrm>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73206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1189038" y="701675"/>
            <a:ext cx="4676775" cy="3508375"/>
          </a:xfrm>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76195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1189038" y="701675"/>
            <a:ext cx="4676775" cy="3508375"/>
          </a:xfrm>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775539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115805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40105512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38738032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11005797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33130232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2280237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5447207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2676305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427133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Image Placeholder 14"/>
          <p:cNvSpPr>
            <a:spLocks noGrp="1" noRot="1" noChangeAspect="1"/>
          </p:cNvSpPr>
          <p:nvPr>
            <p:ph type="sldImg"/>
          </p:nvPr>
        </p:nvSpPr>
        <p:spPr>
          <a:xfrm>
            <a:off x="1189038" y="701675"/>
            <a:ext cx="4676775" cy="3508375"/>
          </a:xfrm>
        </p:spPr>
      </p:sp>
      <p:sp>
        <p:nvSpPr>
          <p:cNvPr id="16" name="Notes Placeholder 15"/>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893370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1189038" y="701675"/>
            <a:ext cx="4676775" cy="3508375"/>
          </a:xfrm>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19477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08564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860579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28681433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32971900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Image Placeholder 8"/>
          <p:cNvSpPr>
            <a:spLocks noGrp="1" noRot="1" noChangeAspect="1"/>
          </p:cNvSpPr>
          <p:nvPr>
            <p:ph type="sldImg"/>
          </p:nvPr>
        </p:nvSpPr>
        <p:spPr>
          <a:xfrm>
            <a:off x="1189038" y="701675"/>
            <a:ext cx="4676775" cy="3508375"/>
          </a:xfrm>
        </p:spPr>
      </p:sp>
      <p:sp>
        <p:nvSpPr>
          <p:cNvPr id="10" name="Notes Placeholder 9"/>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45522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426512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Chapter Title Slid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500" y="755575"/>
            <a:ext cx="6079906" cy="1413932"/>
          </a:xfrm>
          <a:prstGeom prst="rect">
            <a:avLst/>
          </a:prstGeom>
          <a:effectLst>
            <a:outerShdw blurRad="50800" dist="38100" dir="2700000" algn="tl" rotWithShape="0">
              <a:prstClr val="black">
                <a:alpha val="40000"/>
              </a:prstClr>
            </a:outerShdw>
          </a:effectLst>
        </p:spPr>
      </p:pic>
      <p:sp>
        <p:nvSpPr>
          <p:cNvPr id="2" name="Title 1"/>
          <p:cNvSpPr>
            <a:spLocks noGrp="1"/>
          </p:cNvSpPr>
          <p:nvPr>
            <p:ph type="title"/>
          </p:nvPr>
        </p:nvSpPr>
        <p:spPr>
          <a:xfrm>
            <a:off x="637419" y="4406900"/>
            <a:ext cx="8041692" cy="1362075"/>
          </a:xfrm>
          <a:prstGeom prst="rect">
            <a:avLst/>
          </a:prstGeom>
        </p:spPr>
        <p:txBody>
          <a:bodyPr anchor="t"/>
          <a:lstStyle>
            <a:lvl1pPr algn="l">
              <a:defRPr sz="3600" b="1" cap="small" baseline="0">
                <a:effectLst/>
              </a:defRPr>
            </a:lvl1pPr>
          </a:lstStyle>
          <a:p>
            <a:r>
              <a:rPr lang="en-US"/>
              <a:t>Click to edit Master title style</a:t>
            </a:r>
            <a:endParaRPr lang="en-US" dirty="0"/>
          </a:p>
        </p:txBody>
      </p:sp>
      <p:sp>
        <p:nvSpPr>
          <p:cNvPr id="3" name="Text Placeholder 2"/>
          <p:cNvSpPr>
            <a:spLocks noGrp="1"/>
          </p:cNvSpPr>
          <p:nvPr>
            <p:ph type="body" idx="1"/>
          </p:nvPr>
        </p:nvSpPr>
        <p:spPr>
          <a:xfrm>
            <a:off x="637308" y="2906713"/>
            <a:ext cx="8028227" cy="1500187"/>
          </a:xfrm>
        </p:spPr>
        <p:txBody>
          <a:bodyPr anchor="b"/>
          <a:lstStyle>
            <a:lvl1pPr marL="0" indent="0">
              <a:buNone/>
              <a:defRPr sz="2000" b="1">
                <a:solidFill>
                  <a:schemeClr val="accent3"/>
                </a:solidFill>
                <a:effectLst>
                  <a:outerShdw blurRad="50800" dist="50800" dir="5400000" algn="ctr" rotWithShape="0">
                    <a:schemeClr val="tx1"/>
                  </a:outerShdw>
                </a:effectLst>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extLst>
      <p:ext uri="{BB962C8B-B14F-4D97-AF65-F5344CB8AC3E}">
        <p14:creationId xmlns:p14="http://schemas.microsoft.com/office/powerpoint/2010/main" val="2504010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se Study Layout">
    <p:spTree>
      <p:nvGrpSpPr>
        <p:cNvPr id="1" name=""/>
        <p:cNvGrpSpPr/>
        <p:nvPr/>
      </p:nvGrpSpPr>
      <p:grpSpPr>
        <a:xfrm>
          <a:off x="0" y="0"/>
          <a:ext cx="0" cy="0"/>
          <a:chOff x="0" y="0"/>
          <a:chExt cx="0" cy="0"/>
        </a:xfrm>
      </p:grpSpPr>
      <p:grpSp>
        <p:nvGrpSpPr>
          <p:cNvPr id="12" name="Group 11"/>
          <p:cNvGrpSpPr/>
          <p:nvPr userDrawn="1"/>
        </p:nvGrpSpPr>
        <p:grpSpPr>
          <a:xfrm>
            <a:off x="8128966" y="258458"/>
            <a:ext cx="744267" cy="698008"/>
            <a:chOff x="8300257" y="2110906"/>
            <a:chExt cx="744267" cy="698008"/>
          </a:xfrm>
        </p:grpSpPr>
        <p:sp>
          <p:nvSpPr>
            <p:cNvPr id="13" name="Rounded Rectangle 12"/>
            <p:cNvSpPr/>
            <p:nvPr/>
          </p:nvSpPr>
          <p:spPr bwMode="auto">
            <a:xfrm>
              <a:off x="8359116" y="2110906"/>
              <a:ext cx="636815" cy="669472"/>
            </a:xfrm>
            <a:prstGeom prst="roundRect">
              <a:avLst/>
            </a:prstGeom>
            <a:solidFill>
              <a:schemeClr val="bg1"/>
            </a:solidFill>
            <a:ln w="19050" algn="ctr">
              <a:solidFill>
                <a:srgbClr val="002060"/>
              </a:solidFill>
              <a:round/>
              <a:headEnd/>
              <a:tailEnd/>
            </a:ln>
            <a:scene3d>
              <a:camera prst="orthographicFront"/>
              <a:lightRig rig="threePt" dir="t"/>
            </a:scene3d>
            <a:sp3d>
              <a:bevelT/>
            </a:sp3d>
          </p:spPr>
          <p:txBody>
            <a:bodyPr wrap="square" rtlCol="0" anchor="ctr">
              <a:noAutofit/>
            </a:bodyPr>
            <a:lstStyle/>
            <a:p>
              <a:pPr algn="ctr"/>
              <a:endParaRPr lang="en-US" sz="1050" dirty="0">
                <a:solidFill>
                  <a:schemeClr val="tx2"/>
                </a:solidFill>
              </a:endParaRPr>
            </a:p>
          </p:txBody>
        </p:sp>
        <p:pic>
          <p:nvPicPr>
            <p:cNvPr id="14" name="Picture 2" descr="http://thumbs.dreamstime.com/t/stack-three-colorful-books-10288232.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721" t="11597" r="14404" b="12120"/>
            <a:stretch/>
          </p:blipFill>
          <p:spPr bwMode="auto">
            <a:xfrm>
              <a:off x="8410090" y="2153063"/>
              <a:ext cx="540554" cy="397753"/>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bwMode="auto">
            <a:xfrm>
              <a:off x="8300257" y="2501522"/>
              <a:ext cx="744267" cy="307392"/>
            </a:xfrm>
            <a:prstGeom prst="rect">
              <a:avLst/>
            </a:prstGeom>
            <a:noFill/>
            <a:ln w="9525" algn="ctr">
              <a:noFill/>
              <a:miter lim="800000"/>
              <a:headEnd/>
              <a:tailEnd/>
            </a:ln>
            <a:effectLst/>
          </p:spPr>
          <p:txBody>
            <a:bodyPr wrap="square" rtlCol="0">
              <a:spAutoFit/>
            </a:bodyPr>
            <a:lstStyle/>
            <a:p>
              <a:pPr algn="ctr">
                <a:lnSpc>
                  <a:spcPts val="825"/>
                </a:lnSpc>
              </a:pPr>
              <a:r>
                <a:rPr lang="en-US" sz="1050" b="1" cap="small" dirty="0">
                  <a:solidFill>
                    <a:schemeClr val="tx2"/>
                  </a:solidFill>
                  <a:latin typeface="Calibri" panose="020F0502020204030204" pitchFamily="34" charset="0"/>
                </a:rPr>
                <a:t>Case</a:t>
              </a:r>
            </a:p>
            <a:p>
              <a:pPr algn="ctr">
                <a:lnSpc>
                  <a:spcPts val="825"/>
                </a:lnSpc>
              </a:pPr>
              <a:r>
                <a:rPr lang="en-US" sz="1050" b="1" cap="small" dirty="0">
                  <a:solidFill>
                    <a:schemeClr val="tx2"/>
                  </a:solidFill>
                  <a:latin typeface="Calibri" panose="020F0502020204030204" pitchFamily="34" charset="0"/>
                </a:rPr>
                <a:t>Study</a:t>
              </a:r>
            </a:p>
          </p:txBody>
        </p:sp>
      </p:grpSp>
      <p:sp>
        <p:nvSpPr>
          <p:cNvPr id="10" name="Content Placeholder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144546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2340660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123228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948209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pic>
        <p:nvPicPr>
          <p:cNvPr id="4" name="Picture 10" descr="32341_logo_final"/>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8737" y="669925"/>
            <a:ext cx="4164676" cy="1030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0977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584791" y="1145330"/>
            <a:ext cx="3949109"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86300" y="1145330"/>
            <a:ext cx="3904807"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4883463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84791" y="1145331"/>
            <a:ext cx="3949109" cy="493776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86300" y="1145331"/>
            <a:ext cx="3904807" cy="493776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9550969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47547" y="1261872"/>
            <a:ext cx="4050821"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46567" y="1909481"/>
            <a:ext cx="4050821" cy="4262717"/>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6005" y="1261872"/>
            <a:ext cx="412683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909481"/>
            <a:ext cx="4126835" cy="4262717"/>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561009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746990491"/>
      </p:ext>
    </p:extLst>
  </p:cSld>
  <p:clrMapOvr>
    <a:masterClrMapping/>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ructure Slide Layout">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3343093" y="1586192"/>
            <a:ext cx="5742641" cy="4101913"/>
          </a:xfrm>
        </p:spPr>
        <p:txBody>
          <a:bodyPr/>
          <a:lstStyle>
            <a:lvl1pPr marL="0" indent="0">
              <a:lnSpc>
                <a:spcPct val="150000"/>
              </a:lnSpc>
              <a:spcBef>
                <a:spcPts val="600"/>
              </a:spcBef>
              <a:spcAft>
                <a:spcPts val="600"/>
              </a:spcAft>
              <a:buFont typeface="Arial" pitchFamily="34" charset="0"/>
              <a:buNone/>
              <a:defRPr sz="2000" b="0"/>
            </a:lvl1pPr>
            <a:lvl2pPr marL="0" indent="0">
              <a:lnSpc>
                <a:spcPct val="150000"/>
              </a:lnSpc>
              <a:spcBef>
                <a:spcPts val="600"/>
              </a:spcBef>
              <a:spcAft>
                <a:spcPts val="600"/>
              </a:spcAft>
              <a:buFont typeface="Arial" pitchFamily="34" charset="0"/>
              <a:buNone/>
              <a:tabLst/>
              <a:defRPr sz="2000"/>
            </a:lvl2pPr>
          </a:lstStyle>
          <a:p>
            <a:pPr lvl="0"/>
            <a:r>
              <a:rPr lang="en-US"/>
              <a:t>Click to edit Master text styles</a:t>
            </a:r>
          </a:p>
          <a:p>
            <a:pPr lvl="1"/>
            <a:r>
              <a:rPr lang="en-US"/>
              <a:t>Second level</a:t>
            </a:r>
          </a:p>
        </p:txBody>
      </p:sp>
      <p:sp>
        <p:nvSpPr>
          <p:cNvPr id="4" name="Title 1"/>
          <p:cNvSpPr>
            <a:spLocks noGrp="1"/>
          </p:cNvSpPr>
          <p:nvPr>
            <p:ph type="title"/>
          </p:nvPr>
        </p:nvSpPr>
        <p:spPr>
          <a:xfrm>
            <a:off x="1050925" y="295048"/>
            <a:ext cx="7002463" cy="627062"/>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1625848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oup Exercise Layou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8129016" y="240631"/>
            <a:ext cx="743776" cy="762066"/>
          </a:xfrm>
          <a:prstGeom prst="rect">
            <a:avLst/>
          </a:prstGeom>
        </p:spPr>
      </p:pic>
      <p:sp>
        <p:nvSpPr>
          <p:cNvPr id="8"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744183534"/>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ritten Exercise Layou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8129016" y="240631"/>
            <a:ext cx="743776" cy="768163"/>
          </a:xfrm>
          <a:prstGeom prst="rect">
            <a:avLst/>
          </a:prstGeom>
        </p:spPr>
      </p:pic>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2572452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ands-On Exercise Layou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8129016" y="233779"/>
            <a:ext cx="743776" cy="768163"/>
          </a:xfrm>
          <a:prstGeom prst="rect">
            <a:avLst/>
          </a:prstGeom>
        </p:spPr>
      </p:pic>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817634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oup Discussion Layou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8129016" y="240631"/>
            <a:ext cx="743776" cy="755970"/>
          </a:xfrm>
          <a:prstGeom prst="rect">
            <a:avLst/>
          </a:prstGeom>
        </p:spPr>
      </p:pic>
      <p:sp>
        <p:nvSpPr>
          <p:cNvPr id="6"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434095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o Now Layou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8132279" y="240003"/>
            <a:ext cx="743776" cy="737680"/>
          </a:xfrm>
          <a:prstGeom prst="rect">
            <a:avLst/>
          </a:prstGeom>
        </p:spPr>
      </p:pic>
      <p:sp>
        <p:nvSpPr>
          <p:cNvPr id="6"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429787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grpSp>
        <p:nvGrpSpPr>
          <p:cNvPr id="12" name="Group 11"/>
          <p:cNvGrpSpPr/>
          <p:nvPr userDrawn="1"/>
        </p:nvGrpSpPr>
        <p:grpSpPr>
          <a:xfrm>
            <a:off x="8180666" y="268814"/>
            <a:ext cx="636815" cy="669472"/>
            <a:chOff x="6322842" y="2976308"/>
            <a:chExt cx="636815" cy="669472"/>
          </a:xfrm>
        </p:grpSpPr>
        <p:sp>
          <p:nvSpPr>
            <p:cNvPr id="13" name="Rounded Rectangle 12"/>
            <p:cNvSpPr/>
            <p:nvPr/>
          </p:nvSpPr>
          <p:spPr bwMode="auto">
            <a:xfrm>
              <a:off x="6322842" y="2976308"/>
              <a:ext cx="636815" cy="669472"/>
            </a:xfrm>
            <a:prstGeom prst="roundRect">
              <a:avLst/>
            </a:prstGeom>
            <a:solidFill>
              <a:schemeClr val="bg1"/>
            </a:solidFill>
            <a:ln w="19050" algn="ctr">
              <a:solidFill>
                <a:srgbClr val="002060"/>
              </a:solidFill>
              <a:round/>
              <a:headEnd/>
              <a:tailEnd/>
            </a:ln>
            <a:scene3d>
              <a:camera prst="orthographicFront"/>
              <a:lightRig rig="threePt" dir="t"/>
            </a:scene3d>
            <a:sp3d>
              <a:bevelT/>
            </a:sp3d>
          </p:spPr>
          <p:txBody>
            <a:bodyPr wrap="square" rtlCol="0" anchor="ctr">
              <a:noAutofit/>
            </a:bodyPr>
            <a:lstStyle/>
            <a:p>
              <a:pPr algn="ctr"/>
              <a:endParaRPr lang="en-US" sz="1050" dirty="0">
                <a:solidFill>
                  <a:schemeClr val="tx2"/>
                </a:solidFill>
              </a:endParaRPr>
            </a:p>
          </p:txBody>
        </p:sp>
        <p:sp>
          <p:nvSpPr>
            <p:cNvPr id="14" name="TextBox 13"/>
            <p:cNvSpPr txBox="1"/>
            <p:nvPr/>
          </p:nvSpPr>
          <p:spPr bwMode="auto">
            <a:xfrm>
              <a:off x="6378722" y="3375470"/>
              <a:ext cx="533076" cy="253916"/>
            </a:xfrm>
            <a:prstGeom prst="rect">
              <a:avLst/>
            </a:prstGeom>
            <a:noFill/>
            <a:ln w="9525" algn="ctr">
              <a:noFill/>
              <a:miter lim="800000"/>
              <a:headEnd/>
              <a:tailEnd/>
            </a:ln>
            <a:effectLst/>
          </p:spPr>
          <p:txBody>
            <a:bodyPr wrap="square" rtlCol="0">
              <a:spAutoFit/>
            </a:bodyPr>
            <a:lstStyle/>
            <a:p>
              <a:pPr algn="ctr" eaLnBrk="1" hangingPunct="1"/>
              <a:r>
                <a:rPr lang="en-US" sz="1050" b="1" cap="small" dirty="0">
                  <a:solidFill>
                    <a:schemeClr val="tx2"/>
                  </a:solidFill>
                  <a:latin typeface="Calibri" panose="020F0502020204030204" pitchFamily="34" charset="0"/>
                </a:rPr>
                <a:t>Demo</a:t>
              </a:r>
            </a:p>
          </p:txBody>
        </p:sp>
        <p:pic>
          <p:nvPicPr>
            <p:cNvPr id="15" name="Picture 32" descr="http://verafin.com/media/inline/2015/2/23/demo_icon.png"/>
            <p:cNvPicPr>
              <a:picLocks noChangeAspect="1" noChangeArrowheads="1"/>
            </p:cNvPicPr>
            <p:nvPr/>
          </p:nvPicPr>
          <p:blipFill rotWithShape="1">
            <a:blip r:embed="rId2">
              <a:extLst>
                <a:ext uri="{28A0092B-C50C-407E-A947-70E740481C1C}">
                  <a14:useLocalDpi xmlns:a14="http://schemas.microsoft.com/office/drawing/2010/main" val="0"/>
                </a:ext>
              </a:extLst>
            </a:blip>
            <a:srcRect l="20205" t="18462" r="15971" b="13231"/>
            <a:stretch/>
          </p:blipFill>
          <p:spPr bwMode="auto">
            <a:xfrm>
              <a:off x="6371714" y="2983610"/>
              <a:ext cx="531704" cy="487762"/>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Content Placeholder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2598543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9" name="Rectangle 9"/>
          <p:cNvSpPr>
            <a:spLocks noGrp="1" noChangeArrowheads="1"/>
          </p:cNvSpPr>
          <p:nvPr>
            <p:ph type="body"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Line 54"/>
          <p:cNvSpPr>
            <a:spLocks noChangeShapeType="1"/>
          </p:cNvSpPr>
          <p:nvPr userDrawn="1"/>
        </p:nvSpPr>
        <p:spPr bwMode="blackGray">
          <a:xfrm>
            <a:off x="6356928" y="6427615"/>
            <a:ext cx="0" cy="432765"/>
          </a:xfrm>
          <a:prstGeom prst="line">
            <a:avLst/>
          </a:prstGeom>
          <a:noFill/>
          <a:ln w="19050">
            <a:solidFill>
              <a:schemeClr val="bg1">
                <a:lumMod val="50000"/>
              </a:schemeClr>
            </a:solidFill>
            <a:round/>
            <a:headEnd/>
            <a:tailEnd/>
          </a:ln>
          <a:effectLst/>
        </p:spPr>
        <p:txBody>
          <a:bodyPr wrap="none" lIns="40083" tIns="40083" rIns="40083" bIns="40083" anchor="ctr"/>
          <a:lstStyle/>
          <a:p>
            <a:endParaRPr lang="en-US" dirty="0">
              <a:latin typeface="Calibri" pitchFamily="34" charset="0"/>
            </a:endParaRPr>
          </a:p>
        </p:txBody>
      </p:sp>
      <p:sp>
        <p:nvSpPr>
          <p:cNvPr id="26" name="Line 51"/>
          <p:cNvSpPr>
            <a:spLocks noChangeShapeType="1"/>
          </p:cNvSpPr>
          <p:nvPr userDrawn="1"/>
        </p:nvSpPr>
        <p:spPr bwMode="blackGray">
          <a:xfrm>
            <a:off x="0" y="6424688"/>
            <a:ext cx="9144000" cy="0"/>
          </a:xfrm>
          <a:prstGeom prst="line">
            <a:avLst/>
          </a:prstGeom>
          <a:noFill/>
          <a:ln w="19050">
            <a:solidFill>
              <a:schemeClr val="bg1">
                <a:lumMod val="50000"/>
              </a:schemeClr>
            </a:solidFill>
            <a:round/>
            <a:headEnd/>
            <a:tailEnd/>
          </a:ln>
          <a:effectLst/>
        </p:spPr>
        <p:txBody>
          <a:bodyPr wrap="none" lIns="45720" rIns="45720" anchor="ctr"/>
          <a:lstStyle/>
          <a:p>
            <a:endParaRPr lang="en-US" dirty="0">
              <a:latin typeface="Calibri" pitchFamily="34" charset="0"/>
            </a:endParaRPr>
          </a:p>
        </p:txBody>
      </p:sp>
      <p:sp>
        <p:nvSpPr>
          <p:cNvPr id="27" name="Line 54"/>
          <p:cNvSpPr>
            <a:spLocks noChangeShapeType="1"/>
          </p:cNvSpPr>
          <p:nvPr userDrawn="1"/>
        </p:nvSpPr>
        <p:spPr bwMode="blackGray">
          <a:xfrm>
            <a:off x="2812475" y="6424688"/>
            <a:ext cx="0" cy="436051"/>
          </a:xfrm>
          <a:prstGeom prst="line">
            <a:avLst/>
          </a:prstGeom>
          <a:noFill/>
          <a:ln w="19050">
            <a:solidFill>
              <a:schemeClr val="bg1">
                <a:lumMod val="50000"/>
              </a:schemeClr>
            </a:solidFill>
            <a:round/>
            <a:headEnd/>
            <a:tailEnd/>
          </a:ln>
          <a:effectLst/>
        </p:spPr>
        <p:txBody>
          <a:bodyPr wrap="none" lIns="40083" tIns="40083" rIns="40083" bIns="40083" anchor="ctr"/>
          <a:lstStyle/>
          <a:p>
            <a:endParaRPr lang="en-US" dirty="0">
              <a:latin typeface="Calibri" pitchFamily="34" charset="0"/>
            </a:endParaRPr>
          </a:p>
        </p:txBody>
      </p:sp>
      <p:sp>
        <p:nvSpPr>
          <p:cNvPr id="28" name="Text Box 2"/>
          <p:cNvSpPr txBox="1">
            <a:spLocks noChangeArrowheads="1"/>
          </p:cNvSpPr>
          <p:nvPr userDrawn="1"/>
        </p:nvSpPr>
        <p:spPr bwMode="auto">
          <a:xfrm>
            <a:off x="2242128" y="6509330"/>
            <a:ext cx="4798250" cy="215444"/>
          </a:xfrm>
          <a:prstGeom prst="rect">
            <a:avLst/>
          </a:prstGeom>
          <a:noFill/>
          <a:ln w="9525">
            <a:noFill/>
            <a:miter lim="800000"/>
            <a:headEnd/>
            <a:tailEnd/>
          </a:ln>
        </p:spPr>
        <p:txBody>
          <a:bodyPr wrap="square" lIns="90000" tIns="0" rIns="90000" bIns="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9pPr>
          </a:lstStyle>
          <a:p>
            <a:pPr algn="ctr" eaLnBrk="1" hangingPunct="1">
              <a:spcBef>
                <a:spcPts val="0"/>
              </a:spcBef>
              <a:buClr>
                <a:srgbClr val="4D4D4D"/>
              </a:buClr>
              <a:buSzPct val="100000"/>
              <a:buFont typeface="Tahoma" charset="0"/>
              <a:buNone/>
              <a:defRPr/>
            </a:pPr>
            <a:r>
              <a:rPr lang="en-US" sz="700" b="0" dirty="0">
                <a:solidFill>
                  <a:srgbClr val="4D4D4D"/>
                </a:solidFill>
                <a:latin typeface="Tahoma" charset="0"/>
              </a:rPr>
              <a:t>© 2019</a:t>
            </a:r>
            <a:r>
              <a:rPr lang="en-US" sz="700" b="0" baseline="0" dirty="0">
                <a:solidFill>
                  <a:srgbClr val="4D4D4D"/>
                </a:solidFill>
                <a:latin typeface="Tahoma" charset="0"/>
              </a:rPr>
              <a:t> </a:t>
            </a:r>
            <a:r>
              <a:rPr lang="en-US" sz="700" b="0" dirty="0">
                <a:solidFill>
                  <a:srgbClr val="4D4D4D"/>
                </a:solidFill>
                <a:latin typeface="Tahoma" charset="0"/>
              </a:rPr>
              <a:t>Copyright ROI Training, Inc. </a:t>
            </a:r>
            <a:br>
              <a:rPr lang="en-US" sz="700" b="0" dirty="0">
                <a:solidFill>
                  <a:srgbClr val="4D4D4D"/>
                </a:solidFill>
                <a:latin typeface="Tahoma" charset="0"/>
              </a:rPr>
            </a:br>
            <a:r>
              <a:rPr lang="en-US" sz="700" b="0" dirty="0">
                <a:solidFill>
                  <a:srgbClr val="4D4D4D"/>
                </a:solidFill>
                <a:latin typeface="Tahoma" charset="0"/>
              </a:rPr>
              <a:t>All rights reserved. Not to be reproduced without prior written consent.</a:t>
            </a:r>
          </a:p>
        </p:txBody>
      </p:sp>
      <p:pic>
        <p:nvPicPr>
          <p:cNvPr id="29" name="Picture 28"/>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6789856" y="6466769"/>
            <a:ext cx="1511327" cy="349151"/>
          </a:xfrm>
          <a:prstGeom prst="rect">
            <a:avLst/>
          </a:prstGeom>
        </p:spPr>
      </p:pic>
      <p:sp>
        <p:nvSpPr>
          <p:cNvPr id="31" name="Rectangle 14"/>
          <p:cNvSpPr>
            <a:spLocks noChangeArrowheads="1"/>
          </p:cNvSpPr>
          <p:nvPr userDrawn="1"/>
        </p:nvSpPr>
        <p:spPr bwMode="auto">
          <a:xfrm>
            <a:off x="0" y="0"/>
            <a:ext cx="9144000" cy="152400"/>
          </a:xfrm>
          <a:prstGeom prst="rect">
            <a:avLst/>
          </a:prstGeom>
          <a:solidFill>
            <a:schemeClr val="tx2">
              <a:lumMod val="90000"/>
              <a:lumOff val="10000"/>
            </a:schemeClr>
          </a:solidFill>
          <a:ln w="9525">
            <a:noFill/>
            <a:miter lim="800000"/>
            <a:headEnd/>
            <a:tailEnd/>
          </a:ln>
        </p:spPr>
        <p:txBody>
          <a:bodyPr/>
          <a:lstStyle/>
          <a:p>
            <a:endParaRPr lang="en-US" dirty="0"/>
          </a:p>
        </p:txBody>
      </p:sp>
      <p:sp>
        <p:nvSpPr>
          <p:cNvPr id="32"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
        <p:nvSpPr>
          <p:cNvPr id="13" name="Text Box 50"/>
          <p:cNvSpPr txBox="1">
            <a:spLocks noChangeArrowheads="1"/>
          </p:cNvSpPr>
          <p:nvPr userDrawn="1"/>
        </p:nvSpPr>
        <p:spPr bwMode="blackGray">
          <a:xfrm>
            <a:off x="8667557" y="6424688"/>
            <a:ext cx="476443" cy="433312"/>
          </a:xfrm>
          <a:prstGeom prst="rect">
            <a:avLst/>
          </a:prstGeom>
          <a:solidFill>
            <a:schemeClr val="accent3"/>
          </a:solidFill>
          <a:ln w="9525">
            <a:noFill/>
            <a:miter lim="800000"/>
            <a:headEnd/>
            <a:tailEnd/>
          </a:ln>
          <a:effectLst/>
        </p:spPr>
        <p:txBody>
          <a:bodyPr wrap="square" lIns="36816" tIns="36816" rIns="36816" bIns="36816" anchor="ctr" anchorCtr="1">
            <a:noAutofit/>
          </a:bodyPr>
          <a:lstStyle/>
          <a:p>
            <a:pPr algn="ctr" defTabSz="736242">
              <a:spcBef>
                <a:spcPct val="50000"/>
              </a:spcBef>
            </a:pPr>
            <a:r>
              <a:rPr lang="en-US" sz="1100" b="0" dirty="0">
                <a:solidFill>
                  <a:schemeClr val="bg1"/>
                </a:solidFill>
                <a:latin typeface="Calibri" pitchFamily="34" charset="0"/>
              </a:rPr>
              <a:t>1-</a:t>
            </a:r>
            <a:fld id="{B722F7F8-9603-472A-A081-A1C5DB32BB89}" type="slidenum">
              <a:rPr lang="en-US" sz="1100" b="0" smtClean="0">
                <a:solidFill>
                  <a:schemeClr val="bg1"/>
                </a:solidFill>
                <a:latin typeface="Calibri" pitchFamily="34" charset="0"/>
              </a:rPr>
              <a:pPr algn="ctr" defTabSz="736242">
                <a:spcBef>
                  <a:spcPct val="50000"/>
                </a:spcBef>
              </a:pPr>
              <a:t>‹#›</a:t>
            </a:fld>
            <a:endParaRPr lang="en-US" sz="1100" b="0" dirty="0">
              <a:solidFill>
                <a:schemeClr val="bg1"/>
              </a:solidFill>
              <a:latin typeface="Calibri" pitchFamily="34" charset="0"/>
            </a:endParaRPr>
          </a:p>
        </p:txBody>
      </p:sp>
      <p:sp>
        <p:nvSpPr>
          <p:cNvPr id="12" name="TextBox 11">
            <a:extLst>
              <a:ext uri="{FF2B5EF4-FFF2-40B4-BE49-F238E27FC236}">
                <a16:creationId xmlns:a16="http://schemas.microsoft.com/office/drawing/2014/main" id="{D606DF46-865A-4F0D-9888-4580557E96B8}"/>
              </a:ext>
            </a:extLst>
          </p:cNvPr>
          <p:cNvSpPr txBox="1"/>
          <p:nvPr userDrawn="1"/>
        </p:nvSpPr>
        <p:spPr>
          <a:xfrm>
            <a:off x="0" y="6428509"/>
            <a:ext cx="2821709" cy="429491"/>
          </a:xfrm>
          <a:prstGeom prst="rect">
            <a:avLst/>
          </a:prstGeom>
          <a:noFill/>
        </p:spPr>
        <p:txBody>
          <a:bodyPr wrap="square" rtlCol="0" anchor="ctr" anchorCtr="0">
            <a:noAutofit/>
          </a:bodyPr>
          <a:lstStyle/>
          <a:p>
            <a:pPr algn="ctr"/>
            <a:r>
              <a:rPr lang="en-US" sz="900" b="0" cap="none" baseline="0" dirty="0">
                <a:solidFill>
                  <a:schemeClr val="tx1"/>
                </a:solidFill>
                <a:latin typeface="Tahoma" panose="020B0604030504040204" pitchFamily="34" charset="0"/>
                <a:ea typeface="Tahoma" panose="020B0604030504040204" pitchFamily="34" charset="0"/>
                <a:cs typeface="Tahoma" panose="020B0604030504040204" pitchFamily="34" charset="0"/>
              </a:rPr>
              <a:t>Spark Program</a:t>
            </a:r>
          </a:p>
        </p:txBody>
      </p:sp>
    </p:spTree>
  </p:cSld>
  <p:clrMap bg1="lt1" tx1="dk1" bg2="lt2" tx2="dk2" accent1="accent1" accent2="accent2" accent3="accent3" accent4="accent4" accent5="accent5" accent6="accent6" hlink="hlink" folHlink="folHlink"/>
  <p:sldLayoutIdLst>
    <p:sldLayoutId id="2147483685" r:id="rId1"/>
    <p:sldLayoutId id="2147483687" r:id="rId2"/>
    <p:sldLayoutId id="2147483688" r:id="rId3"/>
    <p:sldLayoutId id="2147483689" r:id="rId4"/>
    <p:sldLayoutId id="2147483690" r:id="rId5"/>
    <p:sldLayoutId id="2147483691" r:id="rId6"/>
    <p:sldLayoutId id="2147483692" r:id="rId7"/>
    <p:sldLayoutId id="2147483704" r:id="rId8"/>
    <p:sldLayoutId id="2147483705" r:id="rId9"/>
    <p:sldLayoutId id="2147483706" r:id="rId10"/>
    <p:sldLayoutId id="2147483693" r:id="rId11"/>
    <p:sldLayoutId id="2147483694" r:id="rId12"/>
    <p:sldLayoutId id="2147483695" r:id="rId13"/>
    <p:sldLayoutId id="2147483703" r:id="rId14"/>
    <p:sldLayoutId id="2147483702" r:id="rId15"/>
    <p:sldLayoutId id="2147483696" r:id="rId16"/>
    <p:sldLayoutId id="2147483697" r:id="rId17"/>
  </p:sldLayoutIdLst>
  <p:hf hdr="0" ftr="0" dt="0"/>
  <p:txStyles>
    <p:titleStyle>
      <a:lvl1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Tahoma" pitchFamily="34" charset="0"/>
          <a:ea typeface="Tahoma" pitchFamily="34" charset="0"/>
          <a:cs typeface="Tahoma" pitchFamily="34" charset="0"/>
        </a:defRPr>
      </a:lvl1pPr>
      <a:lvl2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2pPr>
      <a:lvl3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3pPr>
      <a:lvl4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4pPr>
      <a:lvl5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5pPr>
      <a:lvl6pPr marL="4572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6pPr>
      <a:lvl7pPr marL="9144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7pPr>
      <a:lvl8pPr marL="13716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8pPr>
      <a:lvl9pPr marL="18288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9pPr>
    </p:titleStyle>
    <p:bodyStyle>
      <a:lvl1pPr marL="228600" indent="-228600" algn="l" defTabSz="457200" rtl="0" eaLnBrk="1" fontAlgn="base" hangingPunct="1">
        <a:spcBef>
          <a:spcPts val="1200"/>
        </a:spcBef>
        <a:spcAft>
          <a:spcPct val="0"/>
        </a:spcAft>
        <a:buClr>
          <a:srgbClr val="000000"/>
        </a:buClr>
        <a:buSzPct val="100000"/>
        <a:buFont typeface="Arial" pitchFamily="34" charset="0"/>
        <a:buBlip>
          <a:blip r:embed="rId20"/>
        </a:buBlip>
        <a:defRPr b="0" i="0">
          <a:solidFill>
            <a:schemeClr val="tx1"/>
          </a:solidFill>
          <a:latin typeface="Tahoma" pitchFamily="34" charset="0"/>
          <a:ea typeface="Tahoma" pitchFamily="34" charset="0"/>
          <a:cs typeface="Tahoma" pitchFamily="34" charset="0"/>
        </a:defRPr>
      </a:lvl1pPr>
      <a:lvl2pPr marL="457200" indent="-228600" algn="l" defTabSz="457200" rtl="0" eaLnBrk="1" fontAlgn="base" hangingPunct="1">
        <a:spcBef>
          <a:spcPct val="0"/>
        </a:spcBef>
        <a:spcAft>
          <a:spcPct val="0"/>
        </a:spcAft>
        <a:buClr>
          <a:srgbClr val="000000"/>
        </a:buClr>
        <a:buSzPct val="100000"/>
        <a:buFont typeface="Arial" pitchFamily="34" charset="0"/>
        <a:buChar char="–"/>
        <a:defRPr>
          <a:solidFill>
            <a:schemeClr val="tx1"/>
          </a:solidFill>
          <a:latin typeface="Tahoma" pitchFamily="34" charset="0"/>
          <a:ea typeface="Tahoma" pitchFamily="34" charset="0"/>
          <a:cs typeface="Tahoma" pitchFamily="34" charset="0"/>
        </a:defRPr>
      </a:lvl2pPr>
      <a:lvl3pPr marL="685800" indent="-228600" algn="l" defTabSz="457200" rtl="0" eaLnBrk="1" fontAlgn="base" hangingPunct="1">
        <a:spcBef>
          <a:spcPct val="0"/>
        </a:spcBef>
        <a:spcAft>
          <a:spcPct val="0"/>
        </a:spcAft>
        <a:buClr>
          <a:srgbClr val="000000"/>
        </a:buClr>
        <a:buFont typeface="Wingdings" pitchFamily="2" charset="2"/>
        <a:buBlip>
          <a:blip r:embed="rId21"/>
        </a:buBlip>
        <a:defRPr sz="1800">
          <a:solidFill>
            <a:schemeClr val="tx1"/>
          </a:solidFill>
          <a:latin typeface="Tahoma" pitchFamily="34" charset="0"/>
          <a:ea typeface="Tahoma" pitchFamily="34" charset="0"/>
          <a:cs typeface="Tahoma" pitchFamily="34" charset="0"/>
        </a:defRPr>
      </a:lvl3pPr>
      <a:lvl4pPr marL="914400" indent="-228600" algn="l" defTabSz="457200" rtl="0" eaLnBrk="1" fontAlgn="base" hangingPunct="1">
        <a:spcBef>
          <a:spcPct val="0"/>
        </a:spcBef>
        <a:spcAft>
          <a:spcPct val="0"/>
        </a:spcAft>
        <a:buClr>
          <a:srgbClr val="000000"/>
        </a:buClr>
        <a:buSzPct val="100000"/>
        <a:buFont typeface="Arial" pitchFamily="34" charset="0"/>
        <a:buChar char="–"/>
        <a:defRPr sz="1800">
          <a:solidFill>
            <a:schemeClr val="tx1"/>
          </a:solidFill>
          <a:latin typeface="Tahoma" pitchFamily="34" charset="0"/>
          <a:ea typeface="Tahoma" pitchFamily="34" charset="0"/>
          <a:cs typeface="Tahoma" pitchFamily="34" charset="0"/>
        </a:defRPr>
      </a:lvl4pPr>
      <a:lvl5pPr marL="1147763" indent="-228600" algn="l" defTabSz="457200" rtl="0" eaLnBrk="1" fontAlgn="base" hangingPunct="1">
        <a:spcBef>
          <a:spcPct val="0"/>
        </a:spcBef>
        <a:spcAft>
          <a:spcPct val="0"/>
        </a:spcAft>
        <a:buClr>
          <a:srgbClr val="000000"/>
        </a:buClr>
        <a:buSzPct val="100000"/>
        <a:buFont typeface="Arial" pitchFamily="34" charset="0"/>
        <a:buBlip>
          <a:blip r:embed="rId22"/>
        </a:buBlip>
        <a:defRPr sz="1800">
          <a:solidFill>
            <a:schemeClr val="tx1"/>
          </a:solidFill>
          <a:latin typeface="Tahoma" pitchFamily="34" charset="0"/>
          <a:ea typeface="Tahoma" pitchFamily="34" charset="0"/>
          <a:cs typeface="Tahoma" pitchFamily="34" charset="0"/>
        </a:defRPr>
      </a:lvl5pPr>
      <a:lvl6pPr marL="25146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6pPr>
      <a:lvl7pPr marL="29718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7pPr>
      <a:lvl8pPr marL="34290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8pPr>
      <a:lvl9pPr marL="38862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spark.apache.org/"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park.apache.org/"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effectLst/>
              </a:rPr>
              <a:t>Chapter 1: </a:t>
            </a:r>
            <a:br>
              <a:rPr lang="en-US" sz="3600" dirty="0">
                <a:effectLst/>
              </a:rPr>
            </a:br>
            <a:r>
              <a:rPr lang="en-US" dirty="0"/>
              <a:t>Introduction to HDFS &amp; Spark</a:t>
            </a:r>
            <a:endParaRPr lang="en-US" sz="3600" dirty="0">
              <a:effectLst/>
            </a:endParaRPr>
          </a:p>
        </p:txBody>
      </p:sp>
      <p:sp>
        <p:nvSpPr>
          <p:cNvPr id="3" name="Text Placeholder 2"/>
          <p:cNvSpPr>
            <a:spLocks noGrp="1"/>
          </p:cNvSpPr>
          <p:nvPr>
            <p:ph type="body" idx="1"/>
          </p:nvPr>
        </p:nvSpPr>
        <p:spPr/>
        <p:txBody>
          <a:bodyPr/>
          <a:lstStyle/>
          <a:p>
            <a:r>
              <a:rPr lang="en-US" dirty="0"/>
              <a:t>Spark Program</a:t>
            </a:r>
          </a:p>
        </p:txBody>
      </p:sp>
    </p:spTree>
    <p:extLst>
      <p:ext uri="{BB962C8B-B14F-4D97-AF65-F5344CB8AC3E}">
        <p14:creationId xmlns:p14="http://schemas.microsoft.com/office/powerpoint/2010/main" val="2662225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736D508-AA72-41D1-91D1-BE7DDFD95A96}"/>
              </a:ext>
            </a:extLst>
          </p:cNvPr>
          <p:cNvSpPr>
            <a:spLocks noGrp="1"/>
          </p:cNvSpPr>
          <p:nvPr>
            <p:ph idx="1"/>
          </p:nvPr>
        </p:nvSpPr>
        <p:spPr/>
        <p:txBody>
          <a:bodyPr/>
          <a:lstStyle/>
          <a:p>
            <a:r>
              <a:rPr lang="x-none" altLang="x-none" dirty="0"/>
              <a:t>Run computations in memory</a:t>
            </a:r>
          </a:p>
          <a:p>
            <a:r>
              <a:rPr lang="x-none" altLang="x-none" dirty="0"/>
              <a:t>Apache Spark has an advanced DAG execution engine that supports acyclic data flow and in-memory computing</a:t>
            </a:r>
          </a:p>
          <a:p>
            <a:r>
              <a:rPr lang="x-none" altLang="x-none" dirty="0"/>
              <a:t>100 times faster in</a:t>
            </a:r>
            <a:r>
              <a:rPr lang="en-US" altLang="x-none" dirty="0"/>
              <a:t>-</a:t>
            </a:r>
            <a:r>
              <a:rPr lang="x-none" altLang="x-none" dirty="0"/>
              <a:t>memory and 10 times faster even when running on</a:t>
            </a:r>
            <a:r>
              <a:rPr lang="en-US" altLang="x-none" dirty="0"/>
              <a:t> a</a:t>
            </a:r>
            <a:r>
              <a:rPr lang="x-none" altLang="x-none" dirty="0"/>
              <a:t> disk than MapReduce</a:t>
            </a:r>
          </a:p>
          <a:p>
            <a:endParaRPr lang="en-US" dirty="0"/>
          </a:p>
        </p:txBody>
      </p:sp>
      <p:sp>
        <p:nvSpPr>
          <p:cNvPr id="2" name="object 2"/>
          <p:cNvSpPr txBox="1">
            <a:spLocks noGrp="1"/>
          </p:cNvSpPr>
          <p:nvPr>
            <p:ph type="title"/>
          </p:nvPr>
        </p:nvSpPr>
        <p:spPr/>
        <p:txBody>
          <a:bodyPr/>
          <a:lstStyle/>
          <a:p>
            <a:r>
              <a:rPr lang="en-US" dirty="0"/>
              <a:t>Speed</a:t>
            </a:r>
          </a:p>
        </p:txBody>
      </p:sp>
    </p:spTree>
    <p:extLst>
      <p:ext uri="{BB962C8B-B14F-4D97-AF65-F5344CB8AC3E}">
        <p14:creationId xmlns:p14="http://schemas.microsoft.com/office/powerpoint/2010/main" val="263480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Spark Components</a:t>
            </a:r>
          </a:p>
        </p:txBody>
      </p:sp>
      <p:pic>
        <p:nvPicPr>
          <p:cNvPr id="4" name="Picture 3"/>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62000" y="1925052"/>
            <a:ext cx="7861800" cy="2373563"/>
          </a:xfrm>
          <a:prstGeom prst="rect">
            <a:avLst/>
          </a:prstGeom>
        </p:spPr>
      </p:pic>
    </p:spTree>
    <p:extLst>
      <p:ext uri="{BB962C8B-B14F-4D97-AF65-F5344CB8AC3E}">
        <p14:creationId xmlns:p14="http://schemas.microsoft.com/office/powerpoint/2010/main" val="1565617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CE84EF9-EC5E-428B-BA57-4879855178A9}"/>
              </a:ext>
            </a:extLst>
          </p:cNvPr>
          <p:cNvSpPr>
            <a:spLocks noGrp="1"/>
          </p:cNvSpPr>
          <p:nvPr>
            <p:ph idx="1"/>
          </p:nvPr>
        </p:nvSpPr>
        <p:spPr/>
        <p:txBody>
          <a:bodyPr/>
          <a:lstStyle/>
          <a:p>
            <a:r>
              <a:rPr lang="x-none" altLang="x-none" dirty="0"/>
              <a:t>Spark Core is the underlying general execution engine for the Spark platform, all other functionality is built on top of it</a:t>
            </a:r>
          </a:p>
          <a:p>
            <a:r>
              <a:rPr lang="x-none" altLang="x-none" dirty="0"/>
              <a:t>Provides distributed task dispatching, scheduling, and basic IO functionalities exposed through an application programming interface centered on the RDD, which is Spark’s primary programming abstraction</a:t>
            </a:r>
          </a:p>
          <a:p>
            <a:endParaRPr lang="en-US" dirty="0"/>
          </a:p>
        </p:txBody>
      </p:sp>
      <p:sp>
        <p:nvSpPr>
          <p:cNvPr id="2" name="object 2"/>
          <p:cNvSpPr txBox="1">
            <a:spLocks noGrp="1"/>
          </p:cNvSpPr>
          <p:nvPr>
            <p:ph type="title"/>
          </p:nvPr>
        </p:nvSpPr>
        <p:spPr/>
        <p:txBody>
          <a:bodyPr/>
          <a:lstStyle/>
          <a:p>
            <a:r>
              <a:rPr lang="en-US" dirty="0"/>
              <a:t>Spark Core</a:t>
            </a:r>
          </a:p>
        </p:txBody>
      </p:sp>
    </p:spTree>
    <p:extLst>
      <p:ext uri="{BB962C8B-B14F-4D97-AF65-F5344CB8AC3E}">
        <p14:creationId xmlns:p14="http://schemas.microsoft.com/office/powerpoint/2010/main" val="2036532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object 3"/>
          <p:cNvSpPr>
            <a:spLocks noChangeArrowheads="1"/>
          </p:cNvSpPr>
          <p:nvPr/>
        </p:nvSpPr>
        <p:spPr bwMode="auto">
          <a:xfrm>
            <a:off x="6333742" y="5053264"/>
            <a:ext cx="2295525" cy="982429"/>
          </a:xfrm>
          <a:prstGeom prst="rect">
            <a:avLst/>
          </a:prstGeom>
          <a:blipFill dpi="0" rotWithShape="1">
            <a:blip r:embed="rId3"/>
            <a:srcRect/>
            <a:stretch>
              <a:fillRect t="-33958"/>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endParaRPr lang="x-none" altLang="x-none"/>
          </a:p>
        </p:txBody>
      </p:sp>
      <p:sp>
        <p:nvSpPr>
          <p:cNvPr id="4" name="Content Placeholder 3">
            <a:extLst>
              <a:ext uri="{FF2B5EF4-FFF2-40B4-BE49-F238E27FC236}">
                <a16:creationId xmlns:a16="http://schemas.microsoft.com/office/drawing/2014/main" id="{7C400B9E-B326-4E0E-A1F2-FA27D4A6A09F}"/>
              </a:ext>
            </a:extLst>
          </p:cNvPr>
          <p:cNvSpPr>
            <a:spLocks noGrp="1"/>
          </p:cNvSpPr>
          <p:nvPr>
            <p:ph idx="1"/>
          </p:nvPr>
        </p:nvSpPr>
        <p:spPr/>
        <p:txBody>
          <a:bodyPr/>
          <a:lstStyle/>
          <a:p>
            <a:r>
              <a:rPr lang="x-none" altLang="x-none"/>
              <a:t>Spark package designed for working with structured data which is built on top of Spark Core</a:t>
            </a:r>
          </a:p>
          <a:p>
            <a:r>
              <a:rPr lang="x-none" altLang="x-none"/>
              <a:t>Provides an SQL-like interface for working with structured data</a:t>
            </a:r>
          </a:p>
          <a:p>
            <a:r>
              <a:rPr lang="x-none" altLang="x-none"/>
              <a:t>More and more Spark workflow is moving towards Spark SQL</a:t>
            </a:r>
          </a:p>
          <a:p>
            <a:endParaRPr lang="en-US" dirty="0"/>
          </a:p>
        </p:txBody>
      </p:sp>
      <p:sp>
        <p:nvSpPr>
          <p:cNvPr id="8" name="Title 7">
            <a:extLst>
              <a:ext uri="{FF2B5EF4-FFF2-40B4-BE49-F238E27FC236}">
                <a16:creationId xmlns:a16="http://schemas.microsoft.com/office/drawing/2014/main" id="{51164466-FD93-445E-9F0E-B531038135B8}"/>
              </a:ext>
            </a:extLst>
          </p:cNvPr>
          <p:cNvSpPr>
            <a:spLocks noGrp="1"/>
          </p:cNvSpPr>
          <p:nvPr>
            <p:ph type="title"/>
          </p:nvPr>
        </p:nvSpPr>
        <p:spPr/>
        <p:txBody>
          <a:bodyPr/>
          <a:lstStyle/>
          <a:p>
            <a:r>
              <a:rPr lang="en-US" dirty="0"/>
              <a:t>Spark SQL</a:t>
            </a:r>
          </a:p>
        </p:txBody>
      </p:sp>
    </p:spTree>
    <p:extLst>
      <p:ext uri="{BB962C8B-B14F-4D97-AF65-F5344CB8AC3E}">
        <p14:creationId xmlns:p14="http://schemas.microsoft.com/office/powerpoint/2010/main" val="1172726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3"/>
          <p:cNvSpPr>
            <a:spLocks noChangeArrowheads="1"/>
          </p:cNvSpPr>
          <p:nvPr/>
        </p:nvSpPr>
        <p:spPr bwMode="auto">
          <a:xfrm>
            <a:off x="5563402" y="5063762"/>
            <a:ext cx="3176653" cy="909116"/>
          </a:xfrm>
          <a:prstGeom prst="rect">
            <a:avLst/>
          </a:prstGeom>
          <a:blipFill dpi="0" rotWithShape="1">
            <a:blip r:embed="rId3"/>
            <a:srcRect/>
            <a:stretch>
              <a:fillRect t="-37753"/>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endParaRPr lang="x-none" altLang="x-none"/>
          </a:p>
        </p:txBody>
      </p:sp>
      <p:sp>
        <p:nvSpPr>
          <p:cNvPr id="4" name="Content Placeholder 3">
            <a:extLst>
              <a:ext uri="{FF2B5EF4-FFF2-40B4-BE49-F238E27FC236}">
                <a16:creationId xmlns:a16="http://schemas.microsoft.com/office/drawing/2014/main" id="{23F31A30-7C41-4197-9A52-241527B539E4}"/>
              </a:ext>
            </a:extLst>
          </p:cNvPr>
          <p:cNvSpPr>
            <a:spLocks noGrp="1"/>
          </p:cNvSpPr>
          <p:nvPr>
            <p:ph idx="1"/>
          </p:nvPr>
        </p:nvSpPr>
        <p:spPr/>
        <p:txBody>
          <a:bodyPr/>
          <a:lstStyle/>
          <a:p>
            <a:r>
              <a:rPr lang="x-none" altLang="x-none"/>
              <a:t>Running on top of Spark, Spark Streaming provides an API for manipulating data streams that closely match the Spark Core’s RDD API</a:t>
            </a:r>
          </a:p>
          <a:p>
            <a:r>
              <a:rPr lang="x-none" altLang="x-none"/>
              <a:t>Enables powerful interactive and analytical applications across both streaming and historical data while inheriting Spark’s ease of use and fault tolerance characteristics</a:t>
            </a:r>
          </a:p>
          <a:p>
            <a:endParaRPr lang="en-US" dirty="0"/>
          </a:p>
        </p:txBody>
      </p:sp>
      <p:sp>
        <p:nvSpPr>
          <p:cNvPr id="8" name="Title 7">
            <a:extLst>
              <a:ext uri="{FF2B5EF4-FFF2-40B4-BE49-F238E27FC236}">
                <a16:creationId xmlns:a16="http://schemas.microsoft.com/office/drawing/2014/main" id="{94CE4AD8-9677-4BCB-B646-E4F31AE6299D}"/>
              </a:ext>
            </a:extLst>
          </p:cNvPr>
          <p:cNvSpPr>
            <a:spLocks noGrp="1"/>
          </p:cNvSpPr>
          <p:nvPr>
            <p:ph type="title"/>
          </p:nvPr>
        </p:nvSpPr>
        <p:spPr/>
        <p:txBody>
          <a:bodyPr/>
          <a:lstStyle/>
          <a:p>
            <a:r>
              <a:rPr lang="en-US" dirty="0"/>
              <a:t>Spark Streaming</a:t>
            </a:r>
          </a:p>
        </p:txBody>
      </p:sp>
    </p:spTree>
    <p:extLst>
      <p:ext uri="{BB962C8B-B14F-4D97-AF65-F5344CB8AC3E}">
        <p14:creationId xmlns:p14="http://schemas.microsoft.com/office/powerpoint/2010/main" val="7328934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object 3"/>
          <p:cNvSpPr>
            <a:spLocks noChangeArrowheads="1"/>
          </p:cNvSpPr>
          <p:nvPr/>
        </p:nvSpPr>
        <p:spPr bwMode="auto">
          <a:xfrm>
            <a:off x="6797897" y="4812631"/>
            <a:ext cx="2066970" cy="1234248"/>
          </a:xfrm>
          <a:prstGeom prst="rect">
            <a:avLst/>
          </a:prstGeom>
          <a:blipFill dpi="0" rotWithShape="1">
            <a:blip r:embed="rId3"/>
            <a:srcRect/>
            <a:stretch>
              <a:fillRect t="-24196" b="-7114"/>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endParaRPr lang="x-none" altLang="x-none"/>
          </a:p>
        </p:txBody>
      </p:sp>
      <p:sp>
        <p:nvSpPr>
          <p:cNvPr id="4" name="Content Placeholder 3">
            <a:extLst>
              <a:ext uri="{FF2B5EF4-FFF2-40B4-BE49-F238E27FC236}">
                <a16:creationId xmlns:a16="http://schemas.microsoft.com/office/drawing/2014/main" id="{46473EE0-2F77-44E9-9694-BB0C93E617CD}"/>
              </a:ext>
            </a:extLst>
          </p:cNvPr>
          <p:cNvSpPr>
            <a:spLocks noGrp="1"/>
          </p:cNvSpPr>
          <p:nvPr>
            <p:ph idx="1"/>
          </p:nvPr>
        </p:nvSpPr>
        <p:spPr/>
        <p:txBody>
          <a:bodyPr/>
          <a:lstStyle/>
          <a:p>
            <a:r>
              <a:rPr lang="x-none" altLang="x-none" dirty="0"/>
              <a:t>Built on top of Spark, MLlib is a scalable machine learning library that delivers both high-quality algorithms and blazing speed</a:t>
            </a:r>
          </a:p>
          <a:p>
            <a:r>
              <a:rPr lang="x-none" altLang="x-none" dirty="0"/>
              <a:t>Usable in Java, Scala, and Python as part of Spark applications</a:t>
            </a:r>
          </a:p>
          <a:p>
            <a:r>
              <a:rPr lang="x-none" altLang="x-none" dirty="0"/>
              <a:t>Consists of common learning algorithms and utilities including classification, regression, clustering, collaborative filtering</a:t>
            </a:r>
            <a:r>
              <a:rPr lang="en-US" altLang="x-none" dirty="0"/>
              <a:t>,</a:t>
            </a:r>
            <a:r>
              <a:rPr lang="x-none" altLang="x-none" dirty="0"/>
              <a:t> and dimensionality reduction, etc.</a:t>
            </a:r>
          </a:p>
          <a:p>
            <a:endParaRPr lang="en-US" dirty="0"/>
          </a:p>
        </p:txBody>
      </p:sp>
      <p:sp>
        <p:nvSpPr>
          <p:cNvPr id="8" name="Title 7">
            <a:extLst>
              <a:ext uri="{FF2B5EF4-FFF2-40B4-BE49-F238E27FC236}">
                <a16:creationId xmlns:a16="http://schemas.microsoft.com/office/drawing/2014/main" id="{24021B39-E507-4E96-9EA3-FBB269744AB9}"/>
              </a:ext>
            </a:extLst>
          </p:cNvPr>
          <p:cNvSpPr>
            <a:spLocks noGrp="1"/>
          </p:cNvSpPr>
          <p:nvPr>
            <p:ph type="title"/>
          </p:nvPr>
        </p:nvSpPr>
        <p:spPr/>
        <p:txBody>
          <a:bodyPr/>
          <a:lstStyle/>
          <a:p>
            <a:r>
              <a:rPr lang="en-US" dirty="0"/>
              <a:t>Spark MLlib</a:t>
            </a:r>
          </a:p>
        </p:txBody>
      </p:sp>
    </p:spTree>
    <p:extLst>
      <p:ext uri="{BB962C8B-B14F-4D97-AF65-F5344CB8AC3E}">
        <p14:creationId xmlns:p14="http://schemas.microsoft.com/office/powerpoint/2010/main" val="880288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object 3"/>
          <p:cNvSpPr>
            <a:spLocks noChangeArrowheads="1"/>
          </p:cNvSpPr>
          <p:nvPr/>
        </p:nvSpPr>
        <p:spPr bwMode="auto">
          <a:xfrm>
            <a:off x="5755907" y="4975276"/>
            <a:ext cx="3212667" cy="1100673"/>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endParaRPr lang="x-none" altLang="x-none"/>
          </a:p>
        </p:txBody>
      </p:sp>
      <p:sp>
        <p:nvSpPr>
          <p:cNvPr id="4" name="Content Placeholder 3">
            <a:extLst>
              <a:ext uri="{FF2B5EF4-FFF2-40B4-BE49-F238E27FC236}">
                <a16:creationId xmlns:a16="http://schemas.microsoft.com/office/drawing/2014/main" id="{1F8429B0-C298-4C10-950F-C5CB90F9CE3E}"/>
              </a:ext>
            </a:extLst>
          </p:cNvPr>
          <p:cNvSpPr>
            <a:spLocks noGrp="1"/>
          </p:cNvSpPr>
          <p:nvPr>
            <p:ph idx="1"/>
          </p:nvPr>
        </p:nvSpPr>
        <p:spPr/>
        <p:txBody>
          <a:bodyPr/>
          <a:lstStyle/>
          <a:p>
            <a:r>
              <a:rPr lang="x-none" altLang="x-none" dirty="0"/>
              <a:t>A graph computation engine built on top of Spark that enables users to interactively create, transform</a:t>
            </a:r>
            <a:r>
              <a:rPr lang="en-US" altLang="x-none" dirty="0"/>
              <a:t>,</a:t>
            </a:r>
            <a:r>
              <a:rPr lang="x-none" altLang="x-none" dirty="0"/>
              <a:t> and reason about graph</a:t>
            </a:r>
            <a:r>
              <a:rPr lang="en-US" altLang="x-none" dirty="0"/>
              <a:t>-</a:t>
            </a:r>
            <a:r>
              <a:rPr lang="x-none" altLang="x-none" dirty="0"/>
              <a:t>structured data at scale</a:t>
            </a:r>
          </a:p>
          <a:p>
            <a:r>
              <a:rPr lang="x-none" altLang="x-none" dirty="0"/>
              <a:t>Extends the Spark RDD by introducing a new </a:t>
            </a:r>
            <a:r>
              <a:rPr lang="en-US" altLang="x-none" dirty="0"/>
              <a:t>g</a:t>
            </a:r>
            <a:r>
              <a:rPr lang="x-none" altLang="x-none" dirty="0"/>
              <a:t>raph abstraction</a:t>
            </a:r>
            <a:endParaRPr lang="en-US" altLang="x-none" dirty="0"/>
          </a:p>
          <a:p>
            <a:pPr lvl="1"/>
            <a:r>
              <a:rPr lang="en-US" altLang="x-none" dirty="0"/>
              <a:t>A</a:t>
            </a:r>
            <a:r>
              <a:rPr lang="x-none" altLang="x-none" dirty="0"/>
              <a:t> directed multigraph with properties attached to each vertex and edge</a:t>
            </a:r>
          </a:p>
          <a:p>
            <a:endParaRPr lang="en-US" dirty="0"/>
          </a:p>
        </p:txBody>
      </p:sp>
      <p:sp>
        <p:nvSpPr>
          <p:cNvPr id="6" name="Title 5">
            <a:extLst>
              <a:ext uri="{FF2B5EF4-FFF2-40B4-BE49-F238E27FC236}">
                <a16:creationId xmlns:a16="http://schemas.microsoft.com/office/drawing/2014/main" id="{3D4BE9AC-4671-4111-A83F-9C4F78A755FA}"/>
              </a:ext>
            </a:extLst>
          </p:cNvPr>
          <p:cNvSpPr>
            <a:spLocks noGrp="1"/>
          </p:cNvSpPr>
          <p:nvPr>
            <p:ph type="title"/>
          </p:nvPr>
        </p:nvSpPr>
        <p:spPr/>
        <p:txBody>
          <a:bodyPr/>
          <a:lstStyle/>
          <a:p>
            <a:r>
              <a:rPr lang="en-US" dirty="0"/>
              <a:t>GraphX</a:t>
            </a:r>
          </a:p>
        </p:txBody>
      </p:sp>
    </p:spTree>
    <p:extLst>
      <p:ext uri="{BB962C8B-B14F-4D97-AF65-F5344CB8AC3E}">
        <p14:creationId xmlns:p14="http://schemas.microsoft.com/office/powerpoint/2010/main" val="4241987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4"/>
          <p:cNvSpPr>
            <a:spLocks noGrp="1"/>
          </p:cNvSpPr>
          <p:nvPr>
            <p:ph idx="1"/>
          </p:nvPr>
        </p:nvSpPr>
        <p:spPr/>
        <p:txBody>
          <a:bodyPr/>
          <a:lstStyle/>
          <a:p>
            <a:r>
              <a:rPr lang="en-US" dirty="0"/>
              <a:t>Spark executes </a:t>
            </a:r>
            <a:r>
              <a:rPr lang="en-US" i="1" dirty="0">
                <a:latin typeface="Century Schoolbook" panose="02040604050505020304" pitchFamily="18" charset="0"/>
              </a:rPr>
              <a:t>applications</a:t>
            </a:r>
          </a:p>
          <a:p>
            <a:pPr lvl="1"/>
            <a:r>
              <a:rPr lang="en-US" dirty="0"/>
              <a:t>Either in local, stand-alone mode, or as a cluster</a:t>
            </a:r>
          </a:p>
          <a:p>
            <a:r>
              <a:rPr lang="en-US" dirty="0"/>
              <a:t>Spark applications have one </a:t>
            </a:r>
            <a:r>
              <a:rPr lang="en-US" i="1" dirty="0">
                <a:latin typeface="Century Schoolbook" panose="02040604050505020304" pitchFamily="18" charset="0"/>
              </a:rPr>
              <a:t>driver</a:t>
            </a:r>
            <a:r>
              <a:rPr lang="en-US" dirty="0"/>
              <a:t> and one or more </a:t>
            </a:r>
            <a:r>
              <a:rPr lang="en-US" i="1" dirty="0">
                <a:latin typeface="Century Schoolbook" panose="02040604050505020304" pitchFamily="18" charset="0"/>
              </a:rPr>
              <a:t>executors</a:t>
            </a:r>
          </a:p>
          <a:p>
            <a:pPr lvl="1"/>
            <a:r>
              <a:rPr lang="en-US" dirty="0"/>
              <a:t>Drivers and executors run as Java processes </a:t>
            </a:r>
          </a:p>
          <a:p>
            <a:pPr lvl="1"/>
            <a:r>
              <a:rPr lang="en-US" dirty="0"/>
              <a:t>Drivers assign </a:t>
            </a:r>
            <a:r>
              <a:rPr lang="en-US" i="1" dirty="0">
                <a:latin typeface="Century Schoolbook" panose="02040604050505020304" pitchFamily="18" charset="0"/>
              </a:rPr>
              <a:t>tasks</a:t>
            </a:r>
            <a:r>
              <a:rPr lang="en-US" dirty="0"/>
              <a:t> to the executors</a:t>
            </a:r>
          </a:p>
          <a:p>
            <a:pPr lvl="1"/>
            <a:r>
              <a:rPr lang="en-US" dirty="0"/>
              <a:t>Executors run tasks on </a:t>
            </a:r>
            <a:r>
              <a:rPr lang="en-US" i="1" dirty="0">
                <a:latin typeface="Century Schoolbook" panose="02040604050505020304" pitchFamily="18" charset="0"/>
              </a:rPr>
              <a:t>Resilient</a:t>
            </a:r>
            <a:r>
              <a:rPr lang="en-US" dirty="0"/>
              <a:t> </a:t>
            </a:r>
            <a:r>
              <a:rPr lang="en-US" i="1" dirty="0">
                <a:latin typeface="Century Schoolbook" panose="02040604050505020304" pitchFamily="18" charset="0"/>
              </a:rPr>
              <a:t>Distributed</a:t>
            </a:r>
            <a:r>
              <a:rPr lang="en-US" dirty="0"/>
              <a:t> </a:t>
            </a:r>
            <a:r>
              <a:rPr lang="en-US" i="1" dirty="0">
                <a:latin typeface="Century Schoolbook" panose="02040604050505020304" pitchFamily="18" charset="0"/>
              </a:rPr>
              <a:t>Datasets</a:t>
            </a:r>
            <a:r>
              <a:rPr lang="en-US" dirty="0"/>
              <a:t> (RDDs)</a:t>
            </a:r>
          </a:p>
          <a:p>
            <a:pPr lvl="1"/>
            <a:r>
              <a:rPr lang="en-US" dirty="0"/>
              <a:t>Executors send results to the driver</a:t>
            </a:r>
          </a:p>
          <a:p>
            <a:r>
              <a:rPr lang="en-US" dirty="0"/>
              <a:t>Drivers include:</a:t>
            </a:r>
          </a:p>
          <a:p>
            <a:pPr lvl="1"/>
            <a:r>
              <a:rPr lang="en-US" dirty="0"/>
              <a:t>Spark Shell </a:t>
            </a:r>
          </a:p>
          <a:p>
            <a:pPr lvl="2"/>
            <a:r>
              <a:rPr lang="en-US" dirty="0"/>
              <a:t>PySpark—the Python shell</a:t>
            </a:r>
          </a:p>
          <a:p>
            <a:pPr lvl="2"/>
            <a:r>
              <a:rPr lang="en-US" dirty="0"/>
              <a:t>Spark Shell—the Scala shell</a:t>
            </a:r>
          </a:p>
          <a:p>
            <a:pPr lvl="1"/>
            <a:r>
              <a:rPr lang="en-US" dirty="0"/>
              <a:t>Custom program</a:t>
            </a:r>
          </a:p>
          <a:p>
            <a:pPr lvl="2"/>
            <a:r>
              <a:rPr lang="en-US" dirty="0"/>
              <a:t>Written in Python, Java, R or Scala</a:t>
            </a:r>
          </a:p>
          <a:p>
            <a:pPr lvl="1"/>
            <a:endParaRPr lang="en-US" dirty="0"/>
          </a:p>
          <a:p>
            <a:pPr lvl="1"/>
            <a:endParaRPr lang="en-US" dirty="0"/>
          </a:p>
          <a:p>
            <a:endParaRPr lang="en-US" dirty="0"/>
          </a:p>
          <a:p>
            <a:pPr lvl="1"/>
            <a:endParaRPr lang="en-US" dirty="0"/>
          </a:p>
          <a:p>
            <a:pPr lvl="1"/>
            <a:endParaRPr lang="en-US" dirty="0"/>
          </a:p>
        </p:txBody>
      </p:sp>
      <p:sp>
        <p:nvSpPr>
          <p:cNvPr id="4" name="Title 3"/>
          <p:cNvSpPr>
            <a:spLocks noGrp="1"/>
          </p:cNvSpPr>
          <p:nvPr>
            <p:ph type="title"/>
          </p:nvPr>
        </p:nvSpPr>
        <p:spPr/>
        <p:txBody>
          <a:bodyPr/>
          <a:lstStyle/>
          <a:p>
            <a:r>
              <a:rPr lang="en-US" dirty="0"/>
              <a:t>Spark Application Top-Down View</a:t>
            </a:r>
          </a:p>
        </p:txBody>
      </p:sp>
    </p:spTree>
    <p:extLst>
      <p:ext uri="{BB962C8B-B14F-4D97-AF65-F5344CB8AC3E}">
        <p14:creationId xmlns:p14="http://schemas.microsoft.com/office/powerpoint/2010/main" val="2029248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Resilient Distributed Datasets (RDDs)</a:t>
            </a:r>
          </a:p>
        </p:txBody>
      </p:sp>
      <p:sp>
        <p:nvSpPr>
          <p:cNvPr id="17" name="Content Placeholder 4"/>
          <p:cNvSpPr>
            <a:spLocks noGrp="1"/>
          </p:cNvSpPr>
          <p:nvPr>
            <p:ph idx="1"/>
          </p:nvPr>
        </p:nvSpPr>
        <p:spPr/>
        <p:txBody>
          <a:bodyPr>
            <a:normAutofit/>
          </a:bodyPr>
          <a:lstStyle/>
          <a:p>
            <a:r>
              <a:rPr lang="en-US" dirty="0"/>
              <a:t>RDDs represent the core data construct of Spark</a:t>
            </a:r>
          </a:p>
          <a:p>
            <a:pPr lvl="1"/>
            <a:r>
              <a:rPr lang="en-US" dirty="0"/>
              <a:t>RDDs are immutable</a:t>
            </a:r>
          </a:p>
          <a:p>
            <a:pPr lvl="1"/>
            <a:r>
              <a:rPr lang="en-US" dirty="0"/>
              <a:t>RDDs are fault tolerant (resilient) </a:t>
            </a:r>
          </a:p>
          <a:p>
            <a:pPr lvl="2"/>
            <a:r>
              <a:rPr lang="en-US" dirty="0"/>
              <a:t>When nodes or tasks fail, RDDs are reconstructed on other nodes</a:t>
            </a:r>
          </a:p>
          <a:p>
            <a:pPr lvl="1"/>
            <a:r>
              <a:rPr lang="en-US" dirty="0"/>
              <a:t>RDDs are split into </a:t>
            </a:r>
            <a:r>
              <a:rPr lang="en-US" i="1" dirty="0">
                <a:latin typeface="Century Schoolbook" panose="02040604050505020304" pitchFamily="18" charset="0"/>
              </a:rPr>
              <a:t>partitions</a:t>
            </a:r>
            <a:r>
              <a:rPr lang="en-US" dirty="0"/>
              <a:t> and can be distributed to any executor</a:t>
            </a:r>
          </a:p>
          <a:p>
            <a:pPr lvl="1"/>
            <a:r>
              <a:rPr lang="en-US" dirty="0"/>
              <a:t>RDDs can contain any kind of data</a:t>
            </a:r>
          </a:p>
          <a:p>
            <a:pPr lvl="2"/>
            <a:r>
              <a:rPr lang="en-US" dirty="0"/>
              <a:t>Prefer data that can be partitioned</a:t>
            </a:r>
          </a:p>
          <a:p>
            <a:r>
              <a:rPr lang="en-US" dirty="0"/>
              <a:t>RDDs are objects that support two categories of operations</a:t>
            </a:r>
          </a:p>
          <a:p>
            <a:pPr lvl="1"/>
            <a:r>
              <a:rPr lang="en-US" dirty="0"/>
              <a:t>Transformations</a:t>
            </a:r>
          </a:p>
          <a:p>
            <a:pPr lvl="2"/>
            <a:r>
              <a:rPr lang="en-US" dirty="0"/>
              <a:t>Create new RDDs from existing RDDs</a:t>
            </a:r>
          </a:p>
          <a:p>
            <a:pPr lvl="2"/>
            <a:r>
              <a:rPr lang="en-US" dirty="0"/>
              <a:t>Always return RDDs</a:t>
            </a:r>
          </a:p>
          <a:p>
            <a:pPr lvl="2"/>
            <a:r>
              <a:rPr lang="en-US" dirty="0"/>
              <a:t>Lazily evaluated</a:t>
            </a:r>
          </a:p>
          <a:p>
            <a:pPr lvl="1"/>
            <a:r>
              <a:rPr lang="en-US" dirty="0"/>
              <a:t>Actions</a:t>
            </a:r>
          </a:p>
          <a:p>
            <a:pPr lvl="2"/>
            <a:r>
              <a:rPr lang="en-US" dirty="0"/>
              <a:t>Start computations</a:t>
            </a:r>
          </a:p>
          <a:p>
            <a:pPr lvl="2"/>
            <a:r>
              <a:rPr lang="en-US" dirty="0"/>
              <a:t>Return results to the driver</a:t>
            </a:r>
          </a:p>
          <a:p>
            <a:pPr lvl="2"/>
            <a:r>
              <a:rPr lang="en-US" dirty="0"/>
              <a:t>Save results to disk</a:t>
            </a:r>
          </a:p>
          <a:p>
            <a:pPr lvl="2"/>
            <a:r>
              <a:rPr lang="en-US" dirty="0"/>
              <a:t>Never return RDDs</a:t>
            </a:r>
          </a:p>
          <a:p>
            <a:endParaRPr lang="en-US" dirty="0"/>
          </a:p>
          <a:p>
            <a:pPr lvl="1"/>
            <a:endParaRPr lang="en-US" dirty="0"/>
          </a:p>
          <a:p>
            <a:pPr lvl="1"/>
            <a:endParaRPr lang="en-US" dirty="0">
              <a:solidFill>
                <a:srgbClr val="FF0000"/>
              </a:solidFill>
            </a:endParaRPr>
          </a:p>
          <a:p>
            <a:endParaRPr lang="en-US" dirty="0"/>
          </a:p>
          <a:p>
            <a:pPr lvl="1"/>
            <a:endParaRPr lang="en-US" dirty="0"/>
          </a:p>
          <a:p>
            <a:pPr lvl="1"/>
            <a:endParaRPr lang="en-US" dirty="0"/>
          </a:p>
        </p:txBody>
      </p:sp>
    </p:spTree>
    <p:extLst>
      <p:ext uri="{BB962C8B-B14F-4D97-AF65-F5344CB8AC3E}">
        <p14:creationId xmlns:p14="http://schemas.microsoft.com/office/powerpoint/2010/main" val="148296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Resilient Distributed Datasets (RDDs)</a:t>
            </a:r>
          </a:p>
        </p:txBody>
      </p:sp>
      <p:sp>
        <p:nvSpPr>
          <p:cNvPr id="17" name="Content Placeholder 4"/>
          <p:cNvSpPr>
            <a:spLocks noGrp="1"/>
          </p:cNvSpPr>
          <p:nvPr>
            <p:ph idx="1"/>
          </p:nvPr>
        </p:nvSpPr>
        <p:spPr/>
        <p:txBody>
          <a:bodyPr>
            <a:normAutofit/>
          </a:bodyPr>
          <a:lstStyle/>
          <a:p>
            <a:r>
              <a:rPr lang="en-US" dirty="0"/>
              <a:t>RDDs do not hold an entire dataset in memory for the duration of processing</a:t>
            </a:r>
          </a:p>
          <a:p>
            <a:r>
              <a:rPr lang="en-US" dirty="0"/>
              <a:t>They are much more like a pipeline that starts loading files into memory and immediately processing the transformation sequence</a:t>
            </a:r>
          </a:p>
          <a:p>
            <a:r>
              <a:rPr lang="en-US" dirty="0"/>
              <a:t>As data is transformed and no longer needed it is released from memory making it available for more data</a:t>
            </a:r>
          </a:p>
          <a:p>
            <a:r>
              <a:rPr lang="en-US" dirty="0"/>
              <a:t>It is possible to cache RDD's in memory if reuse of existing transformations is needed, but the tradeoff is that it uses more memory to save CPU and I/O costs for reprocessing</a:t>
            </a:r>
          </a:p>
          <a:p>
            <a:r>
              <a:rPr lang="en-US" dirty="0"/>
              <a:t>Whether caching is a good idea or not depends on many factors</a:t>
            </a:r>
          </a:p>
        </p:txBody>
      </p:sp>
    </p:spTree>
    <p:extLst>
      <p:ext uri="{BB962C8B-B14F-4D97-AF65-F5344CB8AC3E}">
        <p14:creationId xmlns:p14="http://schemas.microsoft.com/office/powerpoint/2010/main" val="2414289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In this chapter, we will :</a:t>
            </a:r>
          </a:p>
          <a:p>
            <a:pPr>
              <a:defRPr/>
            </a:pPr>
            <a:r>
              <a:rPr lang="en-US" dirty="0"/>
              <a:t>Learn about the </a:t>
            </a:r>
            <a:r>
              <a:rPr lang="en-US" u="sng" dirty="0"/>
              <a:t>H</a:t>
            </a:r>
            <a:r>
              <a:rPr lang="en-US" dirty="0"/>
              <a:t>adoop </a:t>
            </a:r>
            <a:r>
              <a:rPr lang="en-US" u="sng" dirty="0"/>
              <a:t>D</a:t>
            </a:r>
            <a:r>
              <a:rPr lang="en-US" dirty="0"/>
              <a:t>istributed </a:t>
            </a:r>
            <a:r>
              <a:rPr lang="en-US" u="sng" dirty="0"/>
              <a:t>F</a:t>
            </a:r>
            <a:r>
              <a:rPr lang="en-US" dirty="0"/>
              <a:t>iles </a:t>
            </a:r>
            <a:r>
              <a:rPr lang="en-US" u="sng" dirty="0"/>
              <a:t>S</a:t>
            </a:r>
            <a:r>
              <a:rPr lang="en-US" dirty="0"/>
              <a:t>ystem (HDFS)</a:t>
            </a:r>
          </a:p>
          <a:p>
            <a:pPr>
              <a:defRPr/>
            </a:pPr>
            <a:r>
              <a:rPr lang="en-US" dirty="0"/>
              <a:t>Run a standalone instance of HDFS</a:t>
            </a:r>
          </a:p>
          <a:p>
            <a:pPr>
              <a:defRPr/>
            </a:pPr>
            <a:r>
              <a:rPr lang="en-US" dirty="0"/>
              <a:t>Create directories and files in HDFS</a:t>
            </a:r>
          </a:p>
          <a:p>
            <a:r>
              <a:rPr lang="en-US" dirty="0"/>
              <a:t>Review the history of Apache Spark</a:t>
            </a:r>
          </a:p>
          <a:p>
            <a:r>
              <a:rPr lang="en-US" dirty="0"/>
              <a:t>Look at the architecture and components of Apache Spark</a:t>
            </a:r>
          </a:p>
          <a:p>
            <a:r>
              <a:rPr lang="en-US" dirty="0"/>
              <a:t>Load files into RDD</a:t>
            </a:r>
          </a:p>
          <a:p>
            <a:r>
              <a:rPr lang="en-US" dirty="0"/>
              <a:t>Process RDD using actions and transformation</a:t>
            </a:r>
          </a:p>
          <a:p>
            <a:endParaRPr lang="en-US" dirty="0"/>
          </a:p>
        </p:txBody>
      </p:sp>
      <p:sp>
        <p:nvSpPr>
          <p:cNvPr id="2" name="Title 1"/>
          <p:cNvSpPr>
            <a:spLocks noGrp="1"/>
          </p:cNvSpPr>
          <p:nvPr>
            <p:ph type="title"/>
          </p:nvPr>
        </p:nvSpPr>
        <p:spPr/>
        <p:txBody>
          <a:bodyPr/>
          <a:lstStyle/>
          <a:p>
            <a:r>
              <a:rPr lang="en-US" dirty="0"/>
              <a:t>Chapter Objectives</a:t>
            </a:r>
          </a:p>
        </p:txBody>
      </p:sp>
    </p:spTree>
    <p:extLst>
      <p:ext uri="{BB962C8B-B14F-4D97-AF65-F5344CB8AC3E}">
        <p14:creationId xmlns:p14="http://schemas.microsoft.com/office/powerpoint/2010/main" val="8805067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Spark Application Flow</a:t>
            </a:r>
          </a:p>
        </p:txBody>
      </p:sp>
      <p:sp>
        <p:nvSpPr>
          <p:cNvPr id="17" name="Content Placeholder 4"/>
          <p:cNvSpPr>
            <a:spLocks noGrp="1"/>
          </p:cNvSpPr>
          <p:nvPr>
            <p:ph idx="1"/>
          </p:nvPr>
        </p:nvSpPr>
        <p:spPr/>
        <p:txBody>
          <a:bodyPr/>
          <a:lstStyle/>
          <a:p>
            <a:r>
              <a:rPr lang="en-US" dirty="0"/>
              <a:t>Spark applications tend to have a similar flow</a:t>
            </a:r>
          </a:p>
          <a:p>
            <a:pPr marL="428625" lvl="1" indent="-257175">
              <a:buFont typeface="+mj-lt"/>
              <a:buAutoNum type="arabicPeriod"/>
            </a:pPr>
            <a:r>
              <a:rPr lang="en-US" dirty="0"/>
              <a:t>Create a Spark context</a:t>
            </a:r>
          </a:p>
          <a:p>
            <a:pPr marL="644129" lvl="2" indent="-211931">
              <a:buFont typeface="+mj-lt"/>
              <a:buAutoNum type="alphaLcPeriod"/>
            </a:pPr>
            <a:r>
              <a:rPr lang="en-US" dirty="0"/>
              <a:t> Automatically provided in the shells via the variable </a:t>
            </a:r>
            <a:r>
              <a:rPr lang="en-US" b="1" dirty="0" err="1">
                <a:latin typeface="Courier New" panose="02070309020205020404" pitchFamily="49" charset="0"/>
                <a:cs typeface="Courier New" panose="02070309020205020404" pitchFamily="49" charset="0"/>
              </a:rPr>
              <a:t>sc</a:t>
            </a:r>
            <a:r>
              <a:rPr lang="en-US" b="1" dirty="0">
                <a:latin typeface="Courier New" panose="02070309020205020404" pitchFamily="49" charset="0"/>
                <a:cs typeface="Courier New" panose="02070309020205020404" pitchFamily="49" charset="0"/>
              </a:rPr>
              <a:t> </a:t>
            </a:r>
            <a:r>
              <a:rPr lang="en-US" dirty="0"/>
              <a:t>but must make it manually when writing a custom program outside the shell</a:t>
            </a:r>
          </a:p>
          <a:p>
            <a:pPr marL="428625" lvl="1" indent="-257175">
              <a:buFont typeface="+mj-lt"/>
              <a:buAutoNum type="arabicPeriod"/>
            </a:pPr>
            <a:r>
              <a:rPr lang="en-US" dirty="0"/>
              <a:t>Import data as RDDs</a:t>
            </a:r>
          </a:p>
          <a:p>
            <a:pPr marL="428625" lvl="1" indent="-257175">
              <a:buFont typeface="+mj-lt"/>
              <a:buAutoNum type="arabicPeriod"/>
            </a:pPr>
            <a:r>
              <a:rPr lang="en-US" dirty="0"/>
              <a:t>Transform and perform actions on RDDs</a:t>
            </a:r>
          </a:p>
          <a:p>
            <a:pPr marL="428625" lvl="1" indent="-257175">
              <a:buFont typeface="+mj-lt"/>
              <a:buAutoNum type="arabicPeriod"/>
            </a:pPr>
            <a:r>
              <a:rPr lang="en-US" dirty="0"/>
              <a:t>Export results</a:t>
            </a:r>
          </a:p>
          <a:p>
            <a:r>
              <a:rPr lang="en-US" dirty="0"/>
              <a:t>Spark applications are not declarative in nature, however, they are still coded at a high level of abstraction</a:t>
            </a:r>
          </a:p>
          <a:p>
            <a:pPr lvl="1"/>
            <a:r>
              <a:rPr lang="en-US" dirty="0"/>
              <a:t>In contrast, </a:t>
            </a:r>
            <a:r>
              <a:rPr lang="en-US" i="1" dirty="0">
                <a:latin typeface="Century Schoolbook" panose="02040604050505020304" pitchFamily="18" charset="0"/>
              </a:rPr>
              <a:t>tasks</a:t>
            </a:r>
            <a:r>
              <a:rPr lang="en-US" dirty="0"/>
              <a:t> are at a very low level of abstraction</a:t>
            </a:r>
          </a:p>
          <a:p>
            <a:pPr lvl="1"/>
            <a:r>
              <a:rPr lang="en-US" dirty="0"/>
              <a:t>Tasks are not created by programmers, rather they are created at runtime by Spark</a:t>
            </a:r>
          </a:p>
          <a:p>
            <a:pPr marL="0" indent="0">
              <a:buNone/>
            </a:pPr>
            <a:endParaRPr lang="en-US" dirty="0"/>
          </a:p>
          <a:p>
            <a:pPr lvl="1"/>
            <a:endParaRPr lang="en-US" dirty="0"/>
          </a:p>
          <a:p>
            <a:pPr lvl="1"/>
            <a:endParaRPr lang="en-US" dirty="0"/>
          </a:p>
        </p:txBody>
      </p:sp>
    </p:spTree>
    <p:extLst>
      <p:ext uri="{BB962C8B-B14F-4D97-AF65-F5344CB8AC3E}">
        <p14:creationId xmlns:p14="http://schemas.microsoft.com/office/powerpoint/2010/main" val="7184796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Drivers and Executors</a:t>
            </a:r>
          </a:p>
        </p:txBody>
      </p:sp>
      <p:sp>
        <p:nvSpPr>
          <p:cNvPr id="17" name="Content Placeholder 4"/>
          <p:cNvSpPr>
            <a:spLocks noGrp="1"/>
          </p:cNvSpPr>
          <p:nvPr>
            <p:ph idx="1"/>
          </p:nvPr>
        </p:nvSpPr>
        <p:spPr/>
        <p:txBody>
          <a:bodyPr/>
          <a:lstStyle/>
          <a:p>
            <a:r>
              <a:rPr lang="en-US" dirty="0"/>
              <a:t>Spark applications consist of a driver process and a set of executor processes </a:t>
            </a:r>
          </a:p>
          <a:p>
            <a:r>
              <a:rPr lang="en-US" dirty="0"/>
              <a:t>The driver process runs your main() function, sits on a node in the cluster, and is responsible for three things: </a:t>
            </a:r>
          </a:p>
          <a:p>
            <a:pPr lvl="1"/>
            <a:r>
              <a:rPr lang="en-US" dirty="0"/>
              <a:t>Maintaining information about the Spark application</a:t>
            </a:r>
          </a:p>
          <a:p>
            <a:pPr lvl="1"/>
            <a:r>
              <a:rPr lang="en-US" dirty="0"/>
              <a:t>Responding to a user’s program or input</a:t>
            </a:r>
          </a:p>
          <a:p>
            <a:pPr lvl="1"/>
            <a:r>
              <a:rPr lang="en-US" dirty="0"/>
              <a:t>Analyzing, distributing, and scheduling work across the executors (defined momentarily)</a:t>
            </a:r>
          </a:p>
          <a:p>
            <a:r>
              <a:rPr lang="en-US" dirty="0"/>
              <a:t>The driver process is absolutely essential—it’s the heart of a Spark application and maintains all relevant information during the lifetime of the application </a:t>
            </a:r>
          </a:p>
          <a:p>
            <a:r>
              <a:rPr lang="en-US" dirty="0"/>
              <a:t>The executors are responsible for actually executing the work that the driver assigns them. This means, each executor is responsible for only two things:</a:t>
            </a:r>
          </a:p>
          <a:p>
            <a:pPr lvl="1"/>
            <a:r>
              <a:rPr lang="en-US" dirty="0"/>
              <a:t>Executing code assigned to it by the driver, and </a:t>
            </a:r>
          </a:p>
          <a:p>
            <a:pPr lvl="1"/>
            <a:r>
              <a:rPr lang="en-US" dirty="0"/>
              <a:t>Reporting the state of the computation, on that executor, back to the driver node</a:t>
            </a:r>
          </a:p>
          <a:p>
            <a:pPr lvl="1"/>
            <a:endParaRPr lang="en-US" dirty="0"/>
          </a:p>
          <a:p>
            <a:pPr lvl="1"/>
            <a:endParaRPr lang="en-US" dirty="0">
              <a:solidFill>
                <a:srgbClr val="FF0000"/>
              </a:solidFill>
            </a:endParaRPr>
          </a:p>
          <a:p>
            <a:endParaRPr lang="en-US" dirty="0"/>
          </a:p>
          <a:p>
            <a:pPr lvl="1"/>
            <a:endParaRPr lang="en-US" dirty="0"/>
          </a:p>
          <a:p>
            <a:pPr lvl="1"/>
            <a:endParaRPr lang="en-US" dirty="0"/>
          </a:p>
        </p:txBody>
      </p:sp>
    </p:spTree>
    <p:extLst>
      <p:ext uri="{BB962C8B-B14F-4D97-AF65-F5344CB8AC3E}">
        <p14:creationId xmlns:p14="http://schemas.microsoft.com/office/powerpoint/2010/main" val="8158838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mage result for Driver Executors"/>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1714100" y="3369185"/>
            <a:ext cx="5676900" cy="2724150"/>
          </a:xfrm>
        </p:spPr>
      </p:pic>
      <p:sp>
        <p:nvSpPr>
          <p:cNvPr id="3" name="Title 2"/>
          <p:cNvSpPr>
            <a:spLocks noGrp="1"/>
          </p:cNvSpPr>
          <p:nvPr>
            <p:ph type="title"/>
          </p:nvPr>
        </p:nvSpPr>
        <p:spPr/>
        <p:txBody>
          <a:bodyPr/>
          <a:lstStyle/>
          <a:p>
            <a:r>
              <a:rPr lang="en-US" dirty="0"/>
              <a:t>Spark’s Basic Architecture</a:t>
            </a:r>
          </a:p>
        </p:txBody>
      </p:sp>
      <p:sp>
        <p:nvSpPr>
          <p:cNvPr id="14" name="Content Placeholder 4">
            <a:extLst>
              <a:ext uri="{FF2B5EF4-FFF2-40B4-BE49-F238E27FC236}">
                <a16:creationId xmlns:a16="http://schemas.microsoft.com/office/drawing/2014/main" id="{31B76A8A-0FA8-46E6-9FB5-29FB72964417}"/>
              </a:ext>
            </a:extLst>
          </p:cNvPr>
          <p:cNvSpPr txBox="1">
            <a:spLocks/>
          </p:cNvSpPr>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lvl1pPr marL="228600" indent="-228600" algn="l" defTabSz="457200" rtl="0" eaLnBrk="1" fontAlgn="base" hangingPunct="1">
              <a:spcBef>
                <a:spcPts val="1200"/>
              </a:spcBef>
              <a:spcAft>
                <a:spcPct val="0"/>
              </a:spcAft>
              <a:buClr>
                <a:srgbClr val="000000"/>
              </a:buClr>
              <a:buSzPct val="100000"/>
              <a:buFont typeface="Arial" pitchFamily="34" charset="0"/>
              <a:buBlip>
                <a:blip r:embed="rId4"/>
              </a:buBlip>
              <a:defRPr b="0" i="0">
                <a:solidFill>
                  <a:schemeClr val="tx1"/>
                </a:solidFill>
                <a:latin typeface="Tahoma" pitchFamily="34" charset="0"/>
                <a:ea typeface="Tahoma" pitchFamily="34" charset="0"/>
                <a:cs typeface="Tahoma" pitchFamily="34" charset="0"/>
              </a:defRPr>
            </a:lvl1pPr>
            <a:lvl2pPr marL="457200" indent="-228600" algn="l" defTabSz="457200" rtl="0" eaLnBrk="1" fontAlgn="base" hangingPunct="1">
              <a:spcBef>
                <a:spcPct val="0"/>
              </a:spcBef>
              <a:spcAft>
                <a:spcPct val="0"/>
              </a:spcAft>
              <a:buClr>
                <a:srgbClr val="000000"/>
              </a:buClr>
              <a:buSzPct val="100000"/>
              <a:buFont typeface="Arial" pitchFamily="34" charset="0"/>
              <a:buChar char="–"/>
              <a:defRPr>
                <a:solidFill>
                  <a:schemeClr val="tx1"/>
                </a:solidFill>
                <a:latin typeface="Tahoma" pitchFamily="34" charset="0"/>
                <a:ea typeface="Tahoma" pitchFamily="34" charset="0"/>
                <a:cs typeface="Tahoma" pitchFamily="34" charset="0"/>
              </a:defRPr>
            </a:lvl2pPr>
            <a:lvl3pPr marL="685800" indent="-228600" algn="l" defTabSz="457200" rtl="0" eaLnBrk="1" fontAlgn="base" hangingPunct="1">
              <a:spcBef>
                <a:spcPct val="0"/>
              </a:spcBef>
              <a:spcAft>
                <a:spcPct val="0"/>
              </a:spcAft>
              <a:buClr>
                <a:srgbClr val="000000"/>
              </a:buClr>
              <a:buFont typeface="Wingdings" pitchFamily="2" charset="2"/>
              <a:buBlip>
                <a:blip r:embed="rId5"/>
              </a:buBlip>
              <a:defRPr sz="1800">
                <a:solidFill>
                  <a:schemeClr val="tx1"/>
                </a:solidFill>
                <a:latin typeface="Tahoma" pitchFamily="34" charset="0"/>
                <a:ea typeface="Tahoma" pitchFamily="34" charset="0"/>
                <a:cs typeface="Tahoma" pitchFamily="34" charset="0"/>
              </a:defRPr>
            </a:lvl3pPr>
            <a:lvl4pPr marL="914400" indent="-228600" algn="l" defTabSz="457200" rtl="0" eaLnBrk="1" fontAlgn="base" hangingPunct="1">
              <a:spcBef>
                <a:spcPct val="0"/>
              </a:spcBef>
              <a:spcAft>
                <a:spcPct val="0"/>
              </a:spcAft>
              <a:buClr>
                <a:srgbClr val="000000"/>
              </a:buClr>
              <a:buSzPct val="100000"/>
              <a:buFont typeface="Arial" pitchFamily="34" charset="0"/>
              <a:buChar char="–"/>
              <a:defRPr sz="1800">
                <a:solidFill>
                  <a:schemeClr val="tx1"/>
                </a:solidFill>
                <a:latin typeface="Tahoma" pitchFamily="34" charset="0"/>
                <a:ea typeface="Tahoma" pitchFamily="34" charset="0"/>
                <a:cs typeface="Tahoma" pitchFamily="34" charset="0"/>
              </a:defRPr>
            </a:lvl4pPr>
            <a:lvl5pPr marL="1147763" indent="-228600" algn="l" defTabSz="457200" rtl="0" eaLnBrk="1" fontAlgn="base" hangingPunct="1">
              <a:spcBef>
                <a:spcPct val="0"/>
              </a:spcBef>
              <a:spcAft>
                <a:spcPct val="0"/>
              </a:spcAft>
              <a:buClr>
                <a:srgbClr val="000000"/>
              </a:buClr>
              <a:buSzPct val="100000"/>
              <a:buFont typeface="Arial" pitchFamily="34" charset="0"/>
              <a:buBlip>
                <a:blip r:embed="rId6"/>
              </a:buBlip>
              <a:defRPr sz="1800">
                <a:solidFill>
                  <a:schemeClr val="tx1"/>
                </a:solidFill>
                <a:latin typeface="Tahoma" pitchFamily="34" charset="0"/>
                <a:ea typeface="Tahoma" pitchFamily="34" charset="0"/>
                <a:cs typeface="Tahoma" pitchFamily="34" charset="0"/>
              </a:defRPr>
            </a:lvl5pPr>
            <a:lvl6pPr marL="2514600" indent="-228600" algn="l" defTabSz="457200" rtl="0" eaLnBrk="1" fontAlgn="base" hangingPunct="1">
              <a:spcBef>
                <a:spcPct val="0"/>
              </a:spcBef>
              <a:spcAft>
                <a:spcPct val="0"/>
              </a:spcAft>
              <a:buClr>
                <a:srgbClr val="000000"/>
              </a:buClr>
              <a:buSzPct val="100000"/>
              <a:buFont typeface="Tahoma" pitchFamily="34" charset="0"/>
              <a:buBlip>
                <a:blip r:embed="rId6"/>
              </a:buBlip>
              <a:defRPr sz="1400">
                <a:solidFill>
                  <a:schemeClr val="tx1"/>
                </a:solidFill>
                <a:latin typeface="+mn-lt"/>
                <a:cs typeface="+mn-cs"/>
              </a:defRPr>
            </a:lvl6pPr>
            <a:lvl7pPr marL="2971800" indent="-228600" algn="l" defTabSz="457200" rtl="0" eaLnBrk="1" fontAlgn="base" hangingPunct="1">
              <a:spcBef>
                <a:spcPct val="0"/>
              </a:spcBef>
              <a:spcAft>
                <a:spcPct val="0"/>
              </a:spcAft>
              <a:buClr>
                <a:srgbClr val="000000"/>
              </a:buClr>
              <a:buSzPct val="100000"/>
              <a:buFont typeface="Tahoma" pitchFamily="34" charset="0"/>
              <a:buBlip>
                <a:blip r:embed="rId6"/>
              </a:buBlip>
              <a:defRPr sz="1400">
                <a:solidFill>
                  <a:schemeClr val="tx1"/>
                </a:solidFill>
                <a:latin typeface="+mn-lt"/>
                <a:cs typeface="+mn-cs"/>
              </a:defRPr>
            </a:lvl7pPr>
            <a:lvl8pPr marL="3429000" indent="-228600" algn="l" defTabSz="457200" rtl="0" eaLnBrk="1" fontAlgn="base" hangingPunct="1">
              <a:spcBef>
                <a:spcPct val="0"/>
              </a:spcBef>
              <a:spcAft>
                <a:spcPct val="0"/>
              </a:spcAft>
              <a:buClr>
                <a:srgbClr val="000000"/>
              </a:buClr>
              <a:buSzPct val="100000"/>
              <a:buFont typeface="Tahoma" pitchFamily="34" charset="0"/>
              <a:buBlip>
                <a:blip r:embed="rId6"/>
              </a:buBlip>
              <a:defRPr sz="1400">
                <a:solidFill>
                  <a:schemeClr val="tx1"/>
                </a:solidFill>
                <a:latin typeface="+mn-lt"/>
                <a:cs typeface="+mn-cs"/>
              </a:defRPr>
            </a:lvl8pPr>
            <a:lvl9pPr marL="3886200" indent="-228600" algn="l" defTabSz="457200" rtl="0" eaLnBrk="1" fontAlgn="base" hangingPunct="1">
              <a:spcBef>
                <a:spcPct val="0"/>
              </a:spcBef>
              <a:spcAft>
                <a:spcPct val="0"/>
              </a:spcAft>
              <a:buClr>
                <a:srgbClr val="000000"/>
              </a:buClr>
              <a:buSzPct val="100000"/>
              <a:buFont typeface="Tahoma" pitchFamily="34" charset="0"/>
              <a:buBlip>
                <a:blip r:embed="rId6"/>
              </a:buBlip>
              <a:defRPr sz="1400">
                <a:solidFill>
                  <a:schemeClr val="tx1"/>
                </a:solidFill>
                <a:latin typeface="+mn-lt"/>
                <a:cs typeface="+mn-cs"/>
              </a:defRPr>
            </a:lvl9pPr>
          </a:lstStyle>
          <a:p>
            <a:r>
              <a:rPr lang="en-US" sz="1800" dirty="0"/>
              <a:t>The cluster manager controls physical machines and allocates resources to Spark applications</a:t>
            </a:r>
          </a:p>
          <a:p>
            <a:r>
              <a:rPr lang="en-US" sz="1800" dirty="0"/>
              <a:t>This can be one of several core cluster managers: Spark’s standalone cluster manager, YARN, or Mesos</a:t>
            </a:r>
          </a:p>
          <a:p>
            <a:r>
              <a:rPr lang="en-US" sz="1800" dirty="0"/>
              <a:t>This means that there can be multiple Spark applications running on a cluster at the same time		</a:t>
            </a:r>
          </a:p>
          <a:p>
            <a:pPr lvl="1"/>
            <a:endParaRPr lang="en-US" sz="1800" kern="0" dirty="0"/>
          </a:p>
          <a:p>
            <a:pPr lvl="1"/>
            <a:endParaRPr lang="en-US" sz="1800" kern="0" dirty="0"/>
          </a:p>
          <a:p>
            <a:pPr lvl="1"/>
            <a:endParaRPr lang="en-US" sz="1800" kern="0" dirty="0"/>
          </a:p>
        </p:txBody>
      </p:sp>
    </p:spTree>
    <p:extLst>
      <p:ext uri="{BB962C8B-B14F-4D97-AF65-F5344CB8AC3E}">
        <p14:creationId xmlns:p14="http://schemas.microsoft.com/office/powerpoint/2010/main" val="503256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 PySpark</a:t>
            </a:r>
          </a:p>
        </p:txBody>
      </p:sp>
      <p:sp>
        <p:nvSpPr>
          <p:cNvPr id="3" name="Content Placeholder 2"/>
          <p:cNvSpPr>
            <a:spLocks noGrp="1"/>
          </p:cNvSpPr>
          <p:nvPr>
            <p:ph idx="1"/>
          </p:nvPr>
        </p:nvSpPr>
        <p:spPr>
          <a:xfrm>
            <a:off x="557567" y="1266825"/>
            <a:ext cx="8318488" cy="4986911"/>
          </a:xfrm>
        </p:spPr>
        <p:txBody>
          <a:bodyPr/>
          <a:lstStyle/>
          <a:p>
            <a:r>
              <a:rPr lang="en-US" dirty="0"/>
              <a:t>To start PySpark on the VM:</a:t>
            </a:r>
          </a:p>
          <a:p>
            <a:pPr lvl="1"/>
            <a:r>
              <a:rPr lang="en-US" dirty="0"/>
              <a:t>Open a terminal window or the notebook and run the following commands:</a:t>
            </a:r>
          </a:p>
          <a:p>
            <a:pPr marL="457200" lvl="2" indent="0">
              <a:buNone/>
            </a:pPr>
            <a:r>
              <a:rPr lang="en-US" dirty="0">
                <a:latin typeface="Courier New" panose="02070309020205020404" pitchFamily="49" charset="0"/>
                <a:cs typeface="Courier New" panose="02070309020205020404" pitchFamily="49" charset="0"/>
              </a:rPr>
              <a:t>cd /class</a:t>
            </a:r>
          </a:p>
          <a:p>
            <a:pPr marL="457200" lvl="2" indent="0">
              <a:buNone/>
            </a:pPr>
            <a:r>
              <a:rPr lang="en-US" dirty="0">
                <a:latin typeface="Courier New" panose="02070309020205020404" pitchFamily="49" charset="0"/>
                <a:cs typeface="Courier New" panose="02070309020205020404" pitchFamily="49" charset="0"/>
              </a:rPr>
              <a:t>pyspark </a:t>
            </a:r>
          </a:p>
          <a:p>
            <a:pPr marL="457200" lvl="2" indent="0">
              <a:buNone/>
            </a:pPr>
            <a:r>
              <a:rPr lang="en-US" dirty="0">
                <a:latin typeface="Courier New" panose="02070309020205020404" pitchFamily="49" charset="0"/>
                <a:cs typeface="Courier New" panose="02070309020205020404" pitchFamily="49" charset="0"/>
              </a:rPr>
              <a:t>sc</a:t>
            </a:r>
          </a:p>
          <a:p>
            <a:pPr marL="457200" lvl="2" indent="0">
              <a:buNone/>
            </a:pPr>
            <a:r>
              <a:rPr lang="en-US" dirty="0">
                <a:latin typeface="Courier New" panose="02070309020205020404" pitchFamily="49" charset="0"/>
                <a:cs typeface="Courier New" panose="02070309020205020404" pitchFamily="49" charset="0"/>
              </a:rPr>
              <a:t>spark</a:t>
            </a:r>
          </a:p>
          <a:p>
            <a:pPr marL="457200" lvl="2" indent="0">
              <a:buNone/>
            </a:pPr>
            <a:r>
              <a:rPr lang="en-US" dirty="0">
                <a:latin typeface="Courier New" panose="02070309020205020404" pitchFamily="49" charset="0"/>
                <a:cs typeface="Courier New" panose="02070309020205020404" pitchFamily="49" charset="0"/>
              </a:rPr>
              <a:t>x = sc.textFile('datasets/text/shakespeare.txt')</a:t>
            </a:r>
          </a:p>
          <a:p>
            <a:pPr marL="457200" lvl="2" indent="0">
              <a:buNone/>
            </a:pPr>
            <a:r>
              <a:rPr lang="en-US" dirty="0">
                <a:latin typeface="Courier New" panose="02070309020205020404" pitchFamily="49" charset="0"/>
                <a:cs typeface="Courier New" panose="02070309020205020404" pitchFamily="49" charset="0"/>
              </a:rPr>
              <a:t>x.count()</a:t>
            </a:r>
          </a:p>
          <a:p>
            <a:pPr marL="457200" lvl="2" indent="0">
              <a:buNone/>
            </a:pPr>
            <a:r>
              <a:rPr lang="en-US" dirty="0">
                <a:latin typeface="Courier New" panose="02070309020205020404" pitchFamily="49" charset="0"/>
                <a:cs typeface="Courier New" panose="02070309020205020404" pitchFamily="49" charset="0"/>
              </a:rPr>
              <a:t>x.take(10)</a:t>
            </a:r>
            <a:endParaRPr lang="en-US" dirty="0"/>
          </a:p>
          <a:p>
            <a:r>
              <a:rPr lang="en-US" dirty="0"/>
              <a:t>To write a Python program from scratch you have to initialize </a:t>
            </a:r>
            <a:r>
              <a:rPr lang="en-US" dirty="0" err="1">
                <a:latin typeface="Courier New" panose="02070309020205020404" pitchFamily="49" charset="0"/>
                <a:cs typeface="Courier New" panose="02070309020205020404" pitchFamily="49" charset="0"/>
              </a:rPr>
              <a:t>sc</a:t>
            </a:r>
            <a:r>
              <a:rPr lang="en-US" dirty="0"/>
              <a:t> and </a:t>
            </a:r>
            <a:r>
              <a:rPr lang="en-US" dirty="0">
                <a:latin typeface="Courier New" panose="02070309020205020404" pitchFamily="49" charset="0"/>
                <a:cs typeface="Courier New" panose="02070309020205020404" pitchFamily="49" charset="0"/>
              </a:rPr>
              <a:t>spark</a:t>
            </a:r>
            <a:r>
              <a:rPr lang="en-US" dirty="0"/>
              <a:t> variables manually</a:t>
            </a:r>
          </a:p>
          <a:p>
            <a:pPr lvl="1"/>
            <a:r>
              <a:rPr lang="en-US" dirty="0"/>
              <a:t>initspark.py is a helper module we wrote that you can copy and use in your own scripts</a:t>
            </a:r>
          </a:p>
          <a:p>
            <a:pPr marL="461963" lvl="1" indent="0">
              <a:buNone/>
            </a:pPr>
            <a:r>
              <a:rPr lang="en-US" dirty="0">
                <a:latin typeface="Courier New" panose="02070309020205020404" pitchFamily="49" charset="0"/>
                <a:cs typeface="Courier New" panose="02070309020205020404" pitchFamily="49" charset="0"/>
              </a:rPr>
              <a:t>from initspark import *</a:t>
            </a:r>
          </a:p>
          <a:p>
            <a:pPr marL="461963" lvl="1" indent="0">
              <a:buNone/>
            </a:pPr>
            <a:r>
              <a:rPr lang="en-US" dirty="0">
                <a:latin typeface="Courier New" panose="02070309020205020404" pitchFamily="49" charset="0"/>
                <a:cs typeface="Courier New" panose="02070309020205020404" pitchFamily="49" charset="0"/>
              </a:rPr>
              <a:t>sc, spark, conf = initspark()</a:t>
            </a:r>
          </a:p>
          <a:p>
            <a:pPr marL="457200" lvl="2" indent="0">
              <a:buNone/>
            </a:pPr>
            <a:r>
              <a:rPr lang="en-US" dirty="0">
                <a:latin typeface="Courier New" panose="02070309020205020404" pitchFamily="49" charset="0"/>
                <a:cs typeface="Courier New" panose="02070309020205020404" pitchFamily="49" charset="0"/>
              </a:rPr>
              <a:t>sc, spark, conf = initspark(appname = 'appname', servername = 'sparkservername', cassandra = 'cassandra)</a:t>
            </a:r>
          </a:p>
          <a:p>
            <a:pPr marL="457200" lvl="2" indent="0">
              <a:buNone/>
            </a:pPr>
            <a:endParaRPr lang="en-US" dirty="0"/>
          </a:p>
          <a:p>
            <a:pPr marL="457200" lvl="2" indent="0">
              <a:buNone/>
            </a:pPr>
            <a:endParaRPr lang="en-US" dirty="0"/>
          </a:p>
          <a:p>
            <a:pPr marL="511175" lvl="3" indent="0">
              <a:buNone/>
            </a:pPr>
            <a:endParaRPr lang="en-US" dirty="0"/>
          </a:p>
        </p:txBody>
      </p:sp>
    </p:spTree>
    <p:extLst>
      <p:ext uri="{BB962C8B-B14F-4D97-AF65-F5344CB8AC3E}">
        <p14:creationId xmlns:p14="http://schemas.microsoft.com/office/powerpoint/2010/main" val="8753060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 Data</a:t>
            </a:r>
          </a:p>
        </p:txBody>
      </p:sp>
      <p:sp>
        <p:nvSpPr>
          <p:cNvPr id="3" name="Content Placeholder 2"/>
          <p:cNvSpPr>
            <a:spLocks noGrp="1"/>
          </p:cNvSpPr>
          <p:nvPr>
            <p:ph idx="1"/>
          </p:nvPr>
        </p:nvSpPr>
        <p:spPr>
          <a:xfrm>
            <a:off x="392912" y="1074315"/>
            <a:ext cx="8318488" cy="4986911"/>
          </a:xfrm>
        </p:spPr>
        <p:txBody>
          <a:bodyPr/>
          <a:lstStyle/>
          <a:p>
            <a:r>
              <a:rPr lang="en-US" dirty="0"/>
              <a:t>The </a:t>
            </a:r>
            <a:r>
              <a:rPr lang="en-US" dirty="0" err="1">
                <a:latin typeface="Courier New" panose="02070309020205020404" pitchFamily="49" charset="0"/>
                <a:cs typeface="Courier New" panose="02070309020205020404" pitchFamily="49" charset="0"/>
              </a:rPr>
              <a:t>sc</a:t>
            </a:r>
            <a:r>
              <a:rPr lang="en-US" dirty="0"/>
              <a:t> object is the Spark context and allows you to call methods to load and manipulate data</a:t>
            </a:r>
          </a:p>
          <a:p>
            <a:pPr marL="0" indent="0">
              <a:buNone/>
            </a:pPr>
            <a:r>
              <a:rPr lang="en-US" dirty="0">
                <a:latin typeface="Courier New" panose="02070309020205020404" pitchFamily="49" charset="0"/>
                <a:cs typeface="Courier New" panose="02070309020205020404" pitchFamily="49" charset="0"/>
              </a:rPr>
              <a:t>  x = sc.parallelize(range(1, 11))</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x.collect()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x.take(5)</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sc.textFile('hdfs://localhost:9000/categories').collect()</a:t>
            </a:r>
          </a:p>
          <a:p>
            <a:r>
              <a:rPr lang="en-US" dirty="0"/>
              <a:t>Load a local file</a:t>
            </a:r>
            <a:br>
              <a:rPr lang="en-US" dirty="0"/>
            </a:br>
            <a:r>
              <a:rPr lang="en-US" dirty="0" err="1">
                <a:latin typeface="Courier New" panose="02070309020205020404" pitchFamily="49" charset="0"/>
                <a:cs typeface="Courier New" panose="02070309020205020404" pitchFamily="49" charset="0"/>
              </a:rPr>
              <a:t>sc.textFile</a:t>
            </a:r>
            <a:r>
              <a:rPr lang="en-US" dirty="0">
                <a:latin typeface="Courier New" panose="02070309020205020404" pitchFamily="49" charset="0"/>
                <a:cs typeface="Courier New" panose="02070309020205020404" pitchFamily="49" charset="0"/>
              </a:rPr>
              <a:t>('file:///class/datasets/</a:t>
            </a:r>
            <a:r>
              <a:rPr lang="en-US" dirty="0" err="1">
                <a:latin typeface="Courier New" panose="02070309020205020404" pitchFamily="49" charset="0"/>
                <a:cs typeface="Courier New" panose="02070309020205020404" pitchFamily="49" charset="0"/>
              </a:rPr>
              <a:t>northwind</a:t>
            </a:r>
            <a:r>
              <a:rPr lang="en-US" dirty="0">
                <a:latin typeface="Courier New" panose="02070309020205020404" pitchFamily="49" charset="0"/>
                <a:cs typeface="Courier New" panose="02070309020205020404" pitchFamily="49" charset="0"/>
              </a:rPr>
              <a:t>/CSV/categories/</a:t>
            </a:r>
            <a:r>
              <a:rPr lang="en-US" dirty="0" err="1">
                <a:latin typeface="Courier New" panose="02070309020205020404" pitchFamily="49" charset="0"/>
                <a:cs typeface="Courier New" panose="02070309020205020404" pitchFamily="49" charset="0"/>
              </a:rPr>
              <a:t>categories.csv</a:t>
            </a:r>
            <a:r>
              <a:rPr lang="en-US" dirty="0">
                <a:latin typeface="Courier New" panose="02070309020205020404" pitchFamily="49" charset="0"/>
                <a:cs typeface="Courier New" panose="02070309020205020404" pitchFamily="49" charset="0"/>
              </a:rPr>
              <a:t>')</a:t>
            </a:r>
          </a:p>
          <a:p>
            <a:r>
              <a:rPr lang="en-US" dirty="0"/>
              <a:t>Load a local folder</a:t>
            </a:r>
          </a:p>
          <a:p>
            <a:pPr marL="228600" lvl="1" indent="0">
              <a:buNone/>
            </a:pPr>
            <a:r>
              <a:rPr lang="en-US" dirty="0">
                <a:latin typeface="Courier New" panose="02070309020205020404" pitchFamily="49" charset="0"/>
                <a:cs typeface="Courier New" panose="02070309020205020404" pitchFamily="49" charset="0"/>
              </a:rPr>
              <a:t>sc.textFile('file:///class/datasets/northwind/CSV/categories')</a:t>
            </a:r>
          </a:p>
          <a:p>
            <a:r>
              <a:rPr lang="en-US" dirty="0"/>
              <a:t>Load a hdfs folder</a:t>
            </a:r>
          </a:p>
          <a:p>
            <a:pPr marL="228600" lvl="1" indent="0">
              <a:buNone/>
            </a:pPr>
            <a:r>
              <a:rPr lang="en-US" dirty="0">
                <a:latin typeface="Courier New" panose="02070309020205020404" pitchFamily="49" charset="0"/>
                <a:cs typeface="Courier New" panose="02070309020205020404" pitchFamily="49" charset="0"/>
              </a:rPr>
              <a:t>cat = </a:t>
            </a:r>
            <a:r>
              <a:rPr lang="en-US" dirty="0" err="1">
                <a:latin typeface="Courier New" panose="02070309020205020404" pitchFamily="49" charset="0"/>
                <a:cs typeface="Courier New" panose="02070309020205020404" pitchFamily="49" charset="0"/>
              </a:rPr>
              <a:t>sc.textFile</a:t>
            </a:r>
            <a:r>
              <a:rPr lang="en-US" dirty="0">
                <a:latin typeface="Courier New" panose="02070309020205020404" pitchFamily="49" charset="0"/>
                <a:cs typeface="Courier New" panose="02070309020205020404" pitchFamily="49" charset="0"/>
              </a:rPr>
              <a:t>('hdfs://localhost:9000/categories')</a:t>
            </a:r>
            <a:br>
              <a:rPr lang="en-US" dirty="0">
                <a:latin typeface="Courier New" panose="02070309020205020404" pitchFamily="49" charset="0"/>
                <a:cs typeface="Courier New" panose="02070309020205020404" pitchFamily="49" charset="0"/>
              </a:rPr>
            </a:br>
            <a:endParaRPr lang="en-US" dirty="0">
              <a:latin typeface="Courier New" panose="02070309020205020404" pitchFamily="49" charset="0"/>
              <a:cs typeface="Courier New" panose="02070309020205020404" pitchFamily="49" charset="0"/>
            </a:endParaRPr>
          </a:p>
          <a:p>
            <a:pPr marL="228600" lvl="1"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799200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8732" y="1051919"/>
            <a:ext cx="8020050" cy="5072616"/>
          </a:xfrm>
        </p:spPr>
        <p:txBody>
          <a:bodyPr/>
          <a:lstStyle/>
          <a:p>
            <a:r>
              <a:rPr lang="en-US" dirty="0"/>
              <a:t>Once you have an RDD, you can invoke methods on it</a:t>
            </a:r>
          </a:p>
          <a:p>
            <a:r>
              <a:rPr lang="en-US" dirty="0"/>
              <a:t>Methods can either be:</a:t>
            </a:r>
          </a:p>
          <a:p>
            <a:pPr lvl="1"/>
            <a:r>
              <a:rPr lang="en-US" dirty="0"/>
              <a:t>A transformation which is lazy evaluated and is only run when an action is called</a:t>
            </a:r>
          </a:p>
          <a:p>
            <a:pPr lvl="1"/>
            <a:r>
              <a:rPr lang="en-US" dirty="0"/>
              <a:t>An action which causes it to do some work and possibly return data back to the client or write it to disk</a:t>
            </a:r>
          </a:p>
          <a:p>
            <a:r>
              <a:rPr lang="en-US" dirty="0"/>
              <a:t>Transformations can be chained together to create multiple operations on the data but none are executed until an action is called. This allows the entire chain of transformations to be internally optimized by Spark before execution</a:t>
            </a:r>
          </a:p>
          <a:p>
            <a:pPr lvl="1"/>
            <a:r>
              <a:rPr lang="en-US" dirty="0"/>
              <a:t>Once an action fires, a subsequent action redoes all the work from the beginning, no data is cached unless you tell it to</a:t>
            </a:r>
          </a:p>
          <a:p>
            <a:r>
              <a:rPr lang="en-US" dirty="0"/>
              <a:t>Transformations can also be either:</a:t>
            </a:r>
          </a:p>
          <a:p>
            <a:pPr lvl="1"/>
            <a:r>
              <a:rPr lang="en-US" dirty="0"/>
              <a:t>Narrow: can operate on the data in a single node like a map operation in MapReduce</a:t>
            </a:r>
          </a:p>
          <a:p>
            <a:pPr lvl="1"/>
            <a:r>
              <a:rPr lang="en-US" dirty="0"/>
              <a:t>Wide: requires data with the same key to be shuffled around to the same nodes, like a reduce operation in MapReduce</a:t>
            </a:r>
          </a:p>
        </p:txBody>
      </p:sp>
      <p:sp>
        <p:nvSpPr>
          <p:cNvPr id="2" name="Title 1"/>
          <p:cNvSpPr>
            <a:spLocks noGrp="1"/>
          </p:cNvSpPr>
          <p:nvPr>
            <p:ph type="title"/>
          </p:nvPr>
        </p:nvSpPr>
        <p:spPr/>
        <p:txBody>
          <a:bodyPr/>
          <a:lstStyle/>
          <a:p>
            <a:r>
              <a:rPr lang="en-US" dirty="0"/>
              <a:t>Actions and Transformations</a:t>
            </a:r>
          </a:p>
        </p:txBody>
      </p:sp>
    </p:spTree>
    <p:extLst>
      <p:ext uri="{BB962C8B-B14F-4D97-AF65-F5344CB8AC3E}">
        <p14:creationId xmlns:p14="http://schemas.microsoft.com/office/powerpoint/2010/main" val="40007935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CFFB0733-FB1B-4F1B-91CA-DD4986D05760}"/>
              </a:ext>
            </a:extLst>
          </p:cNvPr>
          <p:cNvSpPr>
            <a:spLocks noGrp="1"/>
          </p:cNvSpPr>
          <p:nvPr>
            <p:ph idx="1"/>
          </p:nvPr>
        </p:nvSpPr>
        <p:spPr/>
        <p:txBody>
          <a:bodyPr/>
          <a:lstStyle/>
          <a:p>
            <a:r>
              <a:rPr lang="en-US" dirty="0"/>
              <a:t>The data is loaded into an RDD (Resilient Distributed DataFrame)</a:t>
            </a:r>
          </a:p>
          <a:p>
            <a:pPr lvl="1"/>
            <a:r>
              <a:rPr lang="en-US" dirty="0"/>
              <a:t>Very similar to a Python list except it is spread across many nodes in the cluster</a:t>
            </a:r>
          </a:p>
          <a:p>
            <a:pPr lvl="1"/>
            <a:r>
              <a:rPr lang="en-US" dirty="0"/>
              <a:t>Has many built-in methods to process the data </a:t>
            </a:r>
          </a:p>
          <a:p>
            <a:r>
              <a:rPr lang="en-US" dirty="0"/>
              <a:t>Loading data from a text file basically creates a list of strings</a:t>
            </a:r>
          </a:p>
          <a:p>
            <a:r>
              <a:rPr lang="en-US" dirty="0"/>
              <a:t>Some useful actions to look at the data are:</a:t>
            </a:r>
          </a:p>
          <a:p>
            <a:pPr lvl="1"/>
            <a:r>
              <a:rPr lang="en-US" dirty="0">
                <a:latin typeface="Courier New" panose="02070309020205020404" pitchFamily="49" charset="0"/>
                <a:cs typeface="Courier New" panose="02070309020205020404" pitchFamily="49" charset="0"/>
              </a:rPr>
              <a:t>rdd.collect() -</a:t>
            </a:r>
            <a:r>
              <a:rPr lang="en-US" dirty="0"/>
              <a:t> returns the entire RDD as a Python list to the client</a:t>
            </a:r>
          </a:p>
          <a:p>
            <a:pPr lvl="1"/>
            <a:r>
              <a:rPr lang="en-US" dirty="0">
                <a:latin typeface="Courier New" panose="02070309020205020404" pitchFamily="49" charset="0"/>
                <a:cs typeface="Courier New" panose="02070309020205020404" pitchFamily="49" charset="0"/>
              </a:rPr>
              <a:t>rdd.count() -</a:t>
            </a:r>
            <a:r>
              <a:rPr lang="en-US" dirty="0">
                <a:latin typeface="+mn-lt"/>
                <a:cs typeface="Courier New" panose="02070309020205020404" pitchFamily="49" charset="0"/>
              </a:rPr>
              <a:t> </a:t>
            </a:r>
            <a:r>
              <a:rPr lang="en-US" dirty="0"/>
              <a:t>returns a count of how many items are in the RDD</a:t>
            </a:r>
          </a:p>
          <a:p>
            <a:pPr lvl="1"/>
            <a:r>
              <a:rPr lang="en-US" dirty="0">
                <a:latin typeface="Courier New" panose="02070309020205020404" pitchFamily="49" charset="0"/>
                <a:cs typeface="Courier New" panose="02070309020205020404" pitchFamily="49" charset="0"/>
              </a:rPr>
              <a:t>rdd.take(x) -</a:t>
            </a:r>
            <a:r>
              <a:rPr lang="en-US" dirty="0">
                <a:latin typeface="+mn-lt"/>
                <a:cs typeface="Courier New" panose="02070309020205020404" pitchFamily="49" charset="0"/>
              </a:rPr>
              <a:t> </a:t>
            </a:r>
            <a:r>
              <a:rPr lang="en-US" dirty="0"/>
              <a:t>returns </a:t>
            </a:r>
            <a:r>
              <a:rPr lang="en-US" dirty="0">
                <a:latin typeface="Courier New" panose="02070309020205020404" pitchFamily="49" charset="0"/>
                <a:cs typeface="Courier New" panose="02070309020205020404" pitchFamily="49" charset="0"/>
              </a:rPr>
              <a:t>x</a:t>
            </a:r>
            <a:r>
              <a:rPr lang="en-US" dirty="0"/>
              <a:t> number of items from the RDD as a list</a:t>
            </a:r>
          </a:p>
          <a:p>
            <a:pPr lvl="1"/>
            <a:r>
              <a:rPr lang="en-US" dirty="0">
                <a:latin typeface="Courier New" panose="02070309020205020404" pitchFamily="49" charset="0"/>
                <a:cs typeface="Courier New" panose="02070309020205020404" pitchFamily="49" charset="0"/>
              </a:rPr>
              <a:t>rdd.takeOrdered(x, key=function) </a:t>
            </a:r>
            <a:r>
              <a:rPr lang="en-US" dirty="0">
                <a:latin typeface="+mn-lt"/>
                <a:cs typeface="Courier New" panose="02070309020205020404" pitchFamily="49" charset="0"/>
              </a:rPr>
              <a:t>– </a:t>
            </a:r>
            <a:r>
              <a:rPr lang="en-US" dirty="0"/>
              <a:t>returns </a:t>
            </a:r>
            <a:r>
              <a:rPr lang="en-US" dirty="0">
                <a:latin typeface="Courier New" panose="02070309020205020404" pitchFamily="49" charset="0"/>
                <a:cs typeface="Courier New" panose="02070309020205020404" pitchFamily="49" charset="0"/>
              </a:rPr>
              <a:t>x</a:t>
            </a:r>
            <a:r>
              <a:rPr lang="en-US" dirty="0"/>
              <a:t> rows of an RDD after sorting it first using a function</a:t>
            </a:r>
          </a:p>
          <a:p>
            <a:pPr lvl="1"/>
            <a:r>
              <a:rPr lang="en-US" dirty="0">
                <a:latin typeface="Courier New" panose="02070309020205020404" pitchFamily="49" charset="0"/>
                <a:cs typeface="Courier New" panose="02070309020205020404" pitchFamily="49" charset="0"/>
              </a:rPr>
              <a:t>rdd.top(x, key=function) -</a:t>
            </a:r>
            <a:r>
              <a:rPr lang="en-US" dirty="0">
                <a:latin typeface="+mn-lt"/>
                <a:cs typeface="Courier New" panose="02070309020205020404" pitchFamily="49" charset="0"/>
              </a:rPr>
              <a:t> </a:t>
            </a:r>
            <a:r>
              <a:rPr lang="en-US" dirty="0"/>
              <a:t>returns the opposite of takeOrdered</a:t>
            </a:r>
          </a:p>
          <a:p>
            <a:pPr lvl="1"/>
            <a:r>
              <a:rPr lang="en-US" dirty="0">
                <a:latin typeface="Courier New" panose="02070309020205020404" pitchFamily="49" charset="0"/>
                <a:cs typeface="Courier New" panose="02070309020205020404" pitchFamily="49" charset="0"/>
              </a:rPr>
              <a:t>rdd.takeSample(replacement, count, seed) </a:t>
            </a:r>
            <a:r>
              <a:rPr lang="en-US" dirty="0">
                <a:latin typeface="+mn-lt"/>
                <a:cs typeface="Courier New" panose="02070309020205020404" pitchFamily="49" charset="0"/>
              </a:rPr>
              <a:t>- </a:t>
            </a:r>
            <a:r>
              <a:rPr lang="en-US" dirty="0"/>
              <a:t>returns a sample of a larger data set</a:t>
            </a:r>
          </a:p>
          <a:p>
            <a:pPr lvl="1"/>
            <a:r>
              <a:rPr lang="en-US" dirty="0">
                <a:latin typeface="Courier New" panose="02070309020205020404" pitchFamily="49" charset="0"/>
                <a:cs typeface="Courier New" panose="02070309020205020404" pitchFamily="49" charset="0"/>
              </a:rPr>
              <a:t>rdd.foreach(function) -</a:t>
            </a:r>
            <a:r>
              <a:rPr lang="en-US" dirty="0">
                <a:latin typeface="+mn-lt"/>
                <a:cs typeface="Courier New" panose="02070309020205020404" pitchFamily="49" charset="0"/>
              </a:rPr>
              <a:t> </a:t>
            </a:r>
            <a:r>
              <a:rPr lang="en-US" dirty="0"/>
              <a:t>executes the function once for each element of the RDD</a:t>
            </a:r>
            <a:endParaRPr lang="en-US" dirty="0">
              <a:latin typeface="Courier New" panose="02070309020205020404" pitchFamily="49" charset="0"/>
              <a:cs typeface="Courier New" panose="02070309020205020404" pitchFamily="49" charset="0"/>
            </a:endParaRPr>
          </a:p>
          <a:p>
            <a:endParaRPr lang="en-US" dirty="0"/>
          </a:p>
        </p:txBody>
      </p:sp>
      <p:sp>
        <p:nvSpPr>
          <p:cNvPr id="2" name="Title 1"/>
          <p:cNvSpPr>
            <a:spLocks noGrp="1"/>
          </p:cNvSpPr>
          <p:nvPr>
            <p:ph type="title"/>
          </p:nvPr>
        </p:nvSpPr>
        <p:spPr/>
        <p:txBody>
          <a:bodyPr/>
          <a:lstStyle/>
          <a:p>
            <a:r>
              <a:rPr lang="en-US" dirty="0"/>
              <a:t>Processing Data</a:t>
            </a:r>
          </a:p>
        </p:txBody>
      </p:sp>
    </p:spTree>
    <p:extLst>
      <p:ext uri="{BB962C8B-B14F-4D97-AF65-F5344CB8AC3E}">
        <p14:creationId xmlns:p14="http://schemas.microsoft.com/office/powerpoint/2010/main" val="34323271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CF55260-A388-485C-A06C-7DCFA9C312E2}"/>
              </a:ext>
            </a:extLst>
          </p:cNvPr>
          <p:cNvSpPr>
            <a:spLocks noGrp="1"/>
          </p:cNvSpPr>
          <p:nvPr>
            <p:ph idx="1"/>
          </p:nvPr>
        </p:nvSpPr>
        <p:spPr/>
        <p:txBody>
          <a:bodyPr/>
          <a:lstStyle/>
          <a:p>
            <a:r>
              <a:rPr lang="en-US" dirty="0"/>
              <a:t>There are a lot of methods to save data to different formats</a:t>
            </a:r>
          </a:p>
          <a:p>
            <a:pPr lvl="1"/>
            <a:r>
              <a:rPr lang="en-US" dirty="0">
                <a:latin typeface="Courier New" panose="02070309020205020404" pitchFamily="49" charset="0"/>
                <a:cs typeface="Courier New" panose="02070309020205020404" pitchFamily="49" charset="0"/>
              </a:rPr>
              <a:t>rdd.saveAsTextFile() </a:t>
            </a:r>
            <a:r>
              <a:rPr lang="en-US" dirty="0">
                <a:latin typeface="+mn-lt"/>
                <a:cs typeface="Courier New" panose="02070309020205020404" pitchFamily="49" charset="0"/>
              </a:rPr>
              <a:t>–</a:t>
            </a:r>
            <a:r>
              <a:rPr lang="en-US" dirty="0">
                <a:latin typeface="+mn-lt"/>
              </a:rPr>
              <a:t> </a:t>
            </a:r>
            <a:r>
              <a:rPr lang="en-US" dirty="0"/>
              <a:t>saves the RDD as a plain text file</a:t>
            </a:r>
          </a:p>
          <a:p>
            <a:pPr lvl="1"/>
            <a:r>
              <a:rPr lang="en-US" dirty="0">
                <a:latin typeface="Courier New" panose="02070309020205020404" pitchFamily="49" charset="0"/>
                <a:cs typeface="Courier New" panose="02070309020205020404" pitchFamily="49" charset="0"/>
              </a:rPr>
              <a:t>rdd.saveAsHadoopFile() </a:t>
            </a:r>
            <a:r>
              <a:rPr lang="en-US" dirty="0">
                <a:latin typeface="+mn-lt"/>
                <a:cs typeface="Courier New" panose="02070309020205020404" pitchFamily="49" charset="0"/>
              </a:rPr>
              <a:t>– </a:t>
            </a:r>
            <a:r>
              <a:rPr lang="en-US" dirty="0"/>
              <a:t>saves the RDD as a key/value pair file suitable for Hadoop</a:t>
            </a:r>
          </a:p>
          <a:p>
            <a:pPr lvl="1"/>
            <a:r>
              <a:rPr lang="en-US" dirty="0">
                <a:latin typeface="Courier New" panose="02070309020205020404" pitchFamily="49" charset="0"/>
                <a:cs typeface="Courier New" panose="02070309020205020404" pitchFamily="49" charset="0"/>
              </a:rPr>
              <a:t>rdd.saveAsSequenceFile() </a:t>
            </a:r>
            <a:r>
              <a:rPr lang="en-US" dirty="0">
                <a:latin typeface="+mn-lt"/>
                <a:cs typeface="Courier New" panose="02070309020205020404" pitchFamily="49" charset="0"/>
              </a:rPr>
              <a:t>– </a:t>
            </a:r>
            <a:r>
              <a:rPr lang="en-US" dirty="0"/>
              <a:t>saves the RDD as a Hadoop sequence file</a:t>
            </a:r>
          </a:p>
          <a:p>
            <a:pPr lvl="1"/>
            <a:r>
              <a:rPr lang="en-US" dirty="0" err="1">
                <a:latin typeface="Courier New" panose="02070309020205020404" pitchFamily="49" charset="0"/>
                <a:cs typeface="Courier New" panose="02070309020205020404" pitchFamily="49" charset="0"/>
              </a:rPr>
              <a:t>rdd.saveAsPickleFile</a:t>
            </a:r>
            <a:r>
              <a:rPr lang="en-US" dirty="0">
                <a:latin typeface="Courier New" panose="02070309020205020404" pitchFamily="49" charset="0"/>
                <a:cs typeface="Courier New" panose="02070309020205020404" pitchFamily="49" charset="0"/>
              </a:rPr>
              <a:t>() </a:t>
            </a:r>
            <a:r>
              <a:rPr lang="en-US" dirty="0">
                <a:latin typeface="+mn-lt"/>
                <a:cs typeface="Courier New" panose="02070309020205020404" pitchFamily="49" charset="0"/>
              </a:rPr>
              <a:t>– </a:t>
            </a:r>
            <a:r>
              <a:rPr lang="en-US" dirty="0"/>
              <a:t>saves the RDD as a Python pickle file</a:t>
            </a:r>
          </a:p>
          <a:p>
            <a:r>
              <a:rPr lang="en-US" dirty="0"/>
              <a:t>Typically most of these are no longer used in favor of </a:t>
            </a:r>
            <a:r>
              <a:rPr lang="en-US" dirty="0" err="1"/>
              <a:t>DataFrame</a:t>
            </a:r>
            <a:r>
              <a:rPr lang="en-US" dirty="0"/>
              <a:t> write options which are more rich</a:t>
            </a:r>
          </a:p>
        </p:txBody>
      </p:sp>
      <p:sp>
        <p:nvSpPr>
          <p:cNvPr id="2" name="Title 1"/>
          <p:cNvSpPr>
            <a:spLocks noGrp="1"/>
          </p:cNvSpPr>
          <p:nvPr>
            <p:ph type="title"/>
          </p:nvPr>
        </p:nvSpPr>
        <p:spPr/>
        <p:txBody>
          <a:bodyPr/>
          <a:lstStyle/>
          <a:p>
            <a:r>
              <a:rPr lang="en-US" dirty="0"/>
              <a:t>Saving Data</a:t>
            </a:r>
          </a:p>
        </p:txBody>
      </p:sp>
    </p:spTree>
    <p:extLst>
      <p:ext uri="{BB962C8B-B14F-4D97-AF65-F5344CB8AC3E}">
        <p14:creationId xmlns:p14="http://schemas.microsoft.com/office/powerpoint/2010/main" val="14142558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Transformations</a:t>
            </a:r>
          </a:p>
        </p:txBody>
      </p:sp>
      <p:sp>
        <p:nvSpPr>
          <p:cNvPr id="3" name="Content Placeholder 2"/>
          <p:cNvSpPr>
            <a:spLocks noGrp="1"/>
          </p:cNvSpPr>
          <p:nvPr>
            <p:ph idx="1"/>
          </p:nvPr>
        </p:nvSpPr>
        <p:spPr>
          <a:xfrm>
            <a:off x="392911" y="917557"/>
            <a:ext cx="8590667" cy="4986911"/>
          </a:xfrm>
        </p:spPr>
        <p:txBody>
          <a:bodyPr/>
          <a:lstStyle/>
          <a:p>
            <a:r>
              <a:rPr lang="en-US" dirty="0"/>
              <a:t>Transformations are used to create a recipe of changes you want to make to the data</a:t>
            </a:r>
          </a:p>
          <a:p>
            <a:pPr lvl="1"/>
            <a:r>
              <a:rPr lang="en-US" dirty="0"/>
              <a:t>String parsing, data conversion, calculations</a:t>
            </a:r>
          </a:p>
          <a:p>
            <a:pPr lvl="1"/>
            <a:r>
              <a:rPr lang="en-US" dirty="0"/>
              <a:t>Filtering</a:t>
            </a:r>
          </a:p>
          <a:p>
            <a:pPr lvl="1"/>
            <a:r>
              <a:rPr lang="en-US" dirty="0"/>
              <a:t>Matching</a:t>
            </a:r>
          </a:p>
          <a:p>
            <a:pPr lvl="1"/>
            <a:r>
              <a:rPr lang="en-US" dirty="0"/>
              <a:t>Sorting</a:t>
            </a:r>
          </a:p>
          <a:p>
            <a:pPr lvl="1"/>
            <a:r>
              <a:rPr lang="en-US" dirty="0"/>
              <a:t>Aggregating</a:t>
            </a:r>
          </a:p>
          <a:p>
            <a:r>
              <a:rPr lang="en-US" dirty="0"/>
              <a:t>Some useful transformations:</a:t>
            </a:r>
          </a:p>
          <a:p>
            <a:pPr lvl="1"/>
            <a:r>
              <a:rPr lang="en-US" dirty="0"/>
              <a:t>Narrow transformations</a:t>
            </a:r>
          </a:p>
          <a:p>
            <a:pPr lvl="2"/>
            <a:r>
              <a:rPr lang="en-US" dirty="0">
                <a:latin typeface="Courier New" panose="02070309020205020404" pitchFamily="49" charset="0"/>
                <a:cs typeface="Courier New" panose="02070309020205020404" pitchFamily="49" charset="0"/>
              </a:rPr>
              <a:t>rdd.map() </a:t>
            </a:r>
            <a:r>
              <a:rPr lang="en-US" dirty="0">
                <a:latin typeface="+mn-lt"/>
                <a:cs typeface="Courier New" panose="02070309020205020404" pitchFamily="49" charset="0"/>
              </a:rPr>
              <a:t>–</a:t>
            </a:r>
            <a:r>
              <a:rPr lang="en-US" dirty="0">
                <a:latin typeface="+mn-lt"/>
              </a:rPr>
              <a:t> </a:t>
            </a:r>
            <a:r>
              <a:rPr lang="en-US" dirty="0"/>
              <a:t>applies a function to each element of the RDD</a:t>
            </a:r>
          </a:p>
          <a:p>
            <a:pPr lvl="2"/>
            <a:r>
              <a:rPr lang="en-US" dirty="0">
                <a:latin typeface="Courier New" panose="02070309020205020404" pitchFamily="49" charset="0"/>
                <a:cs typeface="Courier New" panose="02070309020205020404" pitchFamily="49" charset="0"/>
              </a:rPr>
              <a:t>rdd.flatMap() </a:t>
            </a:r>
            <a:r>
              <a:rPr lang="en-US" dirty="0">
                <a:latin typeface="+mn-lt"/>
                <a:cs typeface="Courier New" panose="02070309020205020404" pitchFamily="49" charset="0"/>
              </a:rPr>
              <a:t>–</a:t>
            </a:r>
            <a:r>
              <a:rPr lang="en-US" dirty="0">
                <a:latin typeface="+mn-lt"/>
              </a:rPr>
              <a:t> </a:t>
            </a:r>
            <a:r>
              <a:rPr lang="en-US" dirty="0"/>
              <a:t>applies a function and flattens the elements</a:t>
            </a:r>
          </a:p>
          <a:p>
            <a:pPr lvl="2"/>
            <a:r>
              <a:rPr lang="en-US" dirty="0">
                <a:latin typeface="Courier New" panose="02070309020205020404" pitchFamily="49" charset="0"/>
                <a:cs typeface="Courier New" panose="02070309020205020404" pitchFamily="49" charset="0"/>
              </a:rPr>
              <a:t>rdd.filter() </a:t>
            </a:r>
            <a:r>
              <a:rPr lang="en-US" dirty="0">
                <a:latin typeface="+mn-lt"/>
                <a:cs typeface="Courier New" panose="02070309020205020404" pitchFamily="49" charset="0"/>
              </a:rPr>
              <a:t>–</a:t>
            </a:r>
            <a:r>
              <a:rPr lang="en-US" dirty="0">
                <a:latin typeface="+mn-lt"/>
              </a:rPr>
              <a:t> </a:t>
            </a:r>
            <a:r>
              <a:rPr lang="en-US" dirty="0"/>
              <a:t>applies a function to determine if an element is returned</a:t>
            </a:r>
          </a:p>
          <a:p>
            <a:pPr lvl="1"/>
            <a:r>
              <a:rPr lang="en-US" dirty="0"/>
              <a:t>Wide transformations</a:t>
            </a:r>
          </a:p>
          <a:p>
            <a:pPr lvl="2"/>
            <a:r>
              <a:rPr lang="en-US" dirty="0">
                <a:latin typeface="Courier New" panose="02070309020205020404" pitchFamily="49" charset="0"/>
                <a:cs typeface="Courier New" panose="02070309020205020404" pitchFamily="49" charset="0"/>
              </a:rPr>
              <a:t>rdd.sort() </a:t>
            </a:r>
            <a:r>
              <a:rPr lang="en-US" dirty="0">
                <a:latin typeface="+mn-lt"/>
                <a:cs typeface="Courier New" panose="02070309020205020404" pitchFamily="49" charset="0"/>
              </a:rPr>
              <a:t>–</a:t>
            </a:r>
            <a:r>
              <a:rPr lang="en-US" dirty="0">
                <a:latin typeface="+mn-lt"/>
              </a:rPr>
              <a:t> </a:t>
            </a:r>
            <a:r>
              <a:rPr lang="en-US" dirty="0"/>
              <a:t>orders the RDD</a:t>
            </a:r>
          </a:p>
          <a:p>
            <a:pPr lvl="2"/>
            <a:r>
              <a:rPr lang="en-US" dirty="0">
                <a:latin typeface="Courier New" panose="02070309020205020404" pitchFamily="49" charset="0"/>
                <a:cs typeface="Courier New" panose="02070309020205020404" pitchFamily="49" charset="0"/>
              </a:rPr>
              <a:t>rdd.groupBy() </a:t>
            </a:r>
            <a:r>
              <a:rPr lang="en-US" dirty="0">
                <a:latin typeface="+mn-lt"/>
                <a:cs typeface="Courier New" panose="02070309020205020404" pitchFamily="49" charset="0"/>
              </a:rPr>
              <a:t>–</a:t>
            </a:r>
            <a:r>
              <a:rPr lang="en-US" dirty="0"/>
              <a:t> accumulates items with a key into a tuple of the key and list of the items</a:t>
            </a:r>
          </a:p>
          <a:p>
            <a:pPr lvl="2"/>
            <a:r>
              <a:rPr lang="en-US" dirty="0">
                <a:latin typeface="Courier New" panose="02070309020205020404" pitchFamily="49" charset="0"/>
                <a:cs typeface="Courier New" panose="02070309020205020404" pitchFamily="49" charset="0"/>
              </a:rPr>
              <a:t>rdd.reduce() </a:t>
            </a:r>
            <a:r>
              <a:rPr lang="en-US" dirty="0">
                <a:latin typeface="+mn-lt"/>
                <a:cs typeface="Courier New" panose="02070309020205020404" pitchFamily="49" charset="0"/>
              </a:rPr>
              <a:t>–</a:t>
            </a:r>
            <a:r>
              <a:rPr lang="en-US" dirty="0">
                <a:latin typeface="+mn-lt"/>
              </a:rPr>
              <a:t> </a:t>
            </a:r>
            <a:r>
              <a:rPr lang="en-US" dirty="0"/>
              <a:t>runs a function on items for a key to return an aggregated value</a:t>
            </a:r>
          </a:p>
          <a:p>
            <a:pPr lvl="2"/>
            <a:r>
              <a:rPr lang="en-US" dirty="0">
                <a:latin typeface="Courier New" panose="02070309020205020404" pitchFamily="49" charset="0"/>
                <a:cs typeface="Courier New" panose="02070309020205020404" pitchFamily="49" charset="0"/>
              </a:rPr>
              <a:t>rdd.join() </a:t>
            </a:r>
            <a:r>
              <a:rPr lang="en-US" dirty="0">
                <a:latin typeface="+mn-lt"/>
                <a:cs typeface="Courier New" panose="02070309020205020404" pitchFamily="49" charset="0"/>
              </a:rPr>
              <a:t>–</a:t>
            </a:r>
            <a:r>
              <a:rPr lang="en-US" dirty="0">
                <a:latin typeface="+mn-lt"/>
              </a:rPr>
              <a:t> </a:t>
            </a:r>
            <a:r>
              <a:rPr lang="en-US" dirty="0"/>
              <a:t>matches elements in one RDD to another</a:t>
            </a:r>
          </a:p>
          <a:p>
            <a:pPr lvl="2"/>
            <a:endParaRPr lang="en-US" dirty="0"/>
          </a:p>
        </p:txBody>
      </p:sp>
    </p:spTree>
    <p:extLst>
      <p:ext uri="{BB962C8B-B14F-4D97-AF65-F5344CB8AC3E}">
        <p14:creationId xmlns:p14="http://schemas.microsoft.com/office/powerpoint/2010/main" val="37504369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D70B215-4C26-49BB-8FE4-7D1CDCD1728C}"/>
              </a:ext>
            </a:extLst>
          </p:cNvPr>
          <p:cNvSpPr>
            <a:spLocks noGrp="1"/>
          </p:cNvSpPr>
          <p:nvPr>
            <p:ph idx="1"/>
          </p:nvPr>
        </p:nvSpPr>
        <p:spPr>
          <a:xfrm>
            <a:off x="581025" y="1155614"/>
            <a:ext cx="8458472" cy="5072616"/>
          </a:xfrm>
        </p:spPr>
        <p:txBody>
          <a:bodyPr/>
          <a:lstStyle/>
          <a:p>
            <a:r>
              <a:rPr lang="en-US" dirty="0"/>
              <a:t>Many actions and transformations take a function as a parameter to allow customization of how the method works</a:t>
            </a:r>
          </a:p>
          <a:p>
            <a:r>
              <a:rPr lang="en-US" dirty="0"/>
              <a:t>You could pass it a function name if you have one defined, but in many cases the functions are trivial</a:t>
            </a:r>
          </a:p>
          <a:p>
            <a:r>
              <a:rPr lang="en-US" dirty="0"/>
              <a:t>Python allows you to create a function on the fly that can be passed as a parameter without the need to create the function in advance</a:t>
            </a:r>
          </a:p>
          <a:p>
            <a:r>
              <a:rPr lang="en-US" dirty="0"/>
              <a:t>If all you need to do is create a simple function that takes one or more parameters and return a calculation that can be done in a single statement, then a lambda is a good choice</a:t>
            </a:r>
          </a:p>
          <a:p>
            <a:pPr marL="0" indent="0">
              <a:buNone/>
            </a:pPr>
            <a:r>
              <a:rPr lang="en-US" dirty="0">
                <a:latin typeface="Courier New" panose="02070309020205020404" pitchFamily="49" charset="0"/>
                <a:cs typeface="Courier New" panose="02070309020205020404" pitchFamily="49" charset="0"/>
              </a:rPr>
              <a:t>  def isEven(x):</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return x % 2</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isEven = lambda x : x % 2</a:t>
            </a:r>
          </a:p>
          <a:p>
            <a:pPr marL="0" indent="0">
              <a:buNone/>
            </a:pPr>
            <a:r>
              <a:rPr lang="en-US" dirty="0">
                <a:latin typeface="Courier New" panose="02070309020205020404" pitchFamily="49" charset="0"/>
                <a:cs typeface="Courier New" panose="02070309020205020404" pitchFamily="49" charset="0"/>
              </a:rPr>
              <a:t>  rdd.filter(isEven)</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rdd.filter(lambda x: x % 2)</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sc.parallelize(range(1, 11)).sortBy(lambda x : (x % 2, x))</a:t>
            </a:r>
          </a:p>
          <a:p>
            <a:endParaRPr lang="en-US" dirty="0"/>
          </a:p>
        </p:txBody>
      </p:sp>
      <p:sp>
        <p:nvSpPr>
          <p:cNvPr id="2" name="Title 1"/>
          <p:cNvSpPr>
            <a:spLocks noGrp="1"/>
          </p:cNvSpPr>
          <p:nvPr>
            <p:ph type="title"/>
          </p:nvPr>
        </p:nvSpPr>
        <p:spPr/>
        <p:txBody>
          <a:bodyPr/>
          <a:lstStyle/>
          <a:p>
            <a:r>
              <a:rPr lang="en-US" dirty="0"/>
              <a:t>Lambda</a:t>
            </a:r>
          </a:p>
        </p:txBody>
      </p:sp>
    </p:spTree>
    <p:extLst>
      <p:ext uri="{BB962C8B-B14F-4D97-AF65-F5344CB8AC3E}">
        <p14:creationId xmlns:p14="http://schemas.microsoft.com/office/powerpoint/2010/main" val="3129580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Hadoop Distributed File System (HDFS) is the main storage used by Hadoop MapReduce applications</a:t>
            </a:r>
          </a:p>
          <a:p>
            <a:pPr lvl="1"/>
            <a:r>
              <a:rPr lang="en-US" dirty="0"/>
              <a:t>Distributed, POSIX-like file system</a:t>
            </a:r>
          </a:p>
          <a:p>
            <a:pPr lvl="2"/>
            <a:r>
              <a:rPr lang="en-US" dirty="0"/>
              <a:t>Designed to run on commodity hardware</a:t>
            </a:r>
          </a:p>
          <a:p>
            <a:pPr lvl="2"/>
            <a:r>
              <a:rPr lang="en-US" dirty="0"/>
              <a:t>Scales to clusters composed of thousands of nodes</a:t>
            </a:r>
          </a:p>
          <a:p>
            <a:pPr lvl="1"/>
            <a:r>
              <a:rPr lang="en-US" dirty="0"/>
              <a:t>Highly fault tolerant</a:t>
            </a:r>
          </a:p>
          <a:p>
            <a:pPr lvl="2"/>
            <a:r>
              <a:rPr lang="en-US" dirty="0"/>
              <a:t>Automatically detects hardware faults</a:t>
            </a:r>
          </a:p>
          <a:p>
            <a:pPr lvl="2"/>
            <a:r>
              <a:rPr lang="en-US" dirty="0"/>
              <a:t>Supports quick recovery</a:t>
            </a:r>
          </a:p>
          <a:p>
            <a:pPr lvl="1"/>
            <a:r>
              <a:rPr lang="en-US" dirty="0"/>
              <a:t>Implemented in Java</a:t>
            </a:r>
          </a:p>
          <a:p>
            <a:r>
              <a:rPr lang="en-US" dirty="0"/>
              <a:t>Can be used as a standalone general purpose file system</a:t>
            </a:r>
          </a:p>
          <a:p>
            <a:pPr lvl="1"/>
            <a:r>
              <a:rPr lang="en-US" dirty="0"/>
              <a:t>Designed for storing and reading very large files (&gt;TB)</a:t>
            </a:r>
          </a:p>
          <a:p>
            <a:pPr lvl="2"/>
            <a:r>
              <a:rPr lang="en-US" dirty="0"/>
              <a:t>Supports high throughput read and writes</a:t>
            </a:r>
          </a:p>
          <a:p>
            <a:pPr lvl="2"/>
            <a:r>
              <a:rPr lang="en-US" dirty="0"/>
              <a:t>Write once, read many</a:t>
            </a:r>
          </a:p>
          <a:p>
            <a:pPr lvl="2"/>
            <a:r>
              <a:rPr lang="en-US" dirty="0"/>
              <a:t>Aimed at batch processing</a:t>
            </a:r>
          </a:p>
          <a:p>
            <a:pPr lvl="2"/>
            <a:r>
              <a:rPr lang="en-US" dirty="0"/>
              <a:t>Default block size is 128MB</a:t>
            </a:r>
          </a:p>
          <a:p>
            <a:pPr lvl="1"/>
            <a:r>
              <a:rPr lang="en-US" dirty="0"/>
              <a:t>Does not support random insertion or modification of data</a:t>
            </a:r>
          </a:p>
          <a:p>
            <a:pPr lvl="1"/>
            <a:r>
              <a:rPr lang="en-US" dirty="0"/>
              <a:t>Appending/truncating data is possible</a:t>
            </a:r>
          </a:p>
        </p:txBody>
      </p:sp>
      <p:sp>
        <p:nvSpPr>
          <p:cNvPr id="2" name="Title 1"/>
          <p:cNvSpPr>
            <a:spLocks noGrp="1"/>
          </p:cNvSpPr>
          <p:nvPr>
            <p:ph type="title"/>
          </p:nvPr>
        </p:nvSpPr>
        <p:spPr/>
        <p:txBody>
          <a:bodyPr/>
          <a:lstStyle/>
          <a:p>
            <a:r>
              <a:rPr lang="en-US" dirty="0"/>
              <a:t>About HDFS—I</a:t>
            </a:r>
          </a:p>
        </p:txBody>
      </p:sp>
    </p:spTree>
    <p:extLst>
      <p:ext uri="{BB962C8B-B14F-4D97-AF65-F5344CB8AC3E}">
        <p14:creationId xmlns:p14="http://schemas.microsoft.com/office/powerpoint/2010/main" val="34361391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The </a:t>
            </a:r>
            <a:r>
              <a:rPr lang="en-US" dirty="0">
                <a:latin typeface="Courier New" panose="02070309020205020404" pitchFamily="49" charset="0"/>
                <a:cs typeface="Courier New" panose="02070309020205020404" pitchFamily="49" charset="0"/>
              </a:rPr>
              <a:t>creditcard.csv</a:t>
            </a:r>
            <a:r>
              <a:rPr lang="en-US" dirty="0"/>
              <a:t> dataset provides sample data on credit card transactions.</a:t>
            </a:r>
          </a:p>
          <a:p>
            <a:r>
              <a:rPr lang="en-US" dirty="0"/>
              <a:t>Load the file into HDFS</a:t>
            </a:r>
          </a:p>
          <a:p>
            <a:r>
              <a:rPr lang="en-US" dirty="0"/>
              <a:t>Load the file into an RDD</a:t>
            </a:r>
          </a:p>
          <a:p>
            <a:r>
              <a:rPr lang="en-US" dirty="0"/>
              <a:t>Parse the file into a tuple or namedtuple or dictionary</a:t>
            </a:r>
          </a:p>
          <a:p>
            <a:pPr lvl="1"/>
            <a:r>
              <a:rPr lang="en-US" dirty="0"/>
              <a:t>Make sure to convert columns to the right data types</a:t>
            </a:r>
          </a:p>
          <a:p>
            <a:pPr lvl="1"/>
            <a:r>
              <a:rPr lang="en-US" dirty="0"/>
              <a:t>You can ignore any columns you don’t need for the solution</a:t>
            </a:r>
          </a:p>
          <a:p>
            <a:r>
              <a:rPr lang="en-US" dirty="0"/>
              <a:t>Filter the data to show only transactions made by women</a:t>
            </a:r>
          </a:p>
          <a:p>
            <a:r>
              <a:rPr lang="en-US" dirty="0"/>
              <a:t>Calculate the amount spent in each city</a:t>
            </a:r>
          </a:p>
          <a:p>
            <a:endParaRPr lang="en-US" dirty="0"/>
          </a:p>
        </p:txBody>
      </p:sp>
      <p:sp>
        <p:nvSpPr>
          <p:cNvPr id="2" name="Title 1"/>
          <p:cNvSpPr>
            <a:spLocks noGrp="1"/>
          </p:cNvSpPr>
          <p:nvPr>
            <p:ph type="title"/>
          </p:nvPr>
        </p:nvSpPr>
        <p:spPr/>
        <p:txBody>
          <a:bodyPr/>
          <a:lstStyle/>
          <a:p>
            <a:r>
              <a:rPr lang="en-US" dirty="0"/>
              <a:t>Project</a:t>
            </a:r>
          </a:p>
        </p:txBody>
      </p:sp>
    </p:spTree>
    <p:extLst>
      <p:ext uri="{BB962C8B-B14F-4D97-AF65-F5344CB8AC3E}">
        <p14:creationId xmlns:p14="http://schemas.microsoft.com/office/powerpoint/2010/main" val="11480829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In this chapter, we have:</a:t>
            </a:r>
          </a:p>
          <a:p>
            <a:pPr>
              <a:defRPr/>
            </a:pPr>
            <a:r>
              <a:rPr lang="en-US" dirty="0"/>
              <a:t>Learned about the </a:t>
            </a:r>
            <a:r>
              <a:rPr lang="en-US" u="sng" dirty="0"/>
              <a:t>H</a:t>
            </a:r>
            <a:r>
              <a:rPr lang="en-US" dirty="0"/>
              <a:t>adoop </a:t>
            </a:r>
            <a:r>
              <a:rPr lang="en-US" u="sng" dirty="0"/>
              <a:t>D</a:t>
            </a:r>
            <a:r>
              <a:rPr lang="en-US" dirty="0"/>
              <a:t>istributed </a:t>
            </a:r>
            <a:r>
              <a:rPr lang="en-US" u="sng" dirty="0"/>
              <a:t>F</a:t>
            </a:r>
            <a:r>
              <a:rPr lang="en-US" dirty="0"/>
              <a:t>iles </a:t>
            </a:r>
            <a:r>
              <a:rPr lang="en-US" u="sng" dirty="0"/>
              <a:t>S</a:t>
            </a:r>
            <a:r>
              <a:rPr lang="en-US" dirty="0"/>
              <a:t>ystem (HDFS)</a:t>
            </a:r>
          </a:p>
          <a:p>
            <a:pPr>
              <a:defRPr/>
            </a:pPr>
            <a:r>
              <a:rPr lang="en-US" dirty="0"/>
              <a:t>Ran a standalone instance of HDFS</a:t>
            </a:r>
          </a:p>
          <a:p>
            <a:pPr>
              <a:defRPr/>
            </a:pPr>
            <a:r>
              <a:rPr lang="en-US"/>
              <a:t>Created </a:t>
            </a:r>
            <a:r>
              <a:rPr lang="en-US" dirty="0"/>
              <a:t>directories and files in HDFS</a:t>
            </a:r>
          </a:p>
          <a:p>
            <a:r>
              <a:rPr lang="en-US" dirty="0"/>
              <a:t>Reviewed the history of Apache Spark</a:t>
            </a:r>
          </a:p>
          <a:p>
            <a:r>
              <a:rPr lang="en-US" dirty="0"/>
              <a:t>Looked at the architecture and components of Apache Spark</a:t>
            </a:r>
          </a:p>
          <a:p>
            <a:r>
              <a:rPr lang="en-US" dirty="0"/>
              <a:t>Loaded files into RDD</a:t>
            </a:r>
          </a:p>
          <a:p>
            <a:r>
              <a:rPr lang="en-US" dirty="0"/>
              <a:t>Processed RDD using actions and transformation</a:t>
            </a:r>
          </a:p>
          <a:p>
            <a:endParaRPr lang="en-US" dirty="0"/>
          </a:p>
        </p:txBody>
      </p:sp>
      <p:sp>
        <p:nvSpPr>
          <p:cNvPr id="2" name="Title 1"/>
          <p:cNvSpPr>
            <a:spLocks noGrp="1"/>
          </p:cNvSpPr>
          <p:nvPr>
            <p:ph type="title"/>
          </p:nvPr>
        </p:nvSpPr>
        <p:spPr/>
        <p:txBody>
          <a:bodyPr/>
          <a:lstStyle/>
          <a:p>
            <a:r>
              <a:rPr lang="en-US" dirty="0"/>
              <a:t>Chapter Summary</a:t>
            </a:r>
          </a:p>
        </p:txBody>
      </p:sp>
    </p:spTree>
    <p:extLst>
      <p:ext uri="{BB962C8B-B14F-4D97-AF65-F5344CB8AC3E}">
        <p14:creationId xmlns:p14="http://schemas.microsoft.com/office/powerpoint/2010/main" val="649727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HDFS—II</a:t>
            </a:r>
          </a:p>
        </p:txBody>
      </p:sp>
      <p:sp>
        <p:nvSpPr>
          <p:cNvPr id="3" name="Content Placeholder 2"/>
          <p:cNvSpPr>
            <a:spLocks noGrp="1"/>
          </p:cNvSpPr>
          <p:nvPr>
            <p:ph idx="1"/>
          </p:nvPr>
        </p:nvSpPr>
        <p:spPr/>
        <p:txBody>
          <a:bodyPr/>
          <a:lstStyle/>
          <a:p>
            <a:r>
              <a:rPr lang="en-US" dirty="0"/>
              <a:t>HDFS is used either directly or indirectly by many Big Data and NoSQL applications including:</a:t>
            </a:r>
          </a:p>
          <a:p>
            <a:pPr lvl="1"/>
            <a:r>
              <a:rPr lang="en-US" dirty="0"/>
              <a:t>Hadoop</a:t>
            </a:r>
          </a:p>
          <a:p>
            <a:pPr lvl="1"/>
            <a:r>
              <a:rPr lang="en-US" dirty="0"/>
              <a:t>Spark</a:t>
            </a:r>
          </a:p>
          <a:p>
            <a:pPr lvl="1"/>
            <a:r>
              <a:rPr lang="en-US" dirty="0"/>
              <a:t>HBase</a:t>
            </a:r>
          </a:p>
          <a:p>
            <a:pPr lvl="1"/>
            <a:r>
              <a:rPr lang="en-US" dirty="0"/>
              <a:t>Pig</a:t>
            </a:r>
          </a:p>
          <a:p>
            <a:pPr lvl="1"/>
            <a:r>
              <a:rPr lang="en-US" dirty="0"/>
              <a:t>Hive</a:t>
            </a:r>
          </a:p>
          <a:p>
            <a:pPr lvl="1"/>
            <a:r>
              <a:rPr lang="en-US" dirty="0"/>
              <a:t>Others</a:t>
            </a:r>
          </a:p>
        </p:txBody>
      </p:sp>
    </p:spTree>
    <p:extLst>
      <p:ext uri="{BB962C8B-B14F-4D97-AF65-F5344CB8AC3E}">
        <p14:creationId xmlns:p14="http://schemas.microsoft.com/office/powerpoint/2010/main" val="748554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ea typeface="ＭＳ Ｐゴシック" charset="0"/>
              </a:rPr>
              <a:t>Core HDFS Services</a:t>
            </a:r>
          </a:p>
        </p:txBody>
      </p:sp>
      <p:sp>
        <p:nvSpPr>
          <p:cNvPr id="3" name="Content Placeholder 2"/>
          <p:cNvSpPr>
            <a:spLocks noGrp="1"/>
          </p:cNvSpPr>
          <p:nvPr>
            <p:ph idx="1"/>
          </p:nvPr>
        </p:nvSpPr>
        <p:spPr/>
        <p:txBody>
          <a:bodyPr/>
          <a:lstStyle/>
          <a:p>
            <a:pPr>
              <a:defRPr/>
            </a:pPr>
            <a:r>
              <a:rPr lang="en-US" dirty="0"/>
              <a:t>HDFS is implemented as several services which are usually deployed on a cluster of machines</a:t>
            </a:r>
          </a:p>
          <a:p>
            <a:pPr lvl="1">
              <a:defRPr/>
            </a:pPr>
            <a:r>
              <a:rPr lang="en-US" dirty="0"/>
              <a:t>Referred to as an HDFS cluster</a:t>
            </a:r>
          </a:p>
          <a:p>
            <a:pPr lvl="1">
              <a:defRPr/>
            </a:pPr>
            <a:r>
              <a:rPr lang="en-US" dirty="0"/>
              <a:t>Arranged in a controller/worker architecture</a:t>
            </a:r>
          </a:p>
          <a:p>
            <a:pPr>
              <a:defRPr/>
            </a:pPr>
            <a:r>
              <a:rPr lang="en-US" dirty="0"/>
              <a:t>Core HDFS services include:</a:t>
            </a:r>
          </a:p>
          <a:p>
            <a:pPr lvl="1">
              <a:defRPr/>
            </a:pPr>
            <a:r>
              <a:rPr lang="en-US" b="1" dirty="0" err="1"/>
              <a:t>NameNode</a:t>
            </a:r>
            <a:r>
              <a:rPr lang="en-US" dirty="0"/>
              <a:t> (controller) stores file system metadata</a:t>
            </a:r>
          </a:p>
          <a:p>
            <a:pPr lvl="1">
              <a:defRPr/>
            </a:pPr>
            <a:r>
              <a:rPr lang="en-US" b="1" dirty="0" err="1"/>
              <a:t>DataNode</a:t>
            </a:r>
            <a:r>
              <a:rPr lang="en-US" dirty="0"/>
              <a:t> (worker) stores file data (data blocks)</a:t>
            </a:r>
          </a:p>
          <a:p>
            <a:pPr>
              <a:defRPr/>
            </a:pPr>
            <a:r>
              <a:rPr lang="en-US" dirty="0"/>
              <a:t>The NameNode is the master server located on one node</a:t>
            </a:r>
          </a:p>
          <a:p>
            <a:pPr lvl="1">
              <a:defRPr/>
            </a:pPr>
            <a:r>
              <a:rPr lang="en-US" dirty="0"/>
              <a:t>Implements a POSIX-like hierarchical file system with </a:t>
            </a:r>
            <a:r>
              <a:rPr lang="en-US" dirty="0">
                <a:latin typeface="Courier New" panose="02070309020205020404" pitchFamily="49" charset="0"/>
                <a:cs typeface="Courier New" panose="02070309020205020404" pitchFamily="49" charset="0"/>
              </a:rPr>
              <a:t>'/'</a:t>
            </a:r>
            <a:r>
              <a:rPr lang="en-US" dirty="0"/>
              <a:t> as the root directory</a:t>
            </a:r>
          </a:p>
          <a:p>
            <a:pPr lvl="1">
              <a:defRPr/>
            </a:pPr>
            <a:r>
              <a:rPr lang="en-US" dirty="0"/>
              <a:t>Enforces read/write permissions on files and directories</a:t>
            </a:r>
          </a:p>
          <a:p>
            <a:pPr lvl="1">
              <a:defRPr/>
            </a:pPr>
            <a:r>
              <a:rPr lang="en-US" dirty="0"/>
              <a:t>Tracks the location of the data blocks for each file</a:t>
            </a:r>
          </a:p>
          <a:p>
            <a:pPr>
              <a:defRPr/>
            </a:pPr>
            <a:r>
              <a:rPr lang="en-US" dirty="0"/>
              <a:t>The DataNode is the worker server located on each node</a:t>
            </a:r>
          </a:p>
          <a:p>
            <a:pPr lvl="1">
              <a:defRPr/>
            </a:pPr>
            <a:r>
              <a:rPr lang="en-US" dirty="0"/>
              <a:t>Handles read and write requests from HDFS clients</a:t>
            </a:r>
          </a:p>
          <a:p>
            <a:pPr lvl="1">
              <a:defRPr/>
            </a:pPr>
            <a:r>
              <a:rPr lang="en-US" dirty="0"/>
              <a:t>Performs block creation, deletion, and replication as instructed by the NameNode</a:t>
            </a:r>
          </a:p>
          <a:p>
            <a:pPr lvl="1">
              <a:defRPr/>
            </a:pPr>
            <a:endParaRPr lang="en-US" dirty="0"/>
          </a:p>
          <a:p>
            <a:pPr lvl="1">
              <a:defRPr/>
            </a:pPr>
            <a:endParaRPr lang="en-US" dirty="0"/>
          </a:p>
          <a:p>
            <a:pPr lvl="1">
              <a:defRPr/>
            </a:pPr>
            <a:endParaRPr lang="en-US" dirty="0"/>
          </a:p>
        </p:txBody>
      </p:sp>
    </p:spTree>
    <p:extLst>
      <p:ext uri="{BB962C8B-B14F-4D97-AF65-F5344CB8AC3E}">
        <p14:creationId xmlns:p14="http://schemas.microsoft.com/office/powerpoint/2010/main" val="3537522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To start </a:t>
            </a:r>
            <a:r>
              <a:rPr lang="en-US" dirty="0" err="1"/>
              <a:t>Jupyter</a:t>
            </a:r>
            <a:r>
              <a:rPr lang="en-US" dirty="0"/>
              <a:t> open a terminal window and type the following commands:</a:t>
            </a:r>
            <a:br>
              <a:rPr lang="en-US" dirty="0"/>
            </a:br>
            <a:endParaRPr lang="en-US" dirty="0"/>
          </a:p>
          <a:p>
            <a:pPr marL="457200" lvl="2" indent="0">
              <a:buNone/>
            </a:pPr>
            <a:r>
              <a:rPr lang="en-US" dirty="0">
                <a:latin typeface="Courier New" panose="02070309020205020404" pitchFamily="49" charset="0"/>
                <a:cs typeface="Courier New" panose="02070309020205020404" pitchFamily="49" charset="0"/>
              </a:rPr>
              <a:t>start-notebook</a:t>
            </a:r>
          </a:p>
          <a:p>
            <a:pPr lvl="1"/>
            <a:endParaRPr lang="en-US" dirty="0"/>
          </a:p>
          <a:p>
            <a:pPr lvl="1"/>
            <a:r>
              <a:rPr lang="en-US" dirty="0"/>
              <a:t>Once it is finished, copy the </a:t>
            </a:r>
            <a:r>
              <a:rPr lang="en-US" dirty="0" err="1"/>
              <a:t>url</a:t>
            </a:r>
            <a:r>
              <a:rPr lang="en-US" dirty="0"/>
              <a:t> and paste it into a browser</a:t>
            </a:r>
          </a:p>
          <a:p>
            <a:pPr marL="457200" lvl="2" indent="0">
              <a:buNone/>
            </a:pPr>
            <a:endParaRPr lang="en-US" dirty="0"/>
          </a:p>
          <a:p>
            <a:pPr marL="457200" lvl="2" indent="0">
              <a:buNone/>
            </a:pPr>
            <a:endParaRPr lang="en-US" dirty="0"/>
          </a:p>
          <a:p>
            <a:pPr marL="511175" lvl="3" indent="0">
              <a:buNone/>
            </a:pPr>
            <a:endParaRPr lang="en-US" dirty="0"/>
          </a:p>
        </p:txBody>
      </p:sp>
      <p:sp>
        <p:nvSpPr>
          <p:cNvPr id="2" name="Title 1"/>
          <p:cNvSpPr>
            <a:spLocks noGrp="1"/>
          </p:cNvSpPr>
          <p:nvPr>
            <p:ph type="title"/>
          </p:nvPr>
        </p:nvSpPr>
        <p:spPr/>
        <p:txBody>
          <a:bodyPr/>
          <a:lstStyle/>
          <a:p>
            <a:r>
              <a:rPr lang="en-US" dirty="0"/>
              <a:t>Start </a:t>
            </a:r>
            <a:r>
              <a:rPr lang="en-US" dirty="0" err="1"/>
              <a:t>Jupyter</a:t>
            </a:r>
            <a:endParaRPr lang="en-US" dirty="0"/>
          </a:p>
        </p:txBody>
      </p:sp>
    </p:spTree>
    <p:extLst>
      <p:ext uri="{BB962C8B-B14F-4D97-AF65-F5344CB8AC3E}">
        <p14:creationId xmlns:p14="http://schemas.microsoft.com/office/powerpoint/2010/main" val="2167897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0371" y="1155614"/>
            <a:ext cx="8350704" cy="5072616"/>
          </a:xfrm>
        </p:spPr>
        <p:txBody>
          <a:bodyPr/>
          <a:lstStyle/>
          <a:p>
            <a:r>
              <a:rPr lang="en-US" dirty="0"/>
              <a:t>To start Hadoop on the VM</a:t>
            </a:r>
          </a:p>
          <a:p>
            <a:pPr lvl="1"/>
            <a:r>
              <a:rPr lang="en-US" dirty="0"/>
              <a:t>Open a terminal window and type the following commands:</a:t>
            </a:r>
          </a:p>
          <a:p>
            <a:pPr marL="457200" lvl="2" indent="0">
              <a:buNone/>
            </a:pPr>
            <a:endParaRPr lang="en-US" dirty="0">
              <a:latin typeface="Courier New" panose="02070309020205020404" pitchFamily="49" charset="0"/>
              <a:cs typeface="Courier New" panose="02070309020205020404" pitchFamily="49" charset="0"/>
            </a:endParaRPr>
          </a:p>
          <a:p>
            <a:pPr marL="457200" lvl="2" indent="0">
              <a:buNone/>
            </a:pPr>
            <a:r>
              <a:rPr lang="en-US" dirty="0">
                <a:latin typeface="Courier New" panose="02070309020205020404" pitchFamily="49" charset="0"/>
                <a:cs typeface="Courier New" panose="02070309020205020404" pitchFamily="49" charset="0"/>
              </a:rPr>
              <a:t>start-</a:t>
            </a:r>
            <a:r>
              <a:rPr lang="en-US" dirty="0" err="1">
                <a:latin typeface="Courier New" panose="02070309020205020404" pitchFamily="49" charset="0"/>
                <a:cs typeface="Courier New" panose="02070309020205020404" pitchFamily="49" charset="0"/>
              </a:rPr>
              <a:t>hadoop</a:t>
            </a:r>
            <a:endParaRPr lang="en-US" dirty="0">
              <a:latin typeface="Courier New" panose="02070309020205020404" pitchFamily="49" charset="0"/>
              <a:cs typeface="Courier New" panose="02070309020205020404" pitchFamily="49" charset="0"/>
            </a:endParaRPr>
          </a:p>
          <a:p>
            <a:pPr marL="457200" lvl="2" indent="0">
              <a:buNone/>
            </a:pPr>
            <a:r>
              <a:rPr lang="en-US" dirty="0">
                <a:latin typeface="Courier New" panose="02070309020205020404" pitchFamily="49" charset="0"/>
                <a:cs typeface="Courier New" panose="02070309020205020404" pitchFamily="49" charset="0"/>
              </a:rPr>
              <a:t>jps</a:t>
            </a:r>
          </a:p>
          <a:p>
            <a:pPr lvl="2"/>
            <a:endParaRPr lang="en-US" dirty="0"/>
          </a:p>
          <a:p>
            <a:r>
              <a:rPr lang="en-US" dirty="0"/>
              <a:t>From a command line or in the </a:t>
            </a:r>
            <a:r>
              <a:rPr lang="en-US" dirty="0" err="1"/>
              <a:t>Jupyter</a:t>
            </a:r>
            <a:r>
              <a:rPr lang="en-US" dirty="0"/>
              <a:t> notebook, try the following commands:</a:t>
            </a:r>
          </a:p>
          <a:p>
            <a:pPr marL="461963" lvl="1" indent="0">
              <a:buNone/>
            </a:pPr>
            <a:r>
              <a:rPr lang="en-US" dirty="0">
                <a:latin typeface="Courier New" panose="02070309020205020404" pitchFamily="49" charset="0"/>
                <a:cs typeface="Courier New" panose="02070309020205020404" pitchFamily="49" charset="0"/>
              </a:rPr>
              <a:t>hdfs</a:t>
            </a:r>
          </a:p>
          <a:p>
            <a:pPr marL="461963" lvl="1" indent="0">
              <a:buNone/>
            </a:pPr>
            <a:r>
              <a:rPr lang="en-US" dirty="0">
                <a:latin typeface="Courier New" panose="02070309020205020404" pitchFamily="49" charset="0"/>
                <a:cs typeface="Courier New" panose="02070309020205020404" pitchFamily="49" charset="0"/>
              </a:rPr>
              <a:t>hdfs dfs</a:t>
            </a:r>
          </a:p>
          <a:p>
            <a:pPr marL="461963" lvl="1" indent="0">
              <a:buNone/>
            </a:pPr>
            <a:r>
              <a:rPr lang="en-US" dirty="0">
                <a:latin typeface="Courier New" panose="02070309020205020404" pitchFamily="49" charset="0"/>
                <a:cs typeface="Courier New" panose="02070309020205020404" pitchFamily="49" charset="0"/>
              </a:rPr>
              <a:t>hdfs dfs –ls /</a:t>
            </a:r>
          </a:p>
          <a:p>
            <a:pPr marL="461963" lvl="1" indent="0">
              <a:buNone/>
            </a:pPr>
            <a:r>
              <a:rPr lang="en-US" dirty="0">
                <a:latin typeface="Courier New" panose="02070309020205020404" pitchFamily="49" charset="0"/>
                <a:cs typeface="Courier New" panose="02070309020205020404" pitchFamily="49" charset="0"/>
              </a:rPr>
              <a:t>hdfs dfs –put /class/datasets/northwind/CSV/categories /</a:t>
            </a:r>
          </a:p>
          <a:p>
            <a:pPr marL="461963" lvl="1" indent="0">
              <a:buNone/>
            </a:pPr>
            <a:r>
              <a:rPr lang="en-US" dirty="0" err="1">
                <a:latin typeface="Courier New" panose="02070309020205020404" pitchFamily="49" charset="0"/>
                <a:cs typeface="Courier New" panose="02070309020205020404" pitchFamily="49" charset="0"/>
              </a:rPr>
              <a:t>hadoop</a:t>
            </a:r>
            <a:r>
              <a:rPr lang="en-US" dirty="0">
                <a:latin typeface="Courier New" panose="02070309020205020404" pitchFamily="49" charset="0"/>
                <a:cs typeface="Courier New" panose="02070309020205020404" pitchFamily="49" charset="0"/>
              </a:rPr>
              <a:t> fs –ls /</a:t>
            </a:r>
          </a:p>
          <a:p>
            <a:r>
              <a:rPr lang="en-US" dirty="0"/>
              <a:t>Take a look at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bashrc</a:t>
            </a:r>
            <a:endParaRPr lang="en-US" dirty="0"/>
          </a:p>
          <a:p>
            <a:pPr lvl="1"/>
            <a:r>
              <a:rPr lang="en-US" dirty="0"/>
              <a:t>Some handy aliases were added to make this easier</a:t>
            </a:r>
          </a:p>
          <a:p>
            <a:pPr marL="461963" lvl="1" indent="0">
              <a:buNone/>
            </a:pPr>
            <a:r>
              <a:rPr lang="en-US" dirty="0" err="1">
                <a:latin typeface="Courier New" panose="02070309020205020404" pitchFamily="49" charset="0"/>
                <a:cs typeface="Courier New" panose="02070309020205020404" pitchFamily="49" charset="0"/>
              </a:rPr>
              <a:t>hls</a:t>
            </a:r>
            <a:r>
              <a:rPr lang="en-US" dirty="0">
                <a:latin typeface="Courier New" panose="02070309020205020404" pitchFamily="49" charset="0"/>
                <a:cs typeface="Courier New" panose="02070309020205020404" pitchFamily="49" charset="0"/>
              </a:rPr>
              <a:t> /</a:t>
            </a:r>
          </a:p>
          <a:p>
            <a:pPr marL="461963" lvl="1" indent="0">
              <a:buNone/>
            </a:pPr>
            <a:r>
              <a:rPr lang="en-US" dirty="0" err="1">
                <a:latin typeface="Courier New" panose="02070309020205020404" pitchFamily="49" charset="0"/>
                <a:cs typeface="Courier New" panose="02070309020205020404" pitchFamily="49" charset="0"/>
              </a:rPr>
              <a:t>hput</a:t>
            </a:r>
            <a:r>
              <a:rPr lang="en-US" dirty="0">
                <a:latin typeface="Courier New" panose="02070309020205020404" pitchFamily="49" charset="0"/>
                <a:cs typeface="Courier New" panose="02070309020205020404" pitchFamily="49" charset="0"/>
              </a:rPr>
              <a:t> /class/datasets/</a:t>
            </a:r>
            <a:r>
              <a:rPr lang="en-US" dirty="0" err="1">
                <a:latin typeface="Courier New" panose="02070309020205020404" pitchFamily="49" charset="0"/>
                <a:cs typeface="Courier New" panose="02070309020205020404" pitchFamily="49" charset="0"/>
              </a:rPr>
              <a:t>northwind</a:t>
            </a:r>
            <a:r>
              <a:rPr lang="en-US" dirty="0">
                <a:latin typeface="Courier New" panose="02070309020205020404" pitchFamily="49" charset="0"/>
                <a:cs typeface="Courier New" panose="02070309020205020404" pitchFamily="49" charset="0"/>
              </a:rPr>
              <a:t>/CSV/regions /</a:t>
            </a:r>
          </a:p>
          <a:p>
            <a:pPr marL="461963" lvl="1" indent="0">
              <a:buNone/>
            </a:pPr>
            <a:endParaRPr lang="en-US" dirty="0"/>
          </a:p>
          <a:p>
            <a:pPr marL="457200" lvl="2" indent="0">
              <a:buNone/>
            </a:pPr>
            <a:endParaRPr lang="en-US" dirty="0"/>
          </a:p>
          <a:p>
            <a:pPr marL="511175" lvl="3" indent="0">
              <a:buNone/>
            </a:pPr>
            <a:endParaRPr lang="en-US" dirty="0"/>
          </a:p>
        </p:txBody>
      </p:sp>
      <p:sp>
        <p:nvSpPr>
          <p:cNvPr id="2" name="Title 1"/>
          <p:cNvSpPr>
            <a:spLocks noGrp="1"/>
          </p:cNvSpPr>
          <p:nvPr>
            <p:ph type="title"/>
          </p:nvPr>
        </p:nvSpPr>
        <p:spPr/>
        <p:txBody>
          <a:bodyPr/>
          <a:lstStyle/>
          <a:p>
            <a:r>
              <a:rPr lang="en-US" dirty="0"/>
              <a:t>Start Hadoop</a:t>
            </a:r>
          </a:p>
        </p:txBody>
      </p:sp>
    </p:spTree>
    <p:extLst>
      <p:ext uri="{BB962C8B-B14F-4D97-AF65-F5344CB8AC3E}">
        <p14:creationId xmlns:p14="http://schemas.microsoft.com/office/powerpoint/2010/main" val="3689209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Introduction to Apache Spark</a:t>
            </a:r>
          </a:p>
        </p:txBody>
      </p:sp>
      <p:sp>
        <p:nvSpPr>
          <p:cNvPr id="5" name="Content Placeholder 4"/>
          <p:cNvSpPr>
            <a:spLocks noGrp="1"/>
          </p:cNvSpPr>
          <p:nvPr>
            <p:ph idx="1"/>
          </p:nvPr>
        </p:nvSpPr>
        <p:spPr/>
        <p:txBody>
          <a:bodyPr>
            <a:normAutofit/>
          </a:bodyPr>
          <a:lstStyle/>
          <a:p>
            <a:r>
              <a:rPr lang="en-US" dirty="0"/>
              <a:t>Apache Spark is a computing engine that can be used for large-scale data processing</a:t>
            </a:r>
          </a:p>
          <a:p>
            <a:pPr lvl="1"/>
            <a:r>
              <a:rPr lang="en-US" dirty="0"/>
              <a:t>Spark 2 can perform between 10X and 100X faster than Hadoop’s default computing engine (MapReduce)</a:t>
            </a:r>
          </a:p>
          <a:p>
            <a:pPr lvl="1"/>
            <a:r>
              <a:rPr lang="en-US" dirty="0"/>
              <a:t>Created by Matei Zaharia at UC Berkley in 2009</a:t>
            </a:r>
          </a:p>
          <a:p>
            <a:pPr lvl="1"/>
            <a:r>
              <a:rPr lang="en-US" dirty="0"/>
              <a:t>Donated to Apache Software Foundation in 2013</a:t>
            </a:r>
          </a:p>
          <a:p>
            <a:pPr lvl="1"/>
            <a:r>
              <a:rPr lang="en-US" dirty="0"/>
              <a:t>Apache Spark has seen immense growth over the past several years </a:t>
            </a:r>
          </a:p>
          <a:p>
            <a:r>
              <a:rPr lang="en-US" dirty="0"/>
              <a:t>Spark functionality includes the ability to:</a:t>
            </a:r>
          </a:p>
          <a:p>
            <a:pPr lvl="1"/>
            <a:r>
              <a:rPr lang="en-US" dirty="0"/>
              <a:t>Perform iterative processing</a:t>
            </a:r>
          </a:p>
          <a:p>
            <a:pPr lvl="1"/>
            <a:r>
              <a:rPr lang="en-US" dirty="0"/>
              <a:t>Work with structured data via SQL</a:t>
            </a:r>
          </a:p>
          <a:p>
            <a:pPr lvl="1"/>
            <a:r>
              <a:rPr lang="en-US" dirty="0"/>
              <a:t>Support Hive Query Language (HQL)</a:t>
            </a:r>
          </a:p>
          <a:p>
            <a:pPr lvl="1"/>
            <a:r>
              <a:rPr lang="en-US" dirty="0"/>
              <a:t>Interact with it via a command-line shell</a:t>
            </a:r>
          </a:p>
          <a:p>
            <a:pPr lvl="1"/>
            <a:r>
              <a:rPr lang="en-US" dirty="0"/>
              <a:t>Support near real-time processing using in-memory data structure </a:t>
            </a:r>
          </a:p>
          <a:p>
            <a:pPr marL="228600" lvl="1">
              <a:spcBef>
                <a:spcPts val="1200"/>
              </a:spcBef>
              <a:buBlip>
                <a:blip r:embed="rId3"/>
              </a:buBlip>
            </a:pPr>
            <a:r>
              <a:rPr lang="en-US" dirty="0"/>
              <a:t>See </a:t>
            </a:r>
            <a:r>
              <a:rPr lang="en-US" dirty="0">
                <a:hlinkClick r:id="rId4"/>
              </a:rPr>
              <a:t>https://spark.apache.org/</a:t>
            </a:r>
            <a:endParaRPr lang="en-US" dirty="0"/>
          </a:p>
          <a:p>
            <a:pPr lvl="1"/>
            <a:endParaRPr lang="en-US" dirty="0"/>
          </a:p>
          <a:p>
            <a:pPr lvl="1"/>
            <a:endParaRPr lang="en-US" dirty="0"/>
          </a:p>
        </p:txBody>
      </p:sp>
    </p:spTree>
    <p:extLst>
      <p:ext uri="{BB962C8B-B14F-4D97-AF65-F5344CB8AC3E}">
        <p14:creationId xmlns:p14="http://schemas.microsoft.com/office/powerpoint/2010/main" val="1690163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hlinkClick r:id="rId3"/>
              </a:rPr>
              <a:t>Apache Spark</a:t>
            </a:r>
            <a:r>
              <a:rPr lang="en-US" dirty="0"/>
              <a:t> provides high-level APIs in Java, Scala, Python, and R and has an optimized engine that supports general execution graphs </a:t>
            </a:r>
          </a:p>
          <a:p>
            <a:r>
              <a:rPr lang="en-US" dirty="0"/>
              <a:t>Two important use cases for Apache Spark are data processing and AI</a:t>
            </a:r>
          </a:p>
          <a:p>
            <a:r>
              <a:rPr lang="en-US" dirty="0"/>
              <a:t>Spark unifies data processing and AI by providing a powerful in-memory execution engine</a:t>
            </a:r>
          </a:p>
          <a:p>
            <a:r>
              <a:rPr lang="en-US" dirty="0"/>
              <a:t>It also offers popular AI frameworks and libraries such as TensorFlow, R, and SciKit-Learn</a:t>
            </a:r>
          </a:p>
        </p:txBody>
      </p:sp>
      <p:sp>
        <p:nvSpPr>
          <p:cNvPr id="3" name="Title 2"/>
          <p:cNvSpPr>
            <a:spLocks noGrp="1"/>
          </p:cNvSpPr>
          <p:nvPr>
            <p:ph type="title"/>
          </p:nvPr>
        </p:nvSpPr>
        <p:spPr/>
        <p:txBody>
          <a:bodyPr/>
          <a:lstStyle/>
          <a:p>
            <a:r>
              <a:rPr lang="en-US" dirty="0"/>
              <a:t>Introduction to Apache Spark</a:t>
            </a:r>
            <a:br>
              <a:rPr lang="en-US" dirty="0"/>
            </a:br>
            <a:r>
              <a:rPr lang="en-US" dirty="0"/>
              <a:t>(continued)</a:t>
            </a:r>
          </a:p>
        </p:txBody>
      </p:sp>
    </p:spTree>
    <p:extLst>
      <p:ext uri="{BB962C8B-B14F-4D97-AF65-F5344CB8AC3E}">
        <p14:creationId xmlns:p14="http://schemas.microsoft.com/office/powerpoint/2010/main" val="163825996"/>
      </p:ext>
    </p:extLst>
  </p:cSld>
  <p:clrMapOvr>
    <a:masterClrMapping/>
  </p:clrMapOvr>
</p:sld>
</file>

<file path=ppt/theme/theme1.xml><?xml version="1.0" encoding="utf-8"?>
<a:theme xmlns:a="http://schemas.openxmlformats.org/drawingml/2006/main" name="ROI Standard Theme">
  <a:themeElements>
    <a:clrScheme name="ROI">
      <a:dk1>
        <a:sysClr val="windowText" lastClr="000000"/>
      </a:dk1>
      <a:lt1>
        <a:sysClr val="window" lastClr="FFFFFF"/>
      </a:lt1>
      <a:dk2>
        <a:srgbClr val="00305C"/>
      </a:dk2>
      <a:lt2>
        <a:srgbClr val="C0C4C4"/>
      </a:lt2>
      <a:accent1>
        <a:srgbClr val="D1E9FF"/>
      </a:accent1>
      <a:accent2>
        <a:srgbClr val="003A70"/>
      </a:accent2>
      <a:accent3>
        <a:srgbClr val="898F8F"/>
      </a:accent3>
      <a:accent4>
        <a:srgbClr val="750101"/>
      </a:accent4>
      <a:accent5>
        <a:srgbClr val="FFD47D"/>
      </a:accent5>
      <a:accent6>
        <a:srgbClr val="D19049"/>
      </a:accent6>
      <a:hlink>
        <a:srgbClr val="0070C0"/>
      </a:hlink>
      <a:folHlink>
        <a:srgbClr val="C00000"/>
      </a:folHlink>
    </a:clrScheme>
    <a:fontScheme name="ROI Tahoma">
      <a:majorFont>
        <a:latin typeface="Tahoma"/>
        <a:ea typeface=""/>
        <a:cs typeface="Lucida Sans Unicode"/>
      </a:majorFont>
      <a:minorFont>
        <a:latin typeface="Tahoma"/>
        <a:ea typefac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20000"/>
            <a:lumOff val="80000"/>
          </a:schemeClr>
        </a:solidFill>
        <a:ln w="9525" algn="ctr">
          <a:noFill/>
          <a:round/>
          <a:headEnd/>
          <a:tailEnd/>
        </a:ln>
        <a:effectLst/>
      </a:spPr>
      <a:bodyPr wrap="square" anchor="ctr">
        <a:spAutoFit/>
      </a:bodyPr>
      <a:lstStyle>
        <a:defPPr algn="ctr">
          <a:defRPr sz="1600" dirty="0">
            <a:solidFill>
              <a:schemeClr val="tx1"/>
            </a:solidFill>
            <a:latin typeface="+mn-lt"/>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bg1"/>
            </a:solidFill>
            <a:effectLst/>
            <a:latin typeface="Tahoma" pitchFamily="34" charset="0"/>
          </a:defRPr>
        </a:defPPr>
      </a:lstStyle>
    </a:lnDef>
    <a:txDef>
      <a:spPr>
        <a:noFill/>
        <a:ln w="28575" algn="ctr">
          <a:solidFill>
            <a:schemeClr val="accent2">
              <a:lumMod val="20000"/>
              <a:lumOff val="80000"/>
            </a:schemeClr>
          </a:solidFill>
          <a:miter lim="800000"/>
          <a:headEnd/>
          <a:tailEnd/>
        </a:ln>
        <a:effectLst/>
      </a:spPr>
      <a:bodyPr wrap="square">
        <a:spAutoFit/>
      </a:bodyPr>
      <a:lstStyle>
        <a:defPPr>
          <a:defRPr dirty="0"/>
        </a:defPPr>
      </a:lstStyle>
    </a:tx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ROI_Standard_Template_2018.potx" id="{900E982A-6F6D-46E3-A51B-434C7FD8C934}" vid="{3DFECD56-42D8-427A-8AD4-90EAB329F891}"/>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037063e9-a85e-4c78-8627-f1a9315663e5">EVEA5JW6U4JV-6-9770</_dlc_DocId>
    <_dlc_DocIdUrl xmlns="037063e9-a85e-4c78-8627-f1a9315663e5">
      <Url>https://portal.roitraining.com/Courses/_layouts/DocIdRedir.aspx?ID=EVEA5JW6U4JV-6-9770</Url>
      <Description>EVEA5JW6U4JV-6-9770</Description>
    </_dlc_DocIdUrl>
    <Date_x0020_last_x0020_used xmlns="027ed24f-5970-4294-be5c-0919c5aaa214" xsi:nil="true"/>
    <Customization_x0020_Information xmlns="027ed24f-5970-4294-be5c-0919c5aaa214"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B08A054FD435346B287BB258D6D8C2A" ma:contentTypeVersion="2" ma:contentTypeDescription="Create a new document." ma:contentTypeScope="" ma:versionID="6146b90b4382322d8952632f355192b7">
  <xsd:schema xmlns:xsd="http://www.w3.org/2001/XMLSchema" xmlns:xs="http://www.w3.org/2001/XMLSchema" xmlns:p="http://schemas.microsoft.com/office/2006/metadata/properties" xmlns:ns2="027ed24f-5970-4294-be5c-0919c5aaa214" xmlns:ns3="037063e9-a85e-4c78-8627-f1a9315663e5" targetNamespace="http://schemas.microsoft.com/office/2006/metadata/properties" ma:root="true" ma:fieldsID="b5d91f802dafd2e22aeea528efbe2d3e" ns2:_="" ns3:_="">
    <xsd:import namespace="027ed24f-5970-4294-be5c-0919c5aaa214"/>
    <xsd:import namespace="037063e9-a85e-4c78-8627-f1a9315663e5"/>
    <xsd:element name="properties">
      <xsd:complexType>
        <xsd:sequence>
          <xsd:element name="documentManagement">
            <xsd:complexType>
              <xsd:all>
                <xsd:element ref="ns2:Customization_x0020_Information" minOccurs="0"/>
                <xsd:element ref="ns2:Date_x0020_last_x0020_used" minOccurs="0"/>
                <xsd:element ref="ns3:_dlc_DocId" minOccurs="0"/>
                <xsd:element ref="ns3:_dlc_DocIdUrl" minOccurs="0"/>
                <xsd:element ref="ns3: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7ed24f-5970-4294-be5c-0919c5aaa214" elementFormDefault="qualified">
    <xsd:import namespace="http://schemas.microsoft.com/office/2006/documentManagement/types"/>
    <xsd:import namespace="http://schemas.microsoft.com/office/infopath/2007/PartnerControls"/>
    <xsd:element name="Customization_x0020_Information" ma:index="8" nillable="true" ma:displayName="Customization Information" ma:description="Enter information about what is different about this version of the course." ma:internalName="Customization_x0020_Information">
      <xsd:simpleType>
        <xsd:restriction base="dms:Note">
          <xsd:maxLength value="255"/>
        </xsd:restriction>
      </xsd:simpleType>
    </xsd:element>
    <xsd:element name="Date_x0020_last_x0020_used" ma:index="9" nillable="true" ma:displayName="Date last used" ma:description="Enter the date of the last run of this course" ma:internalName="Date_x0020_last_x0020_used">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37063e9-a85e-4c78-8627-f1a9315663e5" elementFormDefault="qualified">
    <xsd:import namespace="http://schemas.microsoft.com/office/2006/documentManagement/types"/>
    <xsd:import namespace="http://schemas.microsoft.com/office/infopath/2007/PartnerControls"/>
    <xsd:element name="_dlc_DocId" ma:index="10" nillable="true" ma:displayName="Document ID Value" ma:description="The value of the document ID assigned to this item." ma:internalName="_dlc_DocId" ma:readOnly="true">
      <xsd:simpleType>
        <xsd:restriction base="dms:Text"/>
      </xsd:simpleType>
    </xsd:element>
    <xsd:element name="_dlc_DocIdUrl" ma:index="11"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2"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47B9207-CE5C-49AD-B414-15CBFA246D65}">
  <ds:schemaRefs>
    <ds:schemaRef ds:uri="http://schemas.microsoft.com/office/2006/metadata/properties"/>
    <ds:schemaRef ds:uri="http://schemas.microsoft.com/office/infopath/2007/PartnerControls"/>
    <ds:schemaRef ds:uri="037063e9-a85e-4c78-8627-f1a9315663e5"/>
    <ds:schemaRef ds:uri="027ed24f-5970-4294-be5c-0919c5aaa214"/>
  </ds:schemaRefs>
</ds:datastoreItem>
</file>

<file path=customXml/itemProps2.xml><?xml version="1.0" encoding="utf-8"?>
<ds:datastoreItem xmlns:ds="http://schemas.openxmlformats.org/officeDocument/2006/customXml" ds:itemID="{B8E0886B-5092-4138-9EEE-28D3BFD5A4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27ed24f-5970-4294-be5c-0919c5aaa214"/>
    <ds:schemaRef ds:uri="037063e9-a85e-4c78-8627-f1a9315663e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9043294-8302-4947-B882-02D6486F929C}">
  <ds:schemaRefs>
    <ds:schemaRef ds:uri="http://schemas.microsoft.com/sharepoint/events"/>
  </ds:schemaRefs>
</ds:datastoreItem>
</file>

<file path=customXml/itemProps4.xml><?xml version="1.0" encoding="utf-8"?>
<ds:datastoreItem xmlns:ds="http://schemas.openxmlformats.org/officeDocument/2006/customXml" ds:itemID="{2DA015F3-603C-4688-A5F3-81D587DAB8C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ROI_Standard_Template_2018</Template>
  <TotalTime>5261</TotalTime>
  <Words>2621</Words>
  <Application>Microsoft Macintosh PowerPoint</Application>
  <PresentationFormat>On-screen Show (4:3)</PresentationFormat>
  <Paragraphs>286</Paragraphs>
  <Slides>31</Slides>
  <Notes>31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ＭＳ Ｐゴシック</vt:lpstr>
      <vt:lpstr>Arial</vt:lpstr>
      <vt:lpstr>Calibri</vt:lpstr>
      <vt:lpstr>Century Schoolbook</vt:lpstr>
      <vt:lpstr>Courier New</vt:lpstr>
      <vt:lpstr>Lucida Sans Unicode</vt:lpstr>
      <vt:lpstr>Tahoma</vt:lpstr>
      <vt:lpstr>Wingdings</vt:lpstr>
      <vt:lpstr>ROI Standard Theme</vt:lpstr>
      <vt:lpstr>Chapter 1:  Introduction to HDFS &amp; Spark</vt:lpstr>
      <vt:lpstr>Chapter Objectives</vt:lpstr>
      <vt:lpstr>About HDFS—I</vt:lpstr>
      <vt:lpstr>About HDFS—II</vt:lpstr>
      <vt:lpstr>Core HDFS Services</vt:lpstr>
      <vt:lpstr>Start Jupyter</vt:lpstr>
      <vt:lpstr>Start Hadoop</vt:lpstr>
      <vt:lpstr>Introduction to Apache Spark</vt:lpstr>
      <vt:lpstr>Introduction to Apache Spark (continued)</vt:lpstr>
      <vt:lpstr>Speed</vt:lpstr>
      <vt:lpstr>Spark Components</vt:lpstr>
      <vt:lpstr>Spark Core</vt:lpstr>
      <vt:lpstr>Spark SQL</vt:lpstr>
      <vt:lpstr>Spark Streaming</vt:lpstr>
      <vt:lpstr>Spark MLlib</vt:lpstr>
      <vt:lpstr>GraphX</vt:lpstr>
      <vt:lpstr>Spark Application Top-Down View</vt:lpstr>
      <vt:lpstr>Resilient Distributed Datasets (RDDs)</vt:lpstr>
      <vt:lpstr>Resilient Distributed Datasets (RDDs)</vt:lpstr>
      <vt:lpstr>Spark Application Flow</vt:lpstr>
      <vt:lpstr>Drivers and Executors</vt:lpstr>
      <vt:lpstr>Spark’s Basic Architecture</vt:lpstr>
      <vt:lpstr>Start PySpark</vt:lpstr>
      <vt:lpstr>Load Data</vt:lpstr>
      <vt:lpstr>Actions and Transformations</vt:lpstr>
      <vt:lpstr>Processing Data</vt:lpstr>
      <vt:lpstr>Saving Data</vt:lpstr>
      <vt:lpstr>Transformations</vt:lpstr>
      <vt:lpstr>Lambda</vt:lpstr>
      <vt:lpstr>Project</vt:lpstr>
      <vt:lpstr>Chapter Summary</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  Name of the Chapter</dc:title>
  <dc:creator>Imran Ahmad</dc:creator>
  <cp:lastModifiedBy>Microsoft Office User</cp:lastModifiedBy>
  <cp:revision>109</cp:revision>
  <dcterms:created xsi:type="dcterms:W3CDTF">2018-05-01T18:57:33Z</dcterms:created>
  <dcterms:modified xsi:type="dcterms:W3CDTF">2020-01-09T15:45:13Z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0x0101006B08A054FD435346B287BB258D6D8C2A</vt:lpwstr>
  </property>
  <property fmtid="{D5CDD505-2E9C-101B-9397-08002B2CF9AE}" pid="3" name="_dlc_DocIdItemGuid">
    <vt:lpwstr>94db8d63-42a4-4cc7-aebd-4c1ecf8375ef</vt:lpwstr>
  </property>
</Properties>
</file>