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notesSlides/_rels/notesSlide56.xml.rels" ContentType="application/vnd.openxmlformats-package.relationships+xml"/>
  <Override PartName="/ppt/notesSlides/_rels/notesSlide52.xml.rels" ContentType="application/vnd.openxmlformats-package.relationships+xml"/>
  <Override PartName="/ppt/notesSlides/_rels/notesSlide21.xml.rels" ContentType="application/vnd.openxmlformats-package.relationships+xml"/>
  <Override PartName="/ppt/notesSlides/_rels/notesSlide36.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34.xml.rels" ContentType="application/vnd.openxmlformats-package.relationships+xml"/>
  <Override PartName="/ppt/notesSlides/_rels/notesSlide42.xml.rels" ContentType="application/vnd.openxmlformats-package.relationships+xml"/>
  <Override PartName="/ppt/notesSlides/_rels/notesSlide40.xml.rels" ContentType="application/vnd.openxmlformats-package.relationships+xml"/>
  <Override PartName="/ppt/notesSlides/_rels/notesSlide31.xml.rels" ContentType="application/vnd.openxmlformats-package.relationships+xml"/>
  <Override PartName="/ppt/notesSlides/_rels/notesSlide38.xml.rels" ContentType="application/vnd.openxmlformats-package.relationships+xml"/>
  <Override PartName="/ppt/notesSlides/_rels/notesSlide32.xml.rels" ContentType="application/vnd.openxmlformats-package.relationships+xml"/>
  <Override PartName="/ppt/notesSlides/_rels/notesSlide24.xml.rels" ContentType="application/vnd.openxmlformats-package.relationships+xml"/>
  <Override PartName="/ppt/notesSlides/notesSlide56.xml" ContentType="application/vnd.openxmlformats-officedocument.presentationml.notesSlide+xml"/>
  <Override PartName="/ppt/notesSlides/notesSlide52.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4.xml" ContentType="application/vnd.openxmlformats-officedocument.presentationml.notesSlide+xml"/>
  <Override PartName="/ppt/notesSlides/notesSlide40.xml" ContentType="application/vnd.openxmlformats-officedocument.presentationml.notesSlide+xml"/>
  <Override PartName="/ppt/notesSlides/notesSlide34.xml" ContentType="application/vnd.openxmlformats-officedocument.presentationml.notesSlide+xml"/>
  <Override PartName="/ppt/notesSlides/notesSlide44.xml" ContentType="application/vnd.openxmlformats-officedocument.presentationml.notesSlide+xml"/>
  <Override PartName="/ppt/notesSlides/notesSlide38.xml" ContentType="application/vnd.openxmlformats-officedocument.presentationml.notesSlide+xml"/>
  <Override PartName="/ppt/notesSlides/notesSlide21.xml" ContentType="application/vnd.openxmlformats-officedocument.presentationml.notes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_rels/presentation.xml.rels" ContentType="application/vnd.openxmlformats-package.relationships+xml"/>
  <Override PartName="/ppt/media/image180.png" ContentType="image/png"/>
  <Override PartName="/ppt/media/image170.png" ContentType="image/png"/>
  <Override PartName="/ppt/media/image160.png" ContentType="image/png"/>
  <Override PartName="/ppt/media/image150.png" ContentType="image/png"/>
  <Override PartName="/ppt/media/image140.png" ContentType="image/png"/>
  <Override PartName="/ppt/media/image130.png" ContentType="image/png"/>
  <Override PartName="/ppt/media/image120.png" ContentType="image/png"/>
  <Override PartName="/ppt/media/image110.png" ContentType="image/png"/>
  <Override PartName="/ppt/media/image100.png" ContentType="image/png"/>
  <Override PartName="/ppt/media/image99.png" ContentType="image/png"/>
  <Override PartName="/ppt/media/image98.png" ContentType="image/png"/>
  <Override PartName="/ppt/media/image97.png" ContentType="image/png"/>
  <Override PartName="/ppt/media/image187.png" ContentType="image/png"/>
  <Override PartName="/ppt/media/image96.png" ContentType="image/png"/>
  <Override PartName="/ppt/media/image186.png" ContentType="image/png"/>
  <Override PartName="/ppt/media/image95.png" ContentType="image/png"/>
  <Override PartName="/ppt/media/image179.png" ContentType="image/png"/>
  <Override PartName="/ppt/media/image88.png" ContentType="image/png"/>
  <Override PartName="/ppt/media/image178.png" ContentType="image/png"/>
  <Override PartName="/ppt/media/image87.png" ContentType="image/png"/>
  <Override PartName="/ppt/media/image177.png" ContentType="image/png"/>
  <Override PartName="/ppt/media/image86.png" ContentType="image/png"/>
  <Override PartName="/ppt/media/image176.png" ContentType="image/png"/>
  <Override PartName="/ppt/media/image85.png" ContentType="image/png"/>
  <Override PartName="/ppt/media/image175.png" ContentType="image/png"/>
  <Override PartName="/ppt/media/image84.png" ContentType="image/png"/>
  <Override PartName="/ppt/media/image174.png" ContentType="image/png"/>
  <Override PartName="/ppt/media/image83.png" ContentType="image/png"/>
  <Override PartName="/ppt/media/image173.png" ContentType="image/png"/>
  <Override PartName="/ppt/media/image82.png" ContentType="image/png"/>
  <Override PartName="/ppt/media/image172.png" ContentType="image/png"/>
  <Override PartName="/ppt/media/image81.png" ContentType="image/png"/>
  <Override PartName="/ppt/media/image171.png" ContentType="image/png"/>
  <Override PartName="/ppt/media/image80.png" ContentType="image/png"/>
  <Override PartName="/ppt/media/image169.png" ContentType="image/png"/>
  <Override PartName="/ppt/media/image78.png" ContentType="image/png"/>
  <Override PartName="/ppt/media/image168.png" ContentType="image/png"/>
  <Override PartName="/ppt/media/image77.png" ContentType="image/png"/>
  <Override PartName="/ppt/media/image167.png" ContentType="image/png"/>
  <Override PartName="/ppt/media/image76.png" ContentType="image/png"/>
  <Override PartName="/ppt/media/image166.png" ContentType="image/png"/>
  <Override PartName="/ppt/media/image75.png" ContentType="image/png"/>
  <Override PartName="/ppt/media/image165.png" ContentType="image/png"/>
  <Override PartName="/ppt/media/image74.png" ContentType="image/png"/>
  <Override PartName="/ppt/media/image164.png" ContentType="image/png"/>
  <Override PartName="/ppt/media/image73.png" ContentType="image/png"/>
  <Override PartName="/ppt/media/image163.png" ContentType="image/png"/>
  <Override PartName="/ppt/media/image72.png" ContentType="image/png"/>
  <Override PartName="/ppt/media/image162.png" ContentType="image/png"/>
  <Override PartName="/ppt/media/image71.png" ContentType="image/png"/>
  <Override PartName="/ppt/media/image161.png" ContentType="image/png"/>
  <Override PartName="/ppt/media/image70.png" ContentType="image/png"/>
  <Override PartName="/ppt/media/image159.png" ContentType="image/png"/>
  <Override PartName="/ppt/media/image68.png" ContentType="image/png"/>
  <Override PartName="/ppt/media/image158.png" ContentType="image/png"/>
  <Override PartName="/ppt/media/image67.png" ContentType="image/png"/>
  <Override PartName="/ppt/media/image157.png" ContentType="image/png"/>
  <Override PartName="/ppt/media/image66.png" ContentType="image/png"/>
  <Override PartName="/ppt/media/image156.png" ContentType="image/png"/>
  <Override PartName="/ppt/media/image65.png" ContentType="image/png"/>
  <Override PartName="/ppt/media/image155.png" ContentType="image/png"/>
  <Override PartName="/ppt/media/image64.png" ContentType="image/png"/>
  <Override PartName="/ppt/media/image154.png" ContentType="image/png"/>
  <Override PartName="/ppt/media/image63.png" ContentType="image/png"/>
  <Override PartName="/ppt/media/image153.png" ContentType="image/png"/>
  <Override PartName="/ppt/media/image62.png" ContentType="image/png"/>
  <Override PartName="/ppt/media/image152.png" ContentType="image/png"/>
  <Override PartName="/ppt/media/image61.png" ContentType="image/png"/>
  <Override PartName="/ppt/media/image151.png" ContentType="image/png"/>
  <Override PartName="/ppt/media/image60.png" ContentType="image/png"/>
  <Override PartName="/ppt/media/image141.png" ContentType="image/png"/>
  <Override PartName="/ppt/media/image50.png" ContentType="image/png"/>
  <Override PartName="/ppt/media/image49.png" ContentType="image/png"/>
  <Override PartName="/ppt/media/image139.png" ContentType="image/png"/>
  <Override PartName="/ppt/media/image48.png" ContentType="image/png"/>
  <Override PartName="/ppt/media/image138.png" ContentType="image/png"/>
  <Override PartName="/ppt/media/image47.png" ContentType="image/png"/>
  <Override PartName="/ppt/media/image137.png" ContentType="image/png"/>
  <Override PartName="/ppt/media/image46.png" ContentType="image/png"/>
  <Override PartName="/ppt/media/image136.png" ContentType="image/png"/>
  <Override PartName="/ppt/media/image45.png" ContentType="image/png"/>
  <Override PartName="/ppt/media/image135.png" ContentType="image/png"/>
  <Override PartName="/ppt/media/image44.png" ContentType="image/png"/>
  <Override PartName="/ppt/media/image134.png" ContentType="image/png"/>
  <Override PartName="/ppt/media/image43.png" ContentType="image/png"/>
  <Override PartName="/ppt/media/image133.png" ContentType="image/png"/>
  <Override PartName="/ppt/media/image42.png" ContentType="image/png"/>
  <Override PartName="/ppt/media/image132.png" ContentType="image/png"/>
  <Override PartName="/ppt/media/image41.png" ContentType="image/png"/>
  <Override PartName="/ppt/media/image131.png" ContentType="image/png"/>
  <Override PartName="/ppt/media/image40.png" ContentType="image/png"/>
  <Override PartName="/ppt/media/image126.png" ContentType="image/png"/>
  <Override PartName="/ppt/media/image35.png" ContentType="image/png"/>
  <Override PartName="/ppt/media/image125.png" ContentType="image/png"/>
  <Override PartName="/ppt/media/image34.png" ContentType="image/png"/>
  <Override PartName="/ppt/media/image124.png" ContentType="image/png"/>
  <Override PartName="/ppt/media/image33.png" ContentType="image/png"/>
  <Override PartName="/ppt/media/image123.png" ContentType="image/png"/>
  <Override PartName="/ppt/media/image32.png" ContentType="image/png"/>
  <Override PartName="/ppt/media/image122.png" ContentType="image/png"/>
  <Override PartName="/ppt/media/image31.png" ContentType="image/png"/>
  <Override PartName="/ppt/media/image89.png" ContentType="image/png"/>
  <Override PartName="/ppt/media/image121.png" ContentType="image/png"/>
  <Override PartName="/ppt/media/image30.png" ContentType="image/png"/>
  <Override PartName="/ppt/media/image29.png" ContentType="image/png"/>
  <Override PartName="/ppt/media/image119.png" ContentType="image/png"/>
  <Override PartName="/ppt/media/image28.png" ContentType="image/png"/>
  <Override PartName="/ppt/media/image118.png" ContentType="image/png"/>
  <Override PartName="/ppt/media/image27.png" ContentType="image/png"/>
  <Override PartName="/ppt/media/image117.png" ContentType="image/png"/>
  <Override PartName="/ppt/media/image26.png" ContentType="image/png"/>
  <Override PartName="/ppt/media/image116.png" ContentType="image/png"/>
  <Override PartName="/ppt/media/image25.png" ContentType="image/png"/>
  <Override PartName="/ppt/media/image146.png" ContentType="image/png"/>
  <Override PartName="/ppt/media/image3.png" ContentType="image/png"/>
  <Override PartName="/ppt/media/image55.png" ContentType="image/png"/>
  <Override PartName="/ppt/media/image148.png" ContentType="image/png"/>
  <Override PartName="/ppt/media/image57.png" ContentType="image/png"/>
  <Override PartName="/ppt/media/image5.png" ContentType="image/png"/>
  <Override PartName="/ppt/media/image79.png" ContentType="image/png"/>
  <Override PartName="/ppt/media/image111.png" ContentType="image/png"/>
  <Override PartName="/ppt/media/image20.png" ContentType="image/png"/>
  <Override PartName="/ppt/media/image185.png" ContentType="image/png"/>
  <Override PartName="/ppt/media/image94.png" ContentType="image/png"/>
  <Override PartName="/ppt/media/image19.png" ContentType="image/png"/>
  <Override PartName="/ppt/media/image184.png" ContentType="image/png"/>
  <Override PartName="/ppt/media/image93.png" ContentType="image/png"/>
  <Override PartName="/ppt/media/image109.png" ContentType="image/png"/>
  <Override PartName="/ppt/media/image18.png" ContentType="image/png"/>
  <Override PartName="/ppt/media/image183.png" ContentType="image/png"/>
  <Override PartName="/ppt/media/image92.png" ContentType="image/png"/>
  <Override PartName="/ppt/media/image108.png" ContentType="image/png"/>
  <Override PartName="/ppt/media/image17.png" ContentType="image/png"/>
  <Override PartName="/ppt/media/image182.png" ContentType="image/png"/>
  <Override PartName="/ppt/media/image91.png" ContentType="image/png"/>
  <Override PartName="/ppt/media/image107.png" ContentType="image/png"/>
  <Override PartName="/ppt/media/image16.png" ContentType="image/png"/>
  <Override PartName="/ppt/media/image181.png" ContentType="image/png"/>
  <Override PartName="/ppt/media/image90.png" ContentType="image/png"/>
  <Override PartName="/ppt/media/image106.png" ContentType="image/png"/>
  <Override PartName="/ppt/media/image15.png" ContentType="image/png"/>
  <Override PartName="/ppt/media/image105.png" ContentType="image/png"/>
  <Override PartName="/ppt/media/image14.png" ContentType="image/png"/>
  <Override PartName="/ppt/media/image104.png" ContentType="image/png"/>
  <Override PartName="/ppt/media/image13.png" ContentType="image/png"/>
  <Override PartName="/ppt/media/image103.png" ContentType="image/png"/>
  <Override PartName="/ppt/media/image12.png" ContentType="image/png"/>
  <Override PartName="/ppt/media/image69.png" ContentType="image/png"/>
  <Override PartName="/ppt/media/image101.png" ContentType="image/png"/>
  <Override PartName="/ppt/media/image10.png" ContentType="image/png"/>
  <Override PartName="/ppt/media/image115.png" ContentType="image/png"/>
  <Override PartName="/ppt/media/image24.png" ContentType="image/png"/>
  <Override PartName="/ppt/media/image7.png" ContentType="image/png"/>
  <Override PartName="/ppt/media/image59.png" ContentType="image/png"/>
  <Override PartName="/ppt/media/image9.png" ContentType="image/png"/>
  <Override PartName="/ppt/media/image114.png" ContentType="image/png"/>
  <Override PartName="/ppt/media/image23.png" ContentType="image/png"/>
  <Override PartName="/ppt/media/image149.png" ContentType="image/png"/>
  <Override PartName="/ppt/media/image6.png" ContentType="image/png"/>
  <Override PartName="/ppt/media/image58.png" ContentType="image/png"/>
  <Override PartName="/ppt/media/image8.png" ContentType="image/png"/>
  <Override PartName="/ppt/media/image113.png" ContentType="image/png"/>
  <Override PartName="/ppt/media/image22.png" ContentType="image/png"/>
  <Override PartName="/ppt/media/image102.png" ContentType="image/png"/>
  <Override PartName="/ppt/media/image11.png" ContentType="image/png"/>
  <Override PartName="/ppt/media/image112.png" ContentType="image/png"/>
  <Override PartName="/ppt/media/image21.png" ContentType="image/png"/>
  <Override PartName="/ppt/media/image147.png" ContentType="image/png"/>
  <Override PartName="/ppt/media/image4.png" ContentType="image/png"/>
  <Override PartName="/ppt/media/image56.png" ContentType="image/png"/>
  <Override PartName="/ppt/media/image39.png" ContentType="image/png"/>
  <Override PartName="/ppt/media/image145.png" ContentType="image/png"/>
  <Override PartName="/ppt/media/image2.png" ContentType="image/png"/>
  <Override PartName="/ppt/media/image54.png" ContentType="image/png"/>
  <Override PartName="/ppt/media/image129.png" ContentType="image/png"/>
  <Override PartName="/ppt/media/image38.png" ContentType="image/png"/>
  <Override PartName="/ppt/media/image144.png" ContentType="image/png"/>
  <Override PartName="/ppt/media/image1.png" ContentType="image/png"/>
  <Override PartName="/ppt/media/image53.png" ContentType="image/png"/>
  <Override PartName="/ppt/media/image128.png" ContentType="image/png"/>
  <Override PartName="/ppt/media/image37.png" ContentType="image/png"/>
  <Override PartName="/ppt/media/image143.png" ContentType="image/png"/>
  <Override PartName="/ppt/media/image52.png" ContentType="image/png"/>
  <Override PartName="/ppt/media/image127.png" ContentType="image/png"/>
  <Override PartName="/ppt/media/image36.png" ContentType="image/png"/>
  <Override PartName="/ppt/media/image142.png" ContentType="image/png"/>
  <Override PartName="/ppt/media/image51.png" ContentType="image/png"/>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customXml/item4.xml" ContentType="application/xml"/>
  <Override PartName="/customXml/itemProps4.xml" ContentType="application/vnd.openxmlformats-officedocument.customXmlProperties+xml"/>
  <Override PartName="/customXml/item3.xml" ContentType="application/xml"/>
  <Override PartName="/customXml/item1.xml" ContentType="application/xml"/>
  <Override PartName="/customXml/itemProps2.xml" ContentType="application/vnd.openxmlformats-officedocument.customXmlProperties+xml"/>
  <Override PartName="/customXml/itemProps3.xml" ContentType="application/vnd.openxmlformats-officedocument.customXmlProperties+xml"/>
  <Override PartName="/customXml/item2.xml" ContentType="application/xml"/>
  <Override PartName="/customXml/_rels/item4.xml.rels" ContentType="application/vnd.openxmlformats-package.relationship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1.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customXml" Target="../customXml/item4.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x="9144000" cy="6858000"/>
  <p:notesSz cx="7053262" cy="935672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2400" spc="-1" strike="noStrike">
                <a:solidFill>
                  <a:srgbClr val="ffffff"/>
                </a:solidFill>
                <a:latin typeface="Arial"/>
              </a:rPr>
              <a:t>Click to move the slide</a:t>
            </a:r>
            <a:endParaRPr b="0" lang="en-US" sz="2400" spc="-1" strike="noStrike">
              <a:solidFill>
                <a:srgbClr val="ffffff"/>
              </a:solidFill>
              <a:latin typeface="Arial"/>
            </a:endParaRPr>
          </a:p>
        </p:txBody>
      </p:sp>
      <p:sp>
        <p:nvSpPr>
          <p:cNvPr id="18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8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8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9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9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5B959207-442E-4C95-BE7B-48169AA36B6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The above, working in the mongodb shell,  uses a database named productdb. The product document is added to the productdb database in a collection named products. If the database does not exist or the collection does not exist it will be created.</a:t>
            </a:r>
            <a:endParaRPr b="0" lang="en-US" sz="2000" spc="-1" strike="noStrike">
              <a:latin typeface="Arial"/>
            </a:endParaRPr>
          </a:p>
        </p:txBody>
      </p:sp>
      <p:sp>
        <p:nvSpPr>
          <p:cNvPr id="444" name="PlaceHolder 2"/>
          <p:cNvSpPr>
            <a:spLocks noGrp="1"/>
          </p:cNvSpPr>
          <p:nvPr>
            <p:ph type="sldImg"/>
          </p:nvPr>
        </p:nvSpPr>
        <p:spPr>
          <a:xfrm>
            <a:off x="1189080" y="701640"/>
            <a:ext cx="4676400" cy="3507840"/>
          </a:xfrm>
          <a:prstGeom prst="rect">
            <a:avLst/>
          </a:prstGeom>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The update shown results in a replacement not a modification to the document. All documents with a retailer value of 199 will have their documents replaced with the modifier document.</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446" name="PlaceHolder 2"/>
          <p:cNvSpPr>
            <a:spLocks noGrp="1"/>
          </p:cNvSpPr>
          <p:nvPr>
            <p:ph type="sldImg"/>
          </p:nvPr>
        </p:nvSpPr>
        <p:spPr>
          <a:xfrm>
            <a:off x="1189080" y="701640"/>
            <a:ext cx="4676400" cy="3507840"/>
          </a:xfrm>
          <a:prstGeom prst="rect">
            <a:avLst/>
          </a:prstGeom>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The modifier $pull is provided to allow items that match a criteria (document) to be removed from the array. Also array elements can be access for modification using an index. So for example “alarms.1.reason” would access the second element in the array alarms. The index is zero based. </a:t>
            </a:r>
            <a:endParaRPr b="0" lang="en-US" sz="2000" spc="-1" strike="noStrike">
              <a:latin typeface="Arial"/>
            </a:endParaRPr>
          </a:p>
        </p:txBody>
      </p:sp>
      <p:sp>
        <p:nvSpPr>
          <p:cNvPr id="448" name="PlaceHolder 2"/>
          <p:cNvSpPr>
            <a:spLocks noGrp="1"/>
          </p:cNvSpPr>
          <p:nvPr>
            <p:ph type="sldImg"/>
          </p:nvPr>
        </p:nvSpPr>
        <p:spPr>
          <a:xfrm>
            <a:off x="1189080" y="701640"/>
            <a:ext cx="4676400" cy="3507840"/>
          </a:xfrm>
          <a:prstGeom prst="rect">
            <a:avLst/>
          </a:prstGeom>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The update will fail if the document does not exist. We then have to insert it and maybe increment the count. Upserts will prevent the roundtrip by inserting a new document if one is not found. The new document is a combination of the query document and the update document. An upsert is requested by passing a third parameter true to the update method.</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450" name="PlaceHolder 2"/>
          <p:cNvSpPr>
            <a:spLocks noGrp="1"/>
          </p:cNvSpPr>
          <p:nvPr>
            <p:ph type="sldImg"/>
          </p:nvPr>
        </p:nvSpPr>
        <p:spPr>
          <a:xfrm>
            <a:off x="1189080" y="701640"/>
            <a:ext cx="4676400" cy="3507840"/>
          </a:xfrm>
          <a:prstGeom prst="rect">
            <a:avLst/>
          </a:prstGeom>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Some simple commands for the client shell:</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db.help()  - lists database methods</a:t>
            </a:r>
            <a:endParaRPr b="0" lang="en-US" sz="2000" spc="-1" strike="noStrike">
              <a:latin typeface="Arial"/>
            </a:endParaRPr>
          </a:p>
          <a:p>
            <a:pPr marL="216000" indent="-216000">
              <a:lnSpc>
                <a:spcPct val="100000"/>
              </a:lnSpc>
            </a:pPr>
            <a:r>
              <a:rPr b="0" lang="en-US" sz="2000" spc="-1" strike="noStrike">
                <a:latin typeface="Arial"/>
              </a:rPr>
              <a:t>show dbs  - for all databases</a:t>
            </a:r>
            <a:endParaRPr b="0" lang="en-US" sz="2000" spc="-1" strike="noStrike">
              <a:latin typeface="Arial"/>
            </a:endParaRPr>
          </a:p>
          <a:p>
            <a:pPr marL="216000" indent="-216000">
              <a:lnSpc>
                <a:spcPct val="100000"/>
              </a:lnSpc>
            </a:pPr>
            <a:r>
              <a:rPr b="0" lang="en-US" sz="2000" spc="-1" strike="noStrike">
                <a:latin typeface="Arial"/>
              </a:rPr>
              <a:t>show collections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452" name="PlaceHolder 2"/>
          <p:cNvSpPr>
            <a:spLocks noGrp="1"/>
          </p:cNvSpPr>
          <p:nvPr>
            <p:ph type="sldImg"/>
          </p:nvPr>
        </p:nvSpPr>
        <p:spPr>
          <a:xfrm>
            <a:off x="1189080" y="701640"/>
            <a:ext cx="4676400" cy="3507840"/>
          </a:xfrm>
          <a:prstGeom prst="rect">
            <a:avLst/>
          </a:prstGeom>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Value for _id in the exclusion list does not matter. It can be any value, but we need to pass a JSON document here.</a:t>
            </a:r>
            <a:endParaRPr b="0" lang="en-US" sz="2000" spc="-1" strike="noStrike">
              <a:latin typeface="Arial"/>
            </a:endParaRPr>
          </a:p>
        </p:txBody>
      </p:sp>
      <p:sp>
        <p:nvSpPr>
          <p:cNvPr id="454" name="PlaceHolder 2"/>
          <p:cNvSpPr>
            <a:spLocks noGrp="1"/>
          </p:cNvSpPr>
          <p:nvPr>
            <p:ph type="sldImg"/>
          </p:nvPr>
        </p:nvSpPr>
        <p:spPr>
          <a:xfrm>
            <a:off x="1189080" y="701640"/>
            <a:ext cx="4676400" cy="3507840"/>
          </a:xfrm>
          <a:prstGeom prst="rect">
            <a:avLst/>
          </a:prstGeom>
        </p:spPr>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There is also a $nin operator which returns documents that do not match the values supplied.</a:t>
            </a:r>
            <a:endParaRPr b="0" lang="en-US" sz="2000" spc="-1" strike="noStrike">
              <a:latin typeface="Arial"/>
            </a:endParaRPr>
          </a:p>
        </p:txBody>
      </p:sp>
      <p:sp>
        <p:nvSpPr>
          <p:cNvPr id="456" name="PlaceHolder 2"/>
          <p:cNvSpPr>
            <a:spLocks noGrp="1"/>
          </p:cNvSpPr>
          <p:nvPr>
            <p:ph type="sldImg"/>
          </p:nvPr>
        </p:nvSpPr>
        <p:spPr>
          <a:xfrm>
            <a:off x="1189080" y="701640"/>
            <a:ext cx="4676400" cy="3507840"/>
          </a:xfrm>
          <a:prstGeom prst="rect">
            <a:avLst/>
          </a:prstGeom>
        </p:spPr>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Any expression that is allowed by PCRE is allowed by MongoDB.</a:t>
            </a:r>
            <a:endParaRPr b="0" lang="en-US" sz="2000" spc="-1" strike="noStrike">
              <a:latin typeface="Arial"/>
            </a:endParaRPr>
          </a:p>
          <a:p>
            <a:pPr marL="216000" indent="-216000">
              <a:lnSpc>
                <a:spcPct val="100000"/>
              </a:lnSpc>
            </a:pPr>
            <a:r>
              <a:rPr b="0" lang="en-US" sz="2000" spc="-1" strike="noStrike">
                <a:latin typeface="Arial"/>
              </a:rPr>
              <a:t>Above expression matches nodes with alphabetic strings ending in a number.</a:t>
            </a:r>
            <a:endParaRPr b="0" lang="en-US" sz="2000" spc="-1" strike="noStrike">
              <a:latin typeface="Arial"/>
            </a:endParaRPr>
          </a:p>
          <a:p>
            <a:pPr marL="216000" indent="-216000">
              <a:lnSpc>
                <a:spcPct val="100000"/>
              </a:lnSpc>
            </a:pPr>
            <a:r>
              <a:rPr b="0" lang="en-US" sz="2000" spc="-1" strike="noStrike">
                <a:latin typeface="Arial"/>
              </a:rPr>
              <a:t> </a:t>
            </a:r>
            <a:endParaRPr b="0" lang="en-US" sz="2000" spc="-1" strike="noStrike">
              <a:latin typeface="Arial"/>
            </a:endParaRPr>
          </a:p>
        </p:txBody>
      </p:sp>
      <p:sp>
        <p:nvSpPr>
          <p:cNvPr id="458" name="PlaceHolder 2"/>
          <p:cNvSpPr>
            <a:spLocks noGrp="1"/>
          </p:cNvSpPr>
          <p:nvPr>
            <p:ph type="sldImg"/>
          </p:nvPr>
        </p:nvSpPr>
        <p:spPr>
          <a:xfrm>
            <a:off x="1189080" y="701640"/>
            <a:ext cx="4676400" cy="3507840"/>
          </a:xfrm>
          <a:prstGeom prst="rect">
            <a:avLst/>
          </a:prstGeom>
        </p:spPr>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It is also possible to specify a section of an array in a find using slice.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Courier New"/>
              </a:rPr>
              <a:t>db.networks.find({“address”:”node1”}, {“alarms” : {“$slice: [10,20]}}) will retrieve 10 items starting from element 11.</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460" name="PlaceHolder 2"/>
          <p:cNvSpPr>
            <a:spLocks noGrp="1"/>
          </p:cNvSpPr>
          <p:nvPr>
            <p:ph type="sldImg"/>
          </p:nvPr>
        </p:nvSpPr>
        <p:spPr>
          <a:xfrm>
            <a:off x="1189080" y="701640"/>
            <a:ext cx="4676400" cy="3507840"/>
          </a:xfrm>
          <a:prstGeom prst="rect">
            <a:avLst/>
          </a:prstGeom>
        </p:spPr>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The last query gets the distinct address values for those documents whose state_changes count is greater than 20.</a:t>
            </a:r>
            <a:endParaRPr b="0" lang="en-US" sz="2000" spc="-1" strike="noStrike">
              <a:latin typeface="Arial"/>
            </a:endParaRPr>
          </a:p>
        </p:txBody>
      </p:sp>
      <p:sp>
        <p:nvSpPr>
          <p:cNvPr id="462" name="PlaceHolder 2"/>
          <p:cNvSpPr>
            <a:spLocks noGrp="1"/>
          </p:cNvSpPr>
          <p:nvPr>
            <p:ph type="sldImg"/>
          </p:nvPr>
        </p:nvSpPr>
        <p:spPr>
          <a:xfrm>
            <a:off x="1189080" y="701640"/>
            <a:ext cx="4676400" cy="3507840"/>
          </a:xfrm>
          <a:prstGeom prst="rect">
            <a:avLst/>
          </a:prstGeom>
        </p:spPr>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Some simple commands for the client shell:</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db.help()  - lists database methods</a:t>
            </a:r>
            <a:endParaRPr b="0" lang="en-US" sz="2000" spc="-1" strike="noStrike">
              <a:latin typeface="Arial"/>
            </a:endParaRPr>
          </a:p>
          <a:p>
            <a:pPr marL="216000" indent="-216000">
              <a:lnSpc>
                <a:spcPct val="100000"/>
              </a:lnSpc>
            </a:pPr>
            <a:r>
              <a:rPr b="0" lang="en-US" sz="2000" spc="-1" strike="noStrike">
                <a:latin typeface="Arial"/>
              </a:rPr>
              <a:t>show dbs  - for all databases</a:t>
            </a:r>
            <a:endParaRPr b="0" lang="en-US" sz="2000" spc="-1" strike="noStrike">
              <a:latin typeface="Arial"/>
            </a:endParaRPr>
          </a:p>
          <a:p>
            <a:pPr marL="216000" indent="-216000">
              <a:lnSpc>
                <a:spcPct val="100000"/>
              </a:lnSpc>
            </a:pPr>
            <a:r>
              <a:rPr b="0" lang="en-US" sz="2000" spc="-1" strike="noStrike">
                <a:latin typeface="Arial"/>
              </a:rPr>
              <a:t>show collections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464" name="PlaceHolder 2"/>
          <p:cNvSpPr>
            <a:spLocks noGrp="1"/>
          </p:cNvSpPr>
          <p:nvPr>
            <p:ph type="sldImg"/>
          </p:nvPr>
        </p:nvSpPr>
        <p:spPr>
          <a:xfrm>
            <a:off x="1189080" y="701640"/>
            <a:ext cx="4676400" cy="3507840"/>
          </a:xfrm>
          <a:prstGeom prst="rect">
            <a:avLst/>
          </a:prstGeom>
        </p:spPr>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Above will remove all documents with property address set to node1</a:t>
            </a:r>
            <a:endParaRPr b="0" lang="en-US" sz="2000" spc="-1" strike="noStrike">
              <a:latin typeface="Arial"/>
            </a:endParaRPr>
          </a:p>
        </p:txBody>
      </p:sp>
      <p:sp>
        <p:nvSpPr>
          <p:cNvPr id="466" name="PlaceHolder 2"/>
          <p:cNvSpPr>
            <a:spLocks noGrp="1"/>
          </p:cNvSpPr>
          <p:nvPr>
            <p:ph type="sldImg"/>
          </p:nvPr>
        </p:nvSpPr>
        <p:spPr>
          <a:xfrm>
            <a:off x="1189080" y="701640"/>
            <a:ext cx="4676400" cy="3507840"/>
          </a:xfrm>
          <a:prstGeom prst="rect">
            <a:avLst/>
          </a:prstGeom>
        </p:spPr>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body"/>
          </p:nvPr>
        </p:nvSpPr>
        <p:spPr>
          <a:xfrm>
            <a:off x="939960" y="4444920"/>
            <a:ext cx="5173200" cy="4209840"/>
          </a:xfrm>
          <a:prstGeom prst="rect">
            <a:avLst/>
          </a:prstGeom>
        </p:spPr>
        <p:txBody>
          <a:bodyPr lIns="93600" rIns="93600" tIns="46800" bIns="46800">
            <a:noAutofit/>
          </a:bodyPr>
          <a:p>
            <a:pPr marL="216000" indent="-216000">
              <a:lnSpc>
                <a:spcPct val="100000"/>
              </a:lnSpc>
            </a:pPr>
            <a:r>
              <a:rPr b="0" lang="en-US" sz="2000" spc="-1" strike="noStrike">
                <a:latin typeface="Arial"/>
              </a:rPr>
              <a:t>Use 1 to create ascending index, -1 for descending index.</a:t>
            </a:r>
            <a:endParaRPr b="0" lang="en-US" sz="2000" spc="-1" strike="noStrike">
              <a:latin typeface="Arial"/>
            </a:endParaRPr>
          </a:p>
        </p:txBody>
      </p:sp>
      <p:sp>
        <p:nvSpPr>
          <p:cNvPr id="468" name="PlaceHolder 2"/>
          <p:cNvSpPr>
            <a:spLocks noGrp="1"/>
          </p:cNvSpPr>
          <p:nvPr>
            <p:ph type="sldImg"/>
          </p:nvPr>
        </p:nvSpPr>
        <p:spPr>
          <a:xfrm>
            <a:off x="1189080" y="701640"/>
            <a:ext cx="4676400" cy="350784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33" name="PlaceHolder 2"/>
          <p:cNvSpPr>
            <a:spLocks noGrp="1"/>
          </p:cNvSpPr>
          <p:nvPr>
            <p:ph type="body"/>
          </p:nvPr>
        </p:nvSpPr>
        <p:spPr>
          <a:xfrm>
            <a:off x="728640" y="12639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34" name="PlaceHolder 3"/>
          <p:cNvSpPr>
            <a:spLocks noGrp="1"/>
          </p:cNvSpPr>
          <p:nvPr>
            <p:ph type="body"/>
          </p:nvPr>
        </p:nvSpPr>
        <p:spPr>
          <a:xfrm>
            <a:off x="728640" y="38433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36"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37"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38" name="PlaceHolder 4"/>
          <p:cNvSpPr>
            <a:spLocks noGrp="1"/>
          </p:cNvSpPr>
          <p:nvPr>
            <p:ph type="body"/>
          </p:nvPr>
        </p:nvSpPr>
        <p:spPr>
          <a:xfrm>
            <a:off x="72864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39" name="PlaceHolder 5"/>
          <p:cNvSpPr>
            <a:spLocks noGrp="1"/>
          </p:cNvSpPr>
          <p:nvPr>
            <p:ph type="body"/>
          </p:nvPr>
        </p:nvSpPr>
        <p:spPr>
          <a:xfrm>
            <a:off x="471132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41" name="PlaceHolder 2"/>
          <p:cNvSpPr>
            <a:spLocks noGrp="1"/>
          </p:cNvSpPr>
          <p:nvPr>
            <p:ph type="body"/>
          </p:nvPr>
        </p:nvSpPr>
        <p:spPr>
          <a:xfrm>
            <a:off x="72864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42" name="PlaceHolder 3"/>
          <p:cNvSpPr>
            <a:spLocks noGrp="1"/>
          </p:cNvSpPr>
          <p:nvPr>
            <p:ph type="body"/>
          </p:nvPr>
        </p:nvSpPr>
        <p:spPr>
          <a:xfrm>
            <a:off x="335664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43" name="PlaceHolder 4"/>
          <p:cNvSpPr>
            <a:spLocks noGrp="1"/>
          </p:cNvSpPr>
          <p:nvPr>
            <p:ph type="body"/>
          </p:nvPr>
        </p:nvSpPr>
        <p:spPr>
          <a:xfrm>
            <a:off x="598428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44" name="PlaceHolder 5"/>
          <p:cNvSpPr>
            <a:spLocks noGrp="1"/>
          </p:cNvSpPr>
          <p:nvPr>
            <p:ph type="body"/>
          </p:nvPr>
        </p:nvSpPr>
        <p:spPr>
          <a:xfrm>
            <a:off x="72864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45" name="PlaceHolder 6"/>
          <p:cNvSpPr>
            <a:spLocks noGrp="1"/>
          </p:cNvSpPr>
          <p:nvPr>
            <p:ph type="body"/>
          </p:nvPr>
        </p:nvSpPr>
        <p:spPr>
          <a:xfrm>
            <a:off x="335664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46" name="PlaceHolder 7"/>
          <p:cNvSpPr>
            <a:spLocks noGrp="1"/>
          </p:cNvSpPr>
          <p:nvPr>
            <p:ph type="body"/>
          </p:nvPr>
        </p:nvSpPr>
        <p:spPr>
          <a:xfrm>
            <a:off x="598428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58" name="PlaceHolder 2"/>
          <p:cNvSpPr>
            <a:spLocks noGrp="1"/>
          </p:cNvSpPr>
          <p:nvPr>
            <p:ph type="subTitle"/>
          </p:nvPr>
        </p:nvSpPr>
        <p:spPr>
          <a:xfrm>
            <a:off x="728640" y="1263960"/>
            <a:ext cx="7772040" cy="493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60" name="PlaceHolder 2"/>
          <p:cNvSpPr>
            <a:spLocks noGrp="1"/>
          </p:cNvSpPr>
          <p:nvPr>
            <p:ph type="body"/>
          </p:nvPr>
        </p:nvSpPr>
        <p:spPr>
          <a:xfrm>
            <a:off x="728640" y="1263960"/>
            <a:ext cx="7772040" cy="493740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62" name="PlaceHolder 2"/>
          <p:cNvSpPr>
            <a:spLocks noGrp="1"/>
          </p:cNvSpPr>
          <p:nvPr>
            <p:ph type="body"/>
          </p:nvPr>
        </p:nvSpPr>
        <p:spPr>
          <a:xfrm>
            <a:off x="72864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63" name="PlaceHolder 3"/>
          <p:cNvSpPr>
            <a:spLocks noGrp="1"/>
          </p:cNvSpPr>
          <p:nvPr>
            <p:ph type="body"/>
          </p:nvPr>
        </p:nvSpPr>
        <p:spPr>
          <a:xfrm>
            <a:off x="471132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050840" y="268200"/>
            <a:ext cx="7002000" cy="2906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67"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68" name="PlaceHolder 3"/>
          <p:cNvSpPr>
            <a:spLocks noGrp="1"/>
          </p:cNvSpPr>
          <p:nvPr>
            <p:ph type="body"/>
          </p:nvPr>
        </p:nvSpPr>
        <p:spPr>
          <a:xfrm>
            <a:off x="471132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69" name="PlaceHolder 4"/>
          <p:cNvSpPr>
            <a:spLocks noGrp="1"/>
          </p:cNvSpPr>
          <p:nvPr>
            <p:ph type="body"/>
          </p:nvPr>
        </p:nvSpPr>
        <p:spPr>
          <a:xfrm>
            <a:off x="72864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2" name="PlaceHolder 2"/>
          <p:cNvSpPr>
            <a:spLocks noGrp="1"/>
          </p:cNvSpPr>
          <p:nvPr>
            <p:ph type="subTitle"/>
          </p:nvPr>
        </p:nvSpPr>
        <p:spPr>
          <a:xfrm>
            <a:off x="728640" y="1263960"/>
            <a:ext cx="7772040" cy="493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71" name="PlaceHolder 2"/>
          <p:cNvSpPr>
            <a:spLocks noGrp="1"/>
          </p:cNvSpPr>
          <p:nvPr>
            <p:ph type="body"/>
          </p:nvPr>
        </p:nvSpPr>
        <p:spPr>
          <a:xfrm>
            <a:off x="72864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72"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73" name="PlaceHolder 4"/>
          <p:cNvSpPr>
            <a:spLocks noGrp="1"/>
          </p:cNvSpPr>
          <p:nvPr>
            <p:ph type="body"/>
          </p:nvPr>
        </p:nvSpPr>
        <p:spPr>
          <a:xfrm>
            <a:off x="471132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75"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76"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77" name="PlaceHolder 4"/>
          <p:cNvSpPr>
            <a:spLocks noGrp="1"/>
          </p:cNvSpPr>
          <p:nvPr>
            <p:ph type="body"/>
          </p:nvPr>
        </p:nvSpPr>
        <p:spPr>
          <a:xfrm>
            <a:off x="728640" y="38433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79" name="PlaceHolder 2"/>
          <p:cNvSpPr>
            <a:spLocks noGrp="1"/>
          </p:cNvSpPr>
          <p:nvPr>
            <p:ph type="body"/>
          </p:nvPr>
        </p:nvSpPr>
        <p:spPr>
          <a:xfrm>
            <a:off x="728640" y="12639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80" name="PlaceHolder 3"/>
          <p:cNvSpPr>
            <a:spLocks noGrp="1"/>
          </p:cNvSpPr>
          <p:nvPr>
            <p:ph type="body"/>
          </p:nvPr>
        </p:nvSpPr>
        <p:spPr>
          <a:xfrm>
            <a:off x="728640" y="38433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82"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83"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84" name="PlaceHolder 4"/>
          <p:cNvSpPr>
            <a:spLocks noGrp="1"/>
          </p:cNvSpPr>
          <p:nvPr>
            <p:ph type="body"/>
          </p:nvPr>
        </p:nvSpPr>
        <p:spPr>
          <a:xfrm>
            <a:off x="72864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85" name="PlaceHolder 5"/>
          <p:cNvSpPr>
            <a:spLocks noGrp="1"/>
          </p:cNvSpPr>
          <p:nvPr>
            <p:ph type="body"/>
          </p:nvPr>
        </p:nvSpPr>
        <p:spPr>
          <a:xfrm>
            <a:off x="471132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87" name="PlaceHolder 2"/>
          <p:cNvSpPr>
            <a:spLocks noGrp="1"/>
          </p:cNvSpPr>
          <p:nvPr>
            <p:ph type="body"/>
          </p:nvPr>
        </p:nvSpPr>
        <p:spPr>
          <a:xfrm>
            <a:off x="72864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88" name="PlaceHolder 3"/>
          <p:cNvSpPr>
            <a:spLocks noGrp="1"/>
          </p:cNvSpPr>
          <p:nvPr>
            <p:ph type="body"/>
          </p:nvPr>
        </p:nvSpPr>
        <p:spPr>
          <a:xfrm>
            <a:off x="335664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89" name="PlaceHolder 4"/>
          <p:cNvSpPr>
            <a:spLocks noGrp="1"/>
          </p:cNvSpPr>
          <p:nvPr>
            <p:ph type="body"/>
          </p:nvPr>
        </p:nvSpPr>
        <p:spPr>
          <a:xfrm>
            <a:off x="598428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90" name="PlaceHolder 5"/>
          <p:cNvSpPr>
            <a:spLocks noGrp="1"/>
          </p:cNvSpPr>
          <p:nvPr>
            <p:ph type="body"/>
          </p:nvPr>
        </p:nvSpPr>
        <p:spPr>
          <a:xfrm>
            <a:off x="72864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91" name="PlaceHolder 6"/>
          <p:cNvSpPr>
            <a:spLocks noGrp="1"/>
          </p:cNvSpPr>
          <p:nvPr>
            <p:ph type="body"/>
          </p:nvPr>
        </p:nvSpPr>
        <p:spPr>
          <a:xfrm>
            <a:off x="335664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92" name="PlaceHolder 7"/>
          <p:cNvSpPr>
            <a:spLocks noGrp="1"/>
          </p:cNvSpPr>
          <p:nvPr>
            <p:ph type="body"/>
          </p:nvPr>
        </p:nvSpPr>
        <p:spPr>
          <a:xfrm>
            <a:off x="598428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04" name="PlaceHolder 2"/>
          <p:cNvSpPr>
            <a:spLocks noGrp="1"/>
          </p:cNvSpPr>
          <p:nvPr>
            <p:ph type="subTitle"/>
          </p:nvPr>
        </p:nvSpPr>
        <p:spPr>
          <a:xfrm>
            <a:off x="728640" y="1263960"/>
            <a:ext cx="7772040" cy="493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06" name="PlaceHolder 2"/>
          <p:cNvSpPr>
            <a:spLocks noGrp="1"/>
          </p:cNvSpPr>
          <p:nvPr>
            <p:ph type="body"/>
          </p:nvPr>
        </p:nvSpPr>
        <p:spPr>
          <a:xfrm>
            <a:off x="728640" y="1263960"/>
            <a:ext cx="7772040" cy="493740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08" name="PlaceHolder 2"/>
          <p:cNvSpPr>
            <a:spLocks noGrp="1"/>
          </p:cNvSpPr>
          <p:nvPr>
            <p:ph type="body"/>
          </p:nvPr>
        </p:nvSpPr>
        <p:spPr>
          <a:xfrm>
            <a:off x="72864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109" name="PlaceHolder 3"/>
          <p:cNvSpPr>
            <a:spLocks noGrp="1"/>
          </p:cNvSpPr>
          <p:nvPr>
            <p:ph type="body"/>
          </p:nvPr>
        </p:nvSpPr>
        <p:spPr>
          <a:xfrm>
            <a:off x="471132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4" name="PlaceHolder 2"/>
          <p:cNvSpPr>
            <a:spLocks noGrp="1"/>
          </p:cNvSpPr>
          <p:nvPr>
            <p:ph type="body"/>
          </p:nvPr>
        </p:nvSpPr>
        <p:spPr>
          <a:xfrm>
            <a:off x="728640" y="1263960"/>
            <a:ext cx="7772040" cy="493740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050840" y="268200"/>
            <a:ext cx="7002000" cy="2906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13"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14" name="PlaceHolder 3"/>
          <p:cNvSpPr>
            <a:spLocks noGrp="1"/>
          </p:cNvSpPr>
          <p:nvPr>
            <p:ph type="body"/>
          </p:nvPr>
        </p:nvSpPr>
        <p:spPr>
          <a:xfrm>
            <a:off x="471132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115" name="PlaceHolder 4"/>
          <p:cNvSpPr>
            <a:spLocks noGrp="1"/>
          </p:cNvSpPr>
          <p:nvPr>
            <p:ph type="body"/>
          </p:nvPr>
        </p:nvSpPr>
        <p:spPr>
          <a:xfrm>
            <a:off x="72864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17" name="PlaceHolder 2"/>
          <p:cNvSpPr>
            <a:spLocks noGrp="1"/>
          </p:cNvSpPr>
          <p:nvPr>
            <p:ph type="body"/>
          </p:nvPr>
        </p:nvSpPr>
        <p:spPr>
          <a:xfrm>
            <a:off x="72864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118"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19" name="PlaceHolder 4"/>
          <p:cNvSpPr>
            <a:spLocks noGrp="1"/>
          </p:cNvSpPr>
          <p:nvPr>
            <p:ph type="body"/>
          </p:nvPr>
        </p:nvSpPr>
        <p:spPr>
          <a:xfrm>
            <a:off x="471132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21"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22"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23" name="PlaceHolder 4"/>
          <p:cNvSpPr>
            <a:spLocks noGrp="1"/>
          </p:cNvSpPr>
          <p:nvPr>
            <p:ph type="body"/>
          </p:nvPr>
        </p:nvSpPr>
        <p:spPr>
          <a:xfrm>
            <a:off x="728640" y="38433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25" name="PlaceHolder 2"/>
          <p:cNvSpPr>
            <a:spLocks noGrp="1"/>
          </p:cNvSpPr>
          <p:nvPr>
            <p:ph type="body"/>
          </p:nvPr>
        </p:nvSpPr>
        <p:spPr>
          <a:xfrm>
            <a:off x="728640" y="12639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26" name="PlaceHolder 3"/>
          <p:cNvSpPr>
            <a:spLocks noGrp="1"/>
          </p:cNvSpPr>
          <p:nvPr>
            <p:ph type="body"/>
          </p:nvPr>
        </p:nvSpPr>
        <p:spPr>
          <a:xfrm>
            <a:off x="728640" y="38433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28"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29"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30" name="PlaceHolder 4"/>
          <p:cNvSpPr>
            <a:spLocks noGrp="1"/>
          </p:cNvSpPr>
          <p:nvPr>
            <p:ph type="body"/>
          </p:nvPr>
        </p:nvSpPr>
        <p:spPr>
          <a:xfrm>
            <a:off x="72864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31" name="PlaceHolder 5"/>
          <p:cNvSpPr>
            <a:spLocks noGrp="1"/>
          </p:cNvSpPr>
          <p:nvPr>
            <p:ph type="body"/>
          </p:nvPr>
        </p:nvSpPr>
        <p:spPr>
          <a:xfrm>
            <a:off x="471132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33" name="PlaceHolder 2"/>
          <p:cNvSpPr>
            <a:spLocks noGrp="1"/>
          </p:cNvSpPr>
          <p:nvPr>
            <p:ph type="body"/>
          </p:nvPr>
        </p:nvSpPr>
        <p:spPr>
          <a:xfrm>
            <a:off x="72864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34" name="PlaceHolder 3"/>
          <p:cNvSpPr>
            <a:spLocks noGrp="1"/>
          </p:cNvSpPr>
          <p:nvPr>
            <p:ph type="body"/>
          </p:nvPr>
        </p:nvSpPr>
        <p:spPr>
          <a:xfrm>
            <a:off x="335664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35" name="PlaceHolder 4"/>
          <p:cNvSpPr>
            <a:spLocks noGrp="1"/>
          </p:cNvSpPr>
          <p:nvPr>
            <p:ph type="body"/>
          </p:nvPr>
        </p:nvSpPr>
        <p:spPr>
          <a:xfrm>
            <a:off x="598428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36" name="PlaceHolder 5"/>
          <p:cNvSpPr>
            <a:spLocks noGrp="1"/>
          </p:cNvSpPr>
          <p:nvPr>
            <p:ph type="body"/>
          </p:nvPr>
        </p:nvSpPr>
        <p:spPr>
          <a:xfrm>
            <a:off x="72864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37" name="PlaceHolder 6"/>
          <p:cNvSpPr>
            <a:spLocks noGrp="1"/>
          </p:cNvSpPr>
          <p:nvPr>
            <p:ph type="body"/>
          </p:nvPr>
        </p:nvSpPr>
        <p:spPr>
          <a:xfrm>
            <a:off x="335664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38" name="PlaceHolder 7"/>
          <p:cNvSpPr>
            <a:spLocks noGrp="1"/>
          </p:cNvSpPr>
          <p:nvPr>
            <p:ph type="body"/>
          </p:nvPr>
        </p:nvSpPr>
        <p:spPr>
          <a:xfrm>
            <a:off x="598428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51" name="PlaceHolder 2"/>
          <p:cNvSpPr>
            <a:spLocks noGrp="1"/>
          </p:cNvSpPr>
          <p:nvPr>
            <p:ph type="subTitle"/>
          </p:nvPr>
        </p:nvSpPr>
        <p:spPr>
          <a:xfrm>
            <a:off x="728640" y="1263960"/>
            <a:ext cx="7772040" cy="493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53" name="PlaceHolder 2"/>
          <p:cNvSpPr>
            <a:spLocks noGrp="1"/>
          </p:cNvSpPr>
          <p:nvPr>
            <p:ph type="body"/>
          </p:nvPr>
        </p:nvSpPr>
        <p:spPr>
          <a:xfrm>
            <a:off x="728640" y="1263960"/>
            <a:ext cx="7772040" cy="493740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6" name="PlaceHolder 2"/>
          <p:cNvSpPr>
            <a:spLocks noGrp="1"/>
          </p:cNvSpPr>
          <p:nvPr>
            <p:ph type="body"/>
          </p:nvPr>
        </p:nvSpPr>
        <p:spPr>
          <a:xfrm>
            <a:off x="72864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17" name="PlaceHolder 3"/>
          <p:cNvSpPr>
            <a:spLocks noGrp="1"/>
          </p:cNvSpPr>
          <p:nvPr>
            <p:ph type="body"/>
          </p:nvPr>
        </p:nvSpPr>
        <p:spPr>
          <a:xfrm>
            <a:off x="471132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55" name="PlaceHolder 2"/>
          <p:cNvSpPr>
            <a:spLocks noGrp="1"/>
          </p:cNvSpPr>
          <p:nvPr>
            <p:ph type="body"/>
          </p:nvPr>
        </p:nvSpPr>
        <p:spPr>
          <a:xfrm>
            <a:off x="72864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156" name="PlaceHolder 3"/>
          <p:cNvSpPr>
            <a:spLocks noGrp="1"/>
          </p:cNvSpPr>
          <p:nvPr>
            <p:ph type="body"/>
          </p:nvPr>
        </p:nvSpPr>
        <p:spPr>
          <a:xfrm>
            <a:off x="471132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1050840" y="268200"/>
            <a:ext cx="7002000" cy="2906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60"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61" name="PlaceHolder 3"/>
          <p:cNvSpPr>
            <a:spLocks noGrp="1"/>
          </p:cNvSpPr>
          <p:nvPr>
            <p:ph type="body"/>
          </p:nvPr>
        </p:nvSpPr>
        <p:spPr>
          <a:xfrm>
            <a:off x="471132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162" name="PlaceHolder 4"/>
          <p:cNvSpPr>
            <a:spLocks noGrp="1"/>
          </p:cNvSpPr>
          <p:nvPr>
            <p:ph type="body"/>
          </p:nvPr>
        </p:nvSpPr>
        <p:spPr>
          <a:xfrm>
            <a:off x="72864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64" name="PlaceHolder 2"/>
          <p:cNvSpPr>
            <a:spLocks noGrp="1"/>
          </p:cNvSpPr>
          <p:nvPr>
            <p:ph type="body"/>
          </p:nvPr>
        </p:nvSpPr>
        <p:spPr>
          <a:xfrm>
            <a:off x="72864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165"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66" name="PlaceHolder 4"/>
          <p:cNvSpPr>
            <a:spLocks noGrp="1"/>
          </p:cNvSpPr>
          <p:nvPr>
            <p:ph type="body"/>
          </p:nvPr>
        </p:nvSpPr>
        <p:spPr>
          <a:xfrm>
            <a:off x="471132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68"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69"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70" name="PlaceHolder 4"/>
          <p:cNvSpPr>
            <a:spLocks noGrp="1"/>
          </p:cNvSpPr>
          <p:nvPr>
            <p:ph type="body"/>
          </p:nvPr>
        </p:nvSpPr>
        <p:spPr>
          <a:xfrm>
            <a:off x="728640" y="38433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72" name="PlaceHolder 2"/>
          <p:cNvSpPr>
            <a:spLocks noGrp="1"/>
          </p:cNvSpPr>
          <p:nvPr>
            <p:ph type="body"/>
          </p:nvPr>
        </p:nvSpPr>
        <p:spPr>
          <a:xfrm>
            <a:off x="728640" y="12639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73" name="PlaceHolder 3"/>
          <p:cNvSpPr>
            <a:spLocks noGrp="1"/>
          </p:cNvSpPr>
          <p:nvPr>
            <p:ph type="body"/>
          </p:nvPr>
        </p:nvSpPr>
        <p:spPr>
          <a:xfrm>
            <a:off x="728640" y="38433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75"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76"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77" name="PlaceHolder 4"/>
          <p:cNvSpPr>
            <a:spLocks noGrp="1"/>
          </p:cNvSpPr>
          <p:nvPr>
            <p:ph type="body"/>
          </p:nvPr>
        </p:nvSpPr>
        <p:spPr>
          <a:xfrm>
            <a:off x="72864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78" name="PlaceHolder 5"/>
          <p:cNvSpPr>
            <a:spLocks noGrp="1"/>
          </p:cNvSpPr>
          <p:nvPr>
            <p:ph type="body"/>
          </p:nvPr>
        </p:nvSpPr>
        <p:spPr>
          <a:xfrm>
            <a:off x="471132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180" name="PlaceHolder 2"/>
          <p:cNvSpPr>
            <a:spLocks noGrp="1"/>
          </p:cNvSpPr>
          <p:nvPr>
            <p:ph type="body"/>
          </p:nvPr>
        </p:nvSpPr>
        <p:spPr>
          <a:xfrm>
            <a:off x="72864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81" name="PlaceHolder 3"/>
          <p:cNvSpPr>
            <a:spLocks noGrp="1"/>
          </p:cNvSpPr>
          <p:nvPr>
            <p:ph type="body"/>
          </p:nvPr>
        </p:nvSpPr>
        <p:spPr>
          <a:xfrm>
            <a:off x="335664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82" name="PlaceHolder 4"/>
          <p:cNvSpPr>
            <a:spLocks noGrp="1"/>
          </p:cNvSpPr>
          <p:nvPr>
            <p:ph type="body"/>
          </p:nvPr>
        </p:nvSpPr>
        <p:spPr>
          <a:xfrm>
            <a:off x="5984280" y="12639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83" name="PlaceHolder 5"/>
          <p:cNvSpPr>
            <a:spLocks noGrp="1"/>
          </p:cNvSpPr>
          <p:nvPr>
            <p:ph type="body"/>
          </p:nvPr>
        </p:nvSpPr>
        <p:spPr>
          <a:xfrm>
            <a:off x="72864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84" name="PlaceHolder 6"/>
          <p:cNvSpPr>
            <a:spLocks noGrp="1"/>
          </p:cNvSpPr>
          <p:nvPr>
            <p:ph type="body"/>
          </p:nvPr>
        </p:nvSpPr>
        <p:spPr>
          <a:xfrm>
            <a:off x="335664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185" name="PlaceHolder 7"/>
          <p:cNvSpPr>
            <a:spLocks noGrp="1"/>
          </p:cNvSpPr>
          <p:nvPr>
            <p:ph type="body"/>
          </p:nvPr>
        </p:nvSpPr>
        <p:spPr>
          <a:xfrm>
            <a:off x="5984280" y="3843360"/>
            <a:ext cx="250236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50840" y="268200"/>
            <a:ext cx="7002000" cy="2906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21"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22" name="PlaceHolder 3"/>
          <p:cNvSpPr>
            <a:spLocks noGrp="1"/>
          </p:cNvSpPr>
          <p:nvPr>
            <p:ph type="body"/>
          </p:nvPr>
        </p:nvSpPr>
        <p:spPr>
          <a:xfrm>
            <a:off x="471132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23" name="PlaceHolder 4"/>
          <p:cNvSpPr>
            <a:spLocks noGrp="1"/>
          </p:cNvSpPr>
          <p:nvPr>
            <p:ph type="body"/>
          </p:nvPr>
        </p:nvSpPr>
        <p:spPr>
          <a:xfrm>
            <a:off x="72864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25" name="PlaceHolder 2"/>
          <p:cNvSpPr>
            <a:spLocks noGrp="1"/>
          </p:cNvSpPr>
          <p:nvPr>
            <p:ph type="body"/>
          </p:nvPr>
        </p:nvSpPr>
        <p:spPr>
          <a:xfrm>
            <a:off x="728640" y="1263960"/>
            <a:ext cx="3792600" cy="4937400"/>
          </a:xfrm>
          <a:prstGeom prst="rect">
            <a:avLst/>
          </a:prstGeom>
        </p:spPr>
        <p:txBody>
          <a:bodyPr lIns="0" rIns="0" tIns="0" bIns="0">
            <a:normAutofit/>
          </a:bodyPr>
          <a:p>
            <a:endParaRPr b="0" lang="en-US" sz="1800" spc="-1" strike="noStrike">
              <a:solidFill>
                <a:srgbClr val="000000"/>
              </a:solidFill>
              <a:latin typeface="Tahoma"/>
            </a:endParaRPr>
          </a:p>
        </p:txBody>
      </p:sp>
      <p:sp>
        <p:nvSpPr>
          <p:cNvPr id="26"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27" name="PlaceHolder 4"/>
          <p:cNvSpPr>
            <a:spLocks noGrp="1"/>
          </p:cNvSpPr>
          <p:nvPr>
            <p:ph type="body"/>
          </p:nvPr>
        </p:nvSpPr>
        <p:spPr>
          <a:xfrm>
            <a:off x="4711320" y="38433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50840" y="268200"/>
            <a:ext cx="7002000" cy="626760"/>
          </a:xfrm>
          <a:prstGeom prst="rect">
            <a:avLst/>
          </a:prstGeom>
        </p:spPr>
        <p:txBody>
          <a:bodyPr lIns="0" rIns="0" tIns="0" bIns="0" anchor="ctr">
            <a:spAutoFit/>
          </a:bodyPr>
          <a:p>
            <a:endParaRPr b="0" lang="en-US" sz="2400" spc="-1" strike="noStrike">
              <a:solidFill>
                <a:srgbClr val="ffffff"/>
              </a:solidFill>
              <a:latin typeface="Arial"/>
            </a:endParaRPr>
          </a:p>
        </p:txBody>
      </p:sp>
      <p:sp>
        <p:nvSpPr>
          <p:cNvPr id="29" name="PlaceHolder 2"/>
          <p:cNvSpPr>
            <a:spLocks noGrp="1"/>
          </p:cNvSpPr>
          <p:nvPr>
            <p:ph type="body"/>
          </p:nvPr>
        </p:nvSpPr>
        <p:spPr>
          <a:xfrm>
            <a:off x="72864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30" name="PlaceHolder 3"/>
          <p:cNvSpPr>
            <a:spLocks noGrp="1"/>
          </p:cNvSpPr>
          <p:nvPr>
            <p:ph type="body"/>
          </p:nvPr>
        </p:nvSpPr>
        <p:spPr>
          <a:xfrm>
            <a:off x="4711320" y="1263960"/>
            <a:ext cx="3792600" cy="2355120"/>
          </a:xfrm>
          <a:prstGeom prst="rect">
            <a:avLst/>
          </a:prstGeom>
        </p:spPr>
        <p:txBody>
          <a:bodyPr lIns="0" rIns="0" tIns="0" bIns="0">
            <a:normAutofit/>
          </a:bodyPr>
          <a:p>
            <a:endParaRPr b="0" lang="en-US" sz="1800" spc="-1" strike="noStrike">
              <a:solidFill>
                <a:srgbClr val="000000"/>
              </a:solidFill>
              <a:latin typeface="Tahoma"/>
            </a:endParaRPr>
          </a:p>
        </p:txBody>
      </p:sp>
      <p:sp>
        <p:nvSpPr>
          <p:cNvPr id="31" name="PlaceHolder 4"/>
          <p:cNvSpPr>
            <a:spLocks noGrp="1"/>
          </p:cNvSpPr>
          <p:nvPr>
            <p:ph type="body"/>
          </p:nvPr>
        </p:nvSpPr>
        <p:spPr>
          <a:xfrm>
            <a:off x="728640" y="3843360"/>
            <a:ext cx="7772040" cy="2355120"/>
          </a:xfrm>
          <a:prstGeom prst="rect">
            <a:avLst/>
          </a:prstGeom>
        </p:spPr>
        <p:txBody>
          <a:bodyPr lIns="0" rIns="0" tIns="0" bIns="0">
            <a:normAutofit/>
          </a:bodyPr>
          <a:p>
            <a:endParaRPr b="0" lang="en-US" sz="1800" spc="-1" strike="noStrike">
              <a:solidFill>
                <a:srgbClr val="000000"/>
              </a:solidFill>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slideLayout" Target="../slideLayouts/slideLayout20.xml"/><Relationship Id="rId15" Type="http://schemas.openxmlformats.org/officeDocument/2006/relationships/slideLayout" Target="../slideLayouts/slideLayout21.xml"/><Relationship Id="rId16" Type="http://schemas.openxmlformats.org/officeDocument/2006/relationships/slideLayout" Target="../slideLayouts/slideLayout22.xml"/><Relationship Id="rId17" Type="http://schemas.openxmlformats.org/officeDocument/2006/relationships/slideLayout" Target="../slideLayouts/slideLayout23.xml"/><Relationship Id="rId1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slideLayout" Target="../slideLayouts/slideLayout37.xml"/><Relationship Id="rId9" Type="http://schemas.openxmlformats.org/officeDocument/2006/relationships/slideLayout" Target="../slideLayouts/slideLayout38.xml"/><Relationship Id="rId10" Type="http://schemas.openxmlformats.org/officeDocument/2006/relationships/slideLayout" Target="../slideLayouts/slideLayout39.xml"/><Relationship Id="rId11" Type="http://schemas.openxmlformats.org/officeDocument/2006/relationships/slideLayout" Target="../slideLayouts/slideLayout40.xml"/><Relationship Id="rId12" Type="http://schemas.openxmlformats.org/officeDocument/2006/relationships/slideLayout" Target="../slideLayouts/slideLayout41.xml"/><Relationship Id="rId13" Type="http://schemas.openxmlformats.org/officeDocument/2006/relationships/slideLayout" Target="../slideLayouts/slideLayout42.xml"/><Relationship Id="rId14" Type="http://schemas.openxmlformats.org/officeDocument/2006/relationships/slideLayout" Target="../slideLayouts/slideLayout43.xml"/><Relationship Id="rId15" Type="http://schemas.openxmlformats.org/officeDocument/2006/relationships/slideLayout" Target="../slideLayouts/slideLayout44.xml"/><Relationship Id="rId16" Type="http://schemas.openxmlformats.org/officeDocument/2006/relationships/slideLayout" Target="../slideLayouts/slideLayout45.xml"/><Relationship Id="rId17" Type="http://schemas.openxmlformats.org/officeDocument/2006/relationships/slideLayout" Target="../slideLayouts/slideLayout46.xml"/><Relationship Id="rId18" Type="http://schemas.openxmlformats.org/officeDocument/2006/relationships/slideLayout" Target="../slideLayouts/slideLayout47.xml"/><Relationship Id="rId19"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356880" y="6427440"/>
            <a:ext cx="0" cy="432720"/>
          </a:xfrm>
          <a:prstGeom prst="line">
            <a:avLst/>
          </a:prstGeom>
          <a:ln w="19080">
            <a:solidFill>
              <a:schemeClr val="bg1">
                <a:lumMod val="50000"/>
              </a:schemeClr>
            </a:solidFill>
            <a:round/>
          </a:ln>
        </p:spPr>
        <p:style>
          <a:lnRef idx="0"/>
          <a:fillRef idx="0"/>
          <a:effectRef idx="0"/>
          <a:fontRef idx="minor"/>
        </p:style>
      </p:sp>
      <p:sp>
        <p:nvSpPr>
          <p:cNvPr id="1" name="Line 2"/>
          <p:cNvSpPr/>
          <p:nvPr/>
        </p:nvSpPr>
        <p:spPr>
          <a:xfrm>
            <a:off x="0" y="6424560"/>
            <a:ext cx="9144000" cy="0"/>
          </a:xfrm>
          <a:prstGeom prst="line">
            <a:avLst/>
          </a:prstGeom>
          <a:ln w="19080">
            <a:solidFill>
              <a:schemeClr val="bg1">
                <a:lumMod val="50000"/>
              </a:schemeClr>
            </a:solidFill>
            <a:round/>
          </a:ln>
        </p:spPr>
        <p:style>
          <a:lnRef idx="0"/>
          <a:fillRef idx="0"/>
          <a:effectRef idx="0"/>
          <a:fontRef idx="minor"/>
        </p:style>
      </p:sp>
      <p:sp>
        <p:nvSpPr>
          <p:cNvPr id="2" name="Line 3"/>
          <p:cNvSpPr/>
          <p:nvPr/>
        </p:nvSpPr>
        <p:spPr>
          <a:xfrm>
            <a:off x="2812320" y="6424560"/>
            <a:ext cx="0" cy="435960"/>
          </a:xfrm>
          <a:prstGeom prst="line">
            <a:avLst/>
          </a:prstGeom>
          <a:ln w="19080">
            <a:solidFill>
              <a:schemeClr val="bg1">
                <a:lumMod val="50000"/>
              </a:schemeClr>
            </a:solidFill>
            <a:round/>
          </a:ln>
        </p:spPr>
        <p:style>
          <a:lnRef idx="0"/>
          <a:fillRef idx="0"/>
          <a:effectRef idx="0"/>
          <a:fontRef idx="minor"/>
        </p:style>
      </p:sp>
      <p:sp>
        <p:nvSpPr>
          <p:cNvPr id="3" name="CustomShape 4"/>
          <p:cNvSpPr/>
          <p:nvPr/>
        </p:nvSpPr>
        <p:spPr>
          <a:xfrm>
            <a:off x="2242080" y="6509160"/>
            <a:ext cx="4797720" cy="213480"/>
          </a:xfrm>
          <a:prstGeom prst="rect">
            <a:avLst/>
          </a:prstGeom>
          <a:noFill/>
          <a:ln w="9360">
            <a:noFill/>
          </a:ln>
        </p:spPr>
        <p:style>
          <a:lnRef idx="0"/>
          <a:fillRef idx="0"/>
          <a:effectRef idx="0"/>
          <a:fontRef idx="minor"/>
        </p:style>
        <p:txBody>
          <a:bodyPr lIns="90000" rIns="90000" tIns="0" bIns="0">
            <a:spAutoFit/>
          </a:bodyPr>
          <a:p>
            <a:pPr algn="ctr">
              <a:lnSpc>
                <a:spcPct val="100000"/>
              </a:lnSpc>
            </a:pPr>
            <a:r>
              <a:rPr b="0" lang="en-US" sz="700" spc="-1" strike="noStrike">
                <a:solidFill>
                  <a:srgbClr val="4d4d4d"/>
                </a:solidFill>
                <a:latin typeface="Tahoma"/>
              </a:rPr>
              <a:t>© 2017 Copyright ROI Training, Inc. </a:t>
            </a:r>
            <a:br/>
            <a:r>
              <a:rPr b="0" lang="en-US" sz="700" spc="-1" strike="noStrike">
                <a:solidFill>
                  <a:srgbClr val="4d4d4d"/>
                </a:solidFill>
                <a:latin typeface="Tahoma"/>
              </a:rPr>
              <a:t>All rights reserved. Not to be reproduced without prior written consent.</a:t>
            </a:r>
            <a:endParaRPr b="0" lang="en-US" sz="700" spc="-1" strike="noStrike">
              <a:latin typeface="Arial"/>
            </a:endParaRPr>
          </a:p>
        </p:txBody>
      </p:sp>
      <p:pic>
        <p:nvPicPr>
          <p:cNvPr id="4" name="Picture 29" descr=""/>
          <p:cNvPicPr/>
          <p:nvPr/>
        </p:nvPicPr>
        <p:blipFill>
          <a:blip r:embed="rId2"/>
          <a:stretch/>
        </p:blipFill>
        <p:spPr>
          <a:xfrm>
            <a:off x="6789960" y="6466680"/>
            <a:ext cx="1510920" cy="348840"/>
          </a:xfrm>
          <a:prstGeom prst="rect">
            <a:avLst/>
          </a:prstGeom>
          <a:ln>
            <a:noFill/>
          </a:ln>
        </p:spPr>
      </p:pic>
      <p:sp>
        <p:nvSpPr>
          <p:cNvPr id="5" name="CustomShape 5"/>
          <p:cNvSpPr/>
          <p:nvPr/>
        </p:nvSpPr>
        <p:spPr>
          <a:xfrm>
            <a:off x="0" y="0"/>
            <a:ext cx="9143640" cy="151920"/>
          </a:xfrm>
          <a:prstGeom prst="rect">
            <a:avLst/>
          </a:prstGeom>
          <a:solidFill>
            <a:schemeClr val="tx2">
              <a:lumMod val="90000"/>
              <a:lumOff val="10000"/>
            </a:schemeClr>
          </a:solidFill>
          <a:ln w="9360">
            <a:noFill/>
          </a:ln>
        </p:spPr>
        <p:style>
          <a:lnRef idx="0"/>
          <a:fillRef idx="0"/>
          <a:effectRef idx="0"/>
          <a:fontRef idx="minor"/>
        </p:style>
      </p:sp>
      <p:sp>
        <p:nvSpPr>
          <p:cNvPr id="6" name="CustomShape 6"/>
          <p:cNvSpPr/>
          <p:nvPr/>
        </p:nvSpPr>
        <p:spPr>
          <a:xfrm>
            <a:off x="8667720" y="6424560"/>
            <a:ext cx="475920" cy="433080"/>
          </a:xfrm>
          <a:prstGeom prst="rect">
            <a:avLst/>
          </a:prstGeom>
          <a:solidFill>
            <a:schemeClr val="accent3"/>
          </a:solidFill>
          <a:ln w="9360">
            <a:noFill/>
          </a:ln>
        </p:spPr>
        <p:style>
          <a:lnRef idx="0"/>
          <a:fillRef idx="0"/>
          <a:effectRef idx="0"/>
          <a:fontRef idx="minor"/>
        </p:style>
        <p:txBody>
          <a:bodyPr lIns="36720" rIns="36720" tIns="36720" bIns="36720" anchor="ctr" anchorCtr="1">
            <a:noAutofit/>
          </a:bodyPr>
          <a:p>
            <a:pPr algn="ctr">
              <a:lnSpc>
                <a:spcPct val="100000"/>
              </a:lnSpc>
              <a:spcBef>
                <a:spcPts val="550"/>
              </a:spcBef>
            </a:pPr>
            <a:r>
              <a:rPr b="0" lang="en-US" sz="1100" spc="-1" strike="noStrike">
                <a:solidFill>
                  <a:srgbClr val="ffffff"/>
                </a:solidFill>
                <a:latin typeface="Calibri"/>
              </a:rPr>
              <a:t>4-</a:t>
            </a:r>
            <a:fld id="{B50318D9-FA86-410B-99D0-BC9C8AF2E6CC}" type="slidenum">
              <a:rPr b="0" lang="en-US" sz="1100" spc="-1" strike="noStrike">
                <a:solidFill>
                  <a:srgbClr val="ffffff"/>
                </a:solidFill>
                <a:latin typeface="Calibri"/>
              </a:rPr>
              <a:t>&lt;number&gt;</a:t>
            </a:fld>
            <a:endParaRPr b="0" lang="en-US" sz="1100" spc="-1" strike="noStrike">
              <a:latin typeface="Arial"/>
            </a:endParaRPr>
          </a:p>
        </p:txBody>
      </p:sp>
      <p:pic>
        <p:nvPicPr>
          <p:cNvPr id="7" name="Picture 55" descr=""/>
          <p:cNvPicPr/>
          <p:nvPr/>
        </p:nvPicPr>
        <p:blipFill>
          <a:blip r:embed="rId3"/>
          <a:stretch/>
        </p:blipFill>
        <p:spPr>
          <a:xfrm>
            <a:off x="916200" y="6563160"/>
            <a:ext cx="870120" cy="188280"/>
          </a:xfrm>
          <a:prstGeom prst="rect">
            <a:avLst/>
          </a:prstGeom>
          <a:ln w="9360">
            <a:noFill/>
          </a:ln>
        </p:spPr>
      </p:pic>
      <p:sp>
        <p:nvSpPr>
          <p:cNvPr id="8" name="PlaceHolder 7"/>
          <p:cNvSpPr>
            <a:spLocks noGrp="1"/>
          </p:cNvSpPr>
          <p:nvPr>
            <p:ph type="title"/>
          </p:nvPr>
        </p:nvSpPr>
        <p:spPr>
          <a:xfrm>
            <a:off x="722160" y="4406760"/>
            <a:ext cx="7772040" cy="1361880"/>
          </a:xfrm>
          <a:prstGeom prst="rect">
            <a:avLst/>
          </a:prstGeom>
        </p:spPr>
        <p:txBody>
          <a:bodyPr lIns="90000" rIns="90000" tIns="46800" bIns="46800">
            <a:noAutofit/>
          </a:bodyPr>
          <a:p>
            <a:pPr>
              <a:lnSpc>
                <a:spcPct val="100000"/>
              </a:lnSpc>
            </a:pPr>
            <a:r>
              <a:rPr b="1" lang="en-US" sz="4000" spc="-1" strike="noStrike" cap="small">
                <a:solidFill>
                  <a:srgbClr val="000000"/>
                </a:solidFill>
                <a:latin typeface="Tahoma"/>
                <a:ea typeface="Tahoma"/>
              </a:rPr>
              <a:t>Click to edit Master title style</a:t>
            </a:r>
            <a:endParaRPr b="0" lang="en-US" sz="4000" spc="-1" strike="noStrike">
              <a:solidFill>
                <a:srgbClr val="ffffff"/>
              </a:solidFill>
              <a:latin typeface="Arial"/>
            </a:endParaRPr>
          </a:p>
        </p:txBody>
      </p:sp>
      <p:sp>
        <p:nvSpPr>
          <p:cNvPr id="9" name="PlaceHolder 8"/>
          <p:cNvSpPr>
            <a:spLocks noGrp="1"/>
          </p:cNvSpPr>
          <p:nvPr>
            <p:ph type="body"/>
          </p:nvPr>
        </p:nvSpPr>
        <p:spPr>
          <a:xfrm>
            <a:off x="708840" y="2906640"/>
            <a:ext cx="7772040" cy="1499760"/>
          </a:xfrm>
          <a:prstGeom prst="rect">
            <a:avLst/>
          </a:prstGeom>
        </p:spPr>
        <p:txBody>
          <a:bodyPr lIns="90000" rIns="90000" tIns="46800" bIns="46800" anchor="b">
            <a:noAutofit/>
          </a:bodyPr>
          <a:p>
            <a:pPr>
              <a:lnSpc>
                <a:spcPct val="100000"/>
              </a:lnSpc>
              <a:spcBef>
                <a:spcPts val="1199"/>
              </a:spcBef>
            </a:pPr>
            <a:r>
              <a:rPr b="1" lang="en-US" sz="2000" spc="-1" strike="noStrike">
                <a:solidFill>
                  <a:srgbClr val="898f8f"/>
                </a:solidFill>
                <a:latin typeface="Tahoma"/>
                <a:ea typeface="Tahoma"/>
              </a:rPr>
              <a:t>Click to edit Master text styles</a:t>
            </a:r>
            <a:endParaRPr b="0" lang="en-US" sz="2000" spc="-1" strike="noStrike">
              <a:solidFill>
                <a:srgbClr val="000000"/>
              </a:solidFill>
              <a:latin typeface="Tahoma"/>
            </a:endParaRPr>
          </a:p>
        </p:txBody>
      </p:sp>
      <p:pic>
        <p:nvPicPr>
          <p:cNvPr id="10" name="Picture 5" descr=""/>
          <p:cNvPicPr/>
          <p:nvPr/>
        </p:nvPicPr>
        <p:blipFill>
          <a:blip r:embed="rId4"/>
          <a:stretch/>
        </p:blipFill>
        <p:spPr>
          <a:xfrm>
            <a:off x="571680" y="755640"/>
            <a:ext cx="6079680" cy="1413720"/>
          </a:xfrm>
          <a:prstGeom prst="rect">
            <a:avLst/>
          </a:prstGeom>
          <a:ln>
            <a:noFill/>
          </a:ln>
          <a:effectLst>
            <a:outerShdw algn="tl" blurRad="50800" dir="2700000" dist="37674" rotWithShape="0">
              <a:srgbClr val="000000">
                <a:alpha val="40000"/>
              </a:srgbClr>
            </a:outerShdw>
          </a:effectLst>
        </p:spPr>
      </p:pic>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Line 1"/>
          <p:cNvSpPr/>
          <p:nvPr/>
        </p:nvSpPr>
        <p:spPr>
          <a:xfrm>
            <a:off x="6356880" y="6427440"/>
            <a:ext cx="0" cy="432720"/>
          </a:xfrm>
          <a:prstGeom prst="line">
            <a:avLst/>
          </a:prstGeom>
          <a:ln w="19080">
            <a:solidFill>
              <a:schemeClr val="bg1">
                <a:lumMod val="50000"/>
              </a:schemeClr>
            </a:solidFill>
            <a:round/>
          </a:ln>
        </p:spPr>
        <p:style>
          <a:lnRef idx="0"/>
          <a:fillRef idx="0"/>
          <a:effectRef idx="0"/>
          <a:fontRef idx="minor"/>
        </p:style>
      </p:sp>
      <p:sp>
        <p:nvSpPr>
          <p:cNvPr id="48" name="Line 2"/>
          <p:cNvSpPr/>
          <p:nvPr/>
        </p:nvSpPr>
        <p:spPr>
          <a:xfrm>
            <a:off x="0" y="6424560"/>
            <a:ext cx="9144000" cy="0"/>
          </a:xfrm>
          <a:prstGeom prst="line">
            <a:avLst/>
          </a:prstGeom>
          <a:ln w="19080">
            <a:solidFill>
              <a:schemeClr val="bg1">
                <a:lumMod val="50000"/>
              </a:schemeClr>
            </a:solidFill>
            <a:round/>
          </a:ln>
        </p:spPr>
        <p:style>
          <a:lnRef idx="0"/>
          <a:fillRef idx="0"/>
          <a:effectRef idx="0"/>
          <a:fontRef idx="minor"/>
        </p:style>
      </p:sp>
      <p:sp>
        <p:nvSpPr>
          <p:cNvPr id="49" name="Line 3"/>
          <p:cNvSpPr/>
          <p:nvPr/>
        </p:nvSpPr>
        <p:spPr>
          <a:xfrm>
            <a:off x="2812320" y="6424560"/>
            <a:ext cx="0" cy="435960"/>
          </a:xfrm>
          <a:prstGeom prst="line">
            <a:avLst/>
          </a:prstGeom>
          <a:ln w="19080">
            <a:solidFill>
              <a:schemeClr val="bg1">
                <a:lumMod val="50000"/>
              </a:schemeClr>
            </a:solidFill>
            <a:round/>
          </a:ln>
        </p:spPr>
        <p:style>
          <a:lnRef idx="0"/>
          <a:fillRef idx="0"/>
          <a:effectRef idx="0"/>
          <a:fontRef idx="minor"/>
        </p:style>
      </p:sp>
      <p:sp>
        <p:nvSpPr>
          <p:cNvPr id="50" name="CustomShape 4"/>
          <p:cNvSpPr/>
          <p:nvPr/>
        </p:nvSpPr>
        <p:spPr>
          <a:xfrm>
            <a:off x="2242080" y="6509160"/>
            <a:ext cx="4797720" cy="213480"/>
          </a:xfrm>
          <a:prstGeom prst="rect">
            <a:avLst/>
          </a:prstGeom>
          <a:noFill/>
          <a:ln w="9360">
            <a:noFill/>
          </a:ln>
        </p:spPr>
        <p:style>
          <a:lnRef idx="0"/>
          <a:fillRef idx="0"/>
          <a:effectRef idx="0"/>
          <a:fontRef idx="minor"/>
        </p:style>
        <p:txBody>
          <a:bodyPr lIns="90000" rIns="90000" tIns="0" bIns="0">
            <a:spAutoFit/>
          </a:bodyPr>
          <a:p>
            <a:pPr algn="ctr">
              <a:lnSpc>
                <a:spcPct val="100000"/>
              </a:lnSpc>
            </a:pPr>
            <a:r>
              <a:rPr b="0" lang="en-US" sz="700" spc="-1" strike="noStrike">
                <a:solidFill>
                  <a:srgbClr val="4d4d4d"/>
                </a:solidFill>
                <a:latin typeface="Tahoma"/>
              </a:rPr>
              <a:t>© 2017 Copyright ROI Training, Inc. </a:t>
            </a:r>
            <a:br/>
            <a:r>
              <a:rPr b="0" lang="en-US" sz="700" spc="-1" strike="noStrike">
                <a:solidFill>
                  <a:srgbClr val="4d4d4d"/>
                </a:solidFill>
                <a:latin typeface="Tahoma"/>
              </a:rPr>
              <a:t>All rights reserved. Not to be reproduced without prior written consent.</a:t>
            </a:r>
            <a:endParaRPr b="0" lang="en-US" sz="700" spc="-1" strike="noStrike">
              <a:latin typeface="Arial"/>
            </a:endParaRPr>
          </a:p>
        </p:txBody>
      </p:sp>
      <p:pic>
        <p:nvPicPr>
          <p:cNvPr id="51" name="Picture 29" descr=""/>
          <p:cNvPicPr/>
          <p:nvPr/>
        </p:nvPicPr>
        <p:blipFill>
          <a:blip r:embed="rId2"/>
          <a:stretch/>
        </p:blipFill>
        <p:spPr>
          <a:xfrm>
            <a:off x="6789960" y="6466680"/>
            <a:ext cx="1510920" cy="348840"/>
          </a:xfrm>
          <a:prstGeom prst="rect">
            <a:avLst/>
          </a:prstGeom>
          <a:ln>
            <a:noFill/>
          </a:ln>
        </p:spPr>
      </p:pic>
      <p:sp>
        <p:nvSpPr>
          <p:cNvPr id="52" name="CustomShape 5"/>
          <p:cNvSpPr/>
          <p:nvPr/>
        </p:nvSpPr>
        <p:spPr>
          <a:xfrm>
            <a:off x="0" y="0"/>
            <a:ext cx="9143640" cy="151920"/>
          </a:xfrm>
          <a:prstGeom prst="rect">
            <a:avLst/>
          </a:prstGeom>
          <a:solidFill>
            <a:schemeClr val="tx2">
              <a:lumMod val="90000"/>
              <a:lumOff val="10000"/>
            </a:schemeClr>
          </a:solidFill>
          <a:ln w="9360">
            <a:noFill/>
          </a:ln>
        </p:spPr>
        <p:style>
          <a:lnRef idx="0"/>
          <a:fillRef idx="0"/>
          <a:effectRef idx="0"/>
          <a:fontRef idx="minor"/>
        </p:style>
      </p:sp>
      <p:sp>
        <p:nvSpPr>
          <p:cNvPr id="53" name="CustomShape 6"/>
          <p:cNvSpPr/>
          <p:nvPr/>
        </p:nvSpPr>
        <p:spPr>
          <a:xfrm>
            <a:off x="8667720" y="6424560"/>
            <a:ext cx="475920" cy="433080"/>
          </a:xfrm>
          <a:prstGeom prst="rect">
            <a:avLst/>
          </a:prstGeom>
          <a:solidFill>
            <a:schemeClr val="accent3"/>
          </a:solidFill>
          <a:ln w="9360">
            <a:noFill/>
          </a:ln>
        </p:spPr>
        <p:style>
          <a:lnRef idx="0"/>
          <a:fillRef idx="0"/>
          <a:effectRef idx="0"/>
          <a:fontRef idx="minor"/>
        </p:style>
        <p:txBody>
          <a:bodyPr lIns="36720" rIns="36720" tIns="36720" bIns="36720" anchor="ctr" anchorCtr="1">
            <a:noAutofit/>
          </a:bodyPr>
          <a:p>
            <a:pPr algn="ctr">
              <a:lnSpc>
                <a:spcPct val="100000"/>
              </a:lnSpc>
              <a:spcBef>
                <a:spcPts val="550"/>
              </a:spcBef>
            </a:pPr>
            <a:r>
              <a:rPr b="0" lang="en-US" sz="1100" spc="-1" strike="noStrike">
                <a:solidFill>
                  <a:srgbClr val="ffffff"/>
                </a:solidFill>
                <a:latin typeface="Calibri"/>
              </a:rPr>
              <a:t>4-</a:t>
            </a:r>
            <a:fld id="{557384D9-D191-4106-BEFE-E46073FEF6AB}" type="slidenum">
              <a:rPr b="0" lang="en-US" sz="1100" spc="-1" strike="noStrike">
                <a:solidFill>
                  <a:srgbClr val="ffffff"/>
                </a:solidFill>
                <a:latin typeface="Calibri"/>
              </a:rPr>
              <a:t>&lt;number&gt;</a:t>
            </a:fld>
            <a:endParaRPr b="0" lang="en-US" sz="1100" spc="-1" strike="noStrike">
              <a:latin typeface="Arial"/>
            </a:endParaRPr>
          </a:p>
        </p:txBody>
      </p:sp>
      <p:pic>
        <p:nvPicPr>
          <p:cNvPr id="54" name="Picture 55" descr=""/>
          <p:cNvPicPr/>
          <p:nvPr/>
        </p:nvPicPr>
        <p:blipFill>
          <a:blip r:embed="rId3"/>
          <a:stretch/>
        </p:blipFill>
        <p:spPr>
          <a:xfrm>
            <a:off x="916200" y="6563160"/>
            <a:ext cx="870120" cy="188280"/>
          </a:xfrm>
          <a:prstGeom prst="rect">
            <a:avLst/>
          </a:prstGeom>
          <a:ln w="9360">
            <a:noFill/>
          </a:ln>
        </p:spPr>
      </p:pic>
      <p:sp>
        <p:nvSpPr>
          <p:cNvPr id="55" name="PlaceHolder 7"/>
          <p:cNvSpPr>
            <a:spLocks noGrp="1"/>
          </p:cNvSpPr>
          <p:nvPr>
            <p:ph type="title"/>
          </p:nvPr>
        </p:nvSpPr>
        <p:spPr>
          <a:xfrm>
            <a:off x="1050840" y="268200"/>
            <a:ext cx="7002000" cy="626760"/>
          </a:xfrm>
          <a:prstGeom prst="rect">
            <a:avLst/>
          </a:prstGeom>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Click to edit Master title style</a:t>
            </a:r>
            <a:endParaRPr b="0" lang="en-US" sz="2800" spc="-1" strike="noStrike">
              <a:solidFill>
                <a:srgbClr val="ffffff"/>
              </a:solidFill>
              <a:latin typeface="Arial"/>
            </a:endParaRPr>
          </a:p>
        </p:txBody>
      </p:sp>
      <p:sp>
        <p:nvSpPr>
          <p:cNvPr id="56" name="PlaceHolder 8"/>
          <p:cNvSpPr>
            <a:spLocks noGrp="1"/>
          </p:cNvSpPr>
          <p:nvPr>
            <p:ph type="body"/>
          </p:nvPr>
        </p:nvSpPr>
        <p:spPr>
          <a:xfrm>
            <a:off x="728640" y="1263960"/>
            <a:ext cx="7772040" cy="4937400"/>
          </a:xfrm>
          <a:prstGeom prst="rect">
            <a:avLst/>
          </a:prstGeom>
        </p:spPr>
        <p:txBody>
          <a:bodyPr lIns="90000" rIns="90000" tIns="46800" bIns="46800">
            <a:noAutofit/>
          </a:bodyPr>
          <a:p>
            <a:pPr marL="228600" indent="-228240">
              <a:lnSpc>
                <a:spcPct val="100000"/>
              </a:lnSpc>
              <a:spcBef>
                <a:spcPts val="1199"/>
              </a:spcBef>
              <a:buSzPct val="100045"/>
              <a:buBlip>
                <a:blip r:embed="rId4"/>
              </a:buBlip>
            </a:pPr>
            <a:r>
              <a:rPr b="0" lang="en-US" sz="1800" spc="-1" strike="noStrike">
                <a:solidFill>
                  <a:srgbClr val="000000"/>
                </a:solidFill>
                <a:latin typeface="Tahoma"/>
                <a:ea typeface="Tahoma"/>
              </a:rPr>
              <a:t>Click to edit Master text styles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Second level</a:t>
            </a:r>
            <a:endParaRPr b="0" lang="en-US" sz="1800" spc="-1" strike="noStrike">
              <a:solidFill>
                <a:srgbClr val="000000"/>
              </a:solidFill>
              <a:latin typeface="Tahoma"/>
            </a:endParaRPr>
          </a:p>
          <a:p>
            <a:pPr lvl="2" marL="685800" indent="-228240">
              <a:lnSpc>
                <a:spcPct val="100000"/>
              </a:lnSpc>
              <a:buSzPct val="100045"/>
              <a:buBlip>
                <a:blip r:embed="rId5"/>
              </a:buBlip>
            </a:pPr>
            <a:r>
              <a:rPr b="0" lang="en-US" sz="1800" spc="-1" strike="noStrike">
                <a:solidFill>
                  <a:srgbClr val="000000"/>
                </a:solidFill>
                <a:latin typeface="Tahoma"/>
                <a:ea typeface="Tahoma"/>
              </a:rPr>
              <a:t>Third level</a:t>
            </a:r>
            <a:endParaRPr b="0" lang="en-US" sz="1800" spc="-1" strike="noStrike">
              <a:solidFill>
                <a:srgbClr val="000000"/>
              </a:solidFill>
              <a:latin typeface="Tahoma"/>
            </a:endParaRPr>
          </a:p>
          <a:p>
            <a:pPr lvl="3" marL="914400" indent="-228240">
              <a:lnSpc>
                <a:spcPct val="100000"/>
              </a:lnSpc>
              <a:buClr>
                <a:srgbClr val="000000"/>
              </a:buClr>
              <a:buFont typeface="Arial"/>
              <a:buChar char="–"/>
            </a:pPr>
            <a:r>
              <a:rPr b="0" lang="en-US" sz="1800" spc="-1" strike="noStrike">
                <a:solidFill>
                  <a:srgbClr val="000000"/>
                </a:solidFill>
                <a:latin typeface="Tahoma"/>
                <a:ea typeface="Tahoma"/>
              </a:rPr>
              <a:t>Fourth level</a:t>
            </a:r>
            <a:endParaRPr b="0" lang="en-US" sz="1800" spc="-1" strike="noStrike">
              <a:solidFill>
                <a:srgbClr val="000000"/>
              </a:solidFill>
              <a:latin typeface="Tahoma"/>
            </a:endParaRPr>
          </a:p>
          <a:p>
            <a:pPr lvl="4" marL="1147680" indent="-228240">
              <a:lnSpc>
                <a:spcPct val="100000"/>
              </a:lnSpc>
              <a:buSzPct val="100045"/>
              <a:buBlip>
                <a:blip r:embed="rId6"/>
              </a:buBlip>
            </a:pPr>
            <a:r>
              <a:rPr b="0" lang="en-US" sz="1800" spc="-1" strike="noStrike">
                <a:solidFill>
                  <a:srgbClr val="000000"/>
                </a:solidFill>
                <a:latin typeface="Tahoma"/>
                <a:ea typeface="Tahoma"/>
              </a:rPr>
              <a:t>Fifth level</a:t>
            </a:r>
            <a:endParaRPr b="0" lang="en-US" sz="18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Line 1"/>
          <p:cNvSpPr/>
          <p:nvPr/>
        </p:nvSpPr>
        <p:spPr>
          <a:xfrm>
            <a:off x="6356880" y="6427440"/>
            <a:ext cx="0" cy="432720"/>
          </a:xfrm>
          <a:prstGeom prst="line">
            <a:avLst/>
          </a:prstGeom>
          <a:ln w="19080">
            <a:solidFill>
              <a:schemeClr val="bg1">
                <a:lumMod val="50000"/>
              </a:schemeClr>
            </a:solidFill>
            <a:round/>
          </a:ln>
        </p:spPr>
        <p:style>
          <a:lnRef idx="0"/>
          <a:fillRef idx="0"/>
          <a:effectRef idx="0"/>
          <a:fontRef idx="minor"/>
        </p:style>
      </p:sp>
      <p:sp>
        <p:nvSpPr>
          <p:cNvPr id="94" name="Line 2"/>
          <p:cNvSpPr/>
          <p:nvPr/>
        </p:nvSpPr>
        <p:spPr>
          <a:xfrm>
            <a:off x="0" y="6424560"/>
            <a:ext cx="9144000" cy="0"/>
          </a:xfrm>
          <a:prstGeom prst="line">
            <a:avLst/>
          </a:prstGeom>
          <a:ln w="19080">
            <a:solidFill>
              <a:schemeClr val="bg1">
                <a:lumMod val="50000"/>
              </a:schemeClr>
            </a:solidFill>
            <a:round/>
          </a:ln>
        </p:spPr>
        <p:style>
          <a:lnRef idx="0"/>
          <a:fillRef idx="0"/>
          <a:effectRef idx="0"/>
          <a:fontRef idx="minor"/>
        </p:style>
      </p:sp>
      <p:sp>
        <p:nvSpPr>
          <p:cNvPr id="95" name="Line 3"/>
          <p:cNvSpPr/>
          <p:nvPr/>
        </p:nvSpPr>
        <p:spPr>
          <a:xfrm>
            <a:off x="2812320" y="6424560"/>
            <a:ext cx="0" cy="435960"/>
          </a:xfrm>
          <a:prstGeom prst="line">
            <a:avLst/>
          </a:prstGeom>
          <a:ln w="19080">
            <a:solidFill>
              <a:schemeClr val="bg1">
                <a:lumMod val="50000"/>
              </a:schemeClr>
            </a:solidFill>
            <a:round/>
          </a:ln>
        </p:spPr>
        <p:style>
          <a:lnRef idx="0"/>
          <a:fillRef idx="0"/>
          <a:effectRef idx="0"/>
          <a:fontRef idx="minor"/>
        </p:style>
      </p:sp>
      <p:sp>
        <p:nvSpPr>
          <p:cNvPr id="96" name="CustomShape 4"/>
          <p:cNvSpPr/>
          <p:nvPr/>
        </p:nvSpPr>
        <p:spPr>
          <a:xfrm>
            <a:off x="2242080" y="6509160"/>
            <a:ext cx="4797720" cy="213480"/>
          </a:xfrm>
          <a:prstGeom prst="rect">
            <a:avLst/>
          </a:prstGeom>
          <a:noFill/>
          <a:ln w="9360">
            <a:noFill/>
          </a:ln>
        </p:spPr>
        <p:style>
          <a:lnRef idx="0"/>
          <a:fillRef idx="0"/>
          <a:effectRef idx="0"/>
          <a:fontRef idx="minor"/>
        </p:style>
        <p:txBody>
          <a:bodyPr lIns="90000" rIns="90000" tIns="0" bIns="0">
            <a:spAutoFit/>
          </a:bodyPr>
          <a:p>
            <a:pPr algn="ctr">
              <a:lnSpc>
                <a:spcPct val="100000"/>
              </a:lnSpc>
            </a:pPr>
            <a:r>
              <a:rPr b="0" lang="en-US" sz="700" spc="-1" strike="noStrike">
                <a:solidFill>
                  <a:srgbClr val="4d4d4d"/>
                </a:solidFill>
                <a:latin typeface="Tahoma"/>
              </a:rPr>
              <a:t>© 2017 Copyright ROI Training, Inc. </a:t>
            </a:r>
            <a:br/>
            <a:r>
              <a:rPr b="0" lang="en-US" sz="700" spc="-1" strike="noStrike">
                <a:solidFill>
                  <a:srgbClr val="4d4d4d"/>
                </a:solidFill>
                <a:latin typeface="Tahoma"/>
              </a:rPr>
              <a:t>All rights reserved. Not to be reproduced without prior written consent.</a:t>
            </a:r>
            <a:endParaRPr b="0" lang="en-US" sz="700" spc="-1" strike="noStrike">
              <a:latin typeface="Arial"/>
            </a:endParaRPr>
          </a:p>
        </p:txBody>
      </p:sp>
      <p:pic>
        <p:nvPicPr>
          <p:cNvPr id="97" name="Picture 29" descr=""/>
          <p:cNvPicPr/>
          <p:nvPr/>
        </p:nvPicPr>
        <p:blipFill>
          <a:blip r:embed="rId2"/>
          <a:stretch/>
        </p:blipFill>
        <p:spPr>
          <a:xfrm>
            <a:off x="6789960" y="6466680"/>
            <a:ext cx="1510920" cy="348840"/>
          </a:xfrm>
          <a:prstGeom prst="rect">
            <a:avLst/>
          </a:prstGeom>
          <a:ln>
            <a:noFill/>
          </a:ln>
        </p:spPr>
      </p:pic>
      <p:sp>
        <p:nvSpPr>
          <p:cNvPr id="98" name="CustomShape 5"/>
          <p:cNvSpPr/>
          <p:nvPr/>
        </p:nvSpPr>
        <p:spPr>
          <a:xfrm>
            <a:off x="0" y="0"/>
            <a:ext cx="9143640" cy="151920"/>
          </a:xfrm>
          <a:prstGeom prst="rect">
            <a:avLst/>
          </a:prstGeom>
          <a:solidFill>
            <a:schemeClr val="tx2">
              <a:lumMod val="90000"/>
              <a:lumOff val="10000"/>
            </a:schemeClr>
          </a:solidFill>
          <a:ln w="9360">
            <a:noFill/>
          </a:ln>
        </p:spPr>
        <p:style>
          <a:lnRef idx="0"/>
          <a:fillRef idx="0"/>
          <a:effectRef idx="0"/>
          <a:fontRef idx="minor"/>
        </p:style>
      </p:sp>
      <p:sp>
        <p:nvSpPr>
          <p:cNvPr id="99" name="CustomShape 6"/>
          <p:cNvSpPr/>
          <p:nvPr/>
        </p:nvSpPr>
        <p:spPr>
          <a:xfrm>
            <a:off x="8667720" y="6424560"/>
            <a:ext cx="475920" cy="433080"/>
          </a:xfrm>
          <a:prstGeom prst="rect">
            <a:avLst/>
          </a:prstGeom>
          <a:solidFill>
            <a:schemeClr val="accent3"/>
          </a:solidFill>
          <a:ln w="9360">
            <a:noFill/>
          </a:ln>
        </p:spPr>
        <p:style>
          <a:lnRef idx="0"/>
          <a:fillRef idx="0"/>
          <a:effectRef idx="0"/>
          <a:fontRef idx="minor"/>
        </p:style>
        <p:txBody>
          <a:bodyPr lIns="36720" rIns="36720" tIns="36720" bIns="36720" anchor="ctr" anchorCtr="1">
            <a:noAutofit/>
          </a:bodyPr>
          <a:p>
            <a:pPr algn="ctr">
              <a:lnSpc>
                <a:spcPct val="100000"/>
              </a:lnSpc>
              <a:spcBef>
                <a:spcPts val="550"/>
              </a:spcBef>
            </a:pPr>
            <a:r>
              <a:rPr b="0" lang="en-US" sz="1100" spc="-1" strike="noStrike">
                <a:solidFill>
                  <a:srgbClr val="ffffff"/>
                </a:solidFill>
                <a:latin typeface="Calibri"/>
              </a:rPr>
              <a:t>4-</a:t>
            </a:r>
            <a:fld id="{9490C35A-1EFB-4C64-990A-4362F85086F3}" type="slidenum">
              <a:rPr b="0" lang="en-US" sz="1100" spc="-1" strike="noStrike">
                <a:solidFill>
                  <a:srgbClr val="ffffff"/>
                </a:solidFill>
                <a:latin typeface="Calibri"/>
              </a:rPr>
              <a:t>&lt;number&gt;</a:t>
            </a:fld>
            <a:endParaRPr b="0" lang="en-US" sz="1100" spc="-1" strike="noStrike">
              <a:latin typeface="Arial"/>
            </a:endParaRPr>
          </a:p>
        </p:txBody>
      </p:sp>
      <p:pic>
        <p:nvPicPr>
          <p:cNvPr id="100" name="Picture 55" descr=""/>
          <p:cNvPicPr/>
          <p:nvPr/>
        </p:nvPicPr>
        <p:blipFill>
          <a:blip r:embed="rId3"/>
          <a:stretch/>
        </p:blipFill>
        <p:spPr>
          <a:xfrm>
            <a:off x="916200" y="6563160"/>
            <a:ext cx="870120" cy="188280"/>
          </a:xfrm>
          <a:prstGeom prst="rect">
            <a:avLst/>
          </a:prstGeom>
          <a:ln w="9360">
            <a:noFill/>
          </a:ln>
        </p:spPr>
      </p:pic>
      <p:sp>
        <p:nvSpPr>
          <p:cNvPr id="101" name="PlaceHolder 7"/>
          <p:cNvSpPr>
            <a:spLocks noGrp="1"/>
          </p:cNvSpPr>
          <p:nvPr>
            <p:ph type="title"/>
          </p:nvPr>
        </p:nvSpPr>
        <p:spPr>
          <a:xfrm>
            <a:off x="1050840" y="268200"/>
            <a:ext cx="7002000" cy="626760"/>
          </a:xfrm>
          <a:prstGeom prst="rect">
            <a:avLst/>
          </a:prstGeom>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Click to edit Master title style</a:t>
            </a:r>
            <a:endParaRPr b="0" lang="en-US" sz="2800" spc="-1" strike="noStrike">
              <a:solidFill>
                <a:srgbClr val="ffffff"/>
              </a:solidFill>
              <a:latin typeface="Arial"/>
            </a:endParaRPr>
          </a:p>
        </p:txBody>
      </p:sp>
      <p:sp>
        <p:nvSpPr>
          <p:cNvPr id="102" name="PlaceHolder 8"/>
          <p:cNvSpPr>
            <a:spLocks noGrp="1"/>
          </p:cNvSpPr>
          <p:nvPr>
            <p:ph type="body"/>
          </p:nvPr>
        </p:nvSpPr>
        <p:spPr>
          <a:xfrm>
            <a:off x="2743200" y="1585800"/>
            <a:ext cx="5271840" cy="4514400"/>
          </a:xfrm>
          <a:prstGeom prst="rect">
            <a:avLst/>
          </a:prstGeom>
        </p:spPr>
        <p:txBody>
          <a:bodyPr lIns="90000" rIns="90000" tIns="46800" bIns="46800">
            <a:noAutofit/>
          </a:bodyPr>
          <a:p>
            <a:pPr>
              <a:lnSpc>
                <a:spcPct val="150000"/>
              </a:lnSpc>
              <a:spcBef>
                <a:spcPts val="601"/>
              </a:spcBef>
              <a:spcAft>
                <a:spcPts val="601"/>
              </a:spcAft>
            </a:pPr>
            <a:r>
              <a:rPr b="0" lang="en-US" sz="2000" spc="-1" strike="noStrike">
                <a:solidFill>
                  <a:srgbClr val="000000"/>
                </a:solidFill>
                <a:latin typeface="Tahoma"/>
                <a:ea typeface="Tahoma"/>
              </a:rPr>
              <a:t>Click to edit Master text styles</a:t>
            </a:r>
            <a:endParaRPr b="0" lang="en-US"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Line 1"/>
          <p:cNvSpPr/>
          <p:nvPr/>
        </p:nvSpPr>
        <p:spPr>
          <a:xfrm>
            <a:off x="6356880" y="6427440"/>
            <a:ext cx="0" cy="432720"/>
          </a:xfrm>
          <a:prstGeom prst="line">
            <a:avLst/>
          </a:prstGeom>
          <a:ln w="19080">
            <a:solidFill>
              <a:schemeClr val="bg1">
                <a:lumMod val="50000"/>
              </a:schemeClr>
            </a:solidFill>
            <a:round/>
          </a:ln>
        </p:spPr>
        <p:style>
          <a:lnRef idx="0"/>
          <a:fillRef idx="0"/>
          <a:effectRef idx="0"/>
          <a:fontRef idx="minor"/>
        </p:style>
      </p:sp>
      <p:sp>
        <p:nvSpPr>
          <p:cNvPr id="140" name="Line 2"/>
          <p:cNvSpPr/>
          <p:nvPr/>
        </p:nvSpPr>
        <p:spPr>
          <a:xfrm>
            <a:off x="0" y="6424560"/>
            <a:ext cx="9144000" cy="0"/>
          </a:xfrm>
          <a:prstGeom prst="line">
            <a:avLst/>
          </a:prstGeom>
          <a:ln w="19080">
            <a:solidFill>
              <a:schemeClr val="bg1">
                <a:lumMod val="50000"/>
              </a:schemeClr>
            </a:solidFill>
            <a:round/>
          </a:ln>
        </p:spPr>
        <p:style>
          <a:lnRef idx="0"/>
          <a:fillRef idx="0"/>
          <a:effectRef idx="0"/>
          <a:fontRef idx="minor"/>
        </p:style>
      </p:sp>
      <p:sp>
        <p:nvSpPr>
          <p:cNvPr id="141" name="Line 3"/>
          <p:cNvSpPr/>
          <p:nvPr/>
        </p:nvSpPr>
        <p:spPr>
          <a:xfrm>
            <a:off x="2812320" y="6424560"/>
            <a:ext cx="0" cy="435960"/>
          </a:xfrm>
          <a:prstGeom prst="line">
            <a:avLst/>
          </a:prstGeom>
          <a:ln w="19080">
            <a:solidFill>
              <a:schemeClr val="bg1">
                <a:lumMod val="50000"/>
              </a:schemeClr>
            </a:solidFill>
            <a:round/>
          </a:ln>
        </p:spPr>
        <p:style>
          <a:lnRef idx="0"/>
          <a:fillRef idx="0"/>
          <a:effectRef idx="0"/>
          <a:fontRef idx="minor"/>
        </p:style>
      </p:sp>
      <p:sp>
        <p:nvSpPr>
          <p:cNvPr id="142" name="CustomShape 4"/>
          <p:cNvSpPr/>
          <p:nvPr/>
        </p:nvSpPr>
        <p:spPr>
          <a:xfrm>
            <a:off x="2242080" y="6509160"/>
            <a:ext cx="4797720" cy="213480"/>
          </a:xfrm>
          <a:prstGeom prst="rect">
            <a:avLst/>
          </a:prstGeom>
          <a:noFill/>
          <a:ln w="9360">
            <a:noFill/>
          </a:ln>
        </p:spPr>
        <p:style>
          <a:lnRef idx="0"/>
          <a:fillRef idx="0"/>
          <a:effectRef idx="0"/>
          <a:fontRef idx="minor"/>
        </p:style>
        <p:txBody>
          <a:bodyPr lIns="90000" rIns="90000" tIns="0" bIns="0">
            <a:spAutoFit/>
          </a:bodyPr>
          <a:p>
            <a:pPr algn="ctr">
              <a:lnSpc>
                <a:spcPct val="100000"/>
              </a:lnSpc>
            </a:pPr>
            <a:r>
              <a:rPr b="0" lang="en-US" sz="700" spc="-1" strike="noStrike">
                <a:solidFill>
                  <a:srgbClr val="4d4d4d"/>
                </a:solidFill>
                <a:latin typeface="Tahoma"/>
              </a:rPr>
              <a:t>© 2017 Copyright ROI Training, Inc. </a:t>
            </a:r>
            <a:br/>
            <a:r>
              <a:rPr b="0" lang="en-US" sz="700" spc="-1" strike="noStrike">
                <a:solidFill>
                  <a:srgbClr val="4d4d4d"/>
                </a:solidFill>
                <a:latin typeface="Tahoma"/>
              </a:rPr>
              <a:t>All rights reserved. Not to be reproduced without prior written consent.</a:t>
            </a:r>
            <a:endParaRPr b="0" lang="en-US" sz="700" spc="-1" strike="noStrike">
              <a:latin typeface="Arial"/>
            </a:endParaRPr>
          </a:p>
        </p:txBody>
      </p:sp>
      <p:pic>
        <p:nvPicPr>
          <p:cNvPr id="143" name="Picture 29" descr=""/>
          <p:cNvPicPr/>
          <p:nvPr/>
        </p:nvPicPr>
        <p:blipFill>
          <a:blip r:embed="rId2"/>
          <a:stretch/>
        </p:blipFill>
        <p:spPr>
          <a:xfrm>
            <a:off x="6789960" y="6466680"/>
            <a:ext cx="1510920" cy="348840"/>
          </a:xfrm>
          <a:prstGeom prst="rect">
            <a:avLst/>
          </a:prstGeom>
          <a:ln>
            <a:noFill/>
          </a:ln>
        </p:spPr>
      </p:pic>
      <p:sp>
        <p:nvSpPr>
          <p:cNvPr id="144" name="CustomShape 5"/>
          <p:cNvSpPr/>
          <p:nvPr/>
        </p:nvSpPr>
        <p:spPr>
          <a:xfrm>
            <a:off x="0" y="0"/>
            <a:ext cx="9143640" cy="151920"/>
          </a:xfrm>
          <a:prstGeom prst="rect">
            <a:avLst/>
          </a:prstGeom>
          <a:solidFill>
            <a:schemeClr val="tx2">
              <a:lumMod val="90000"/>
              <a:lumOff val="10000"/>
            </a:schemeClr>
          </a:solidFill>
          <a:ln w="9360">
            <a:noFill/>
          </a:ln>
        </p:spPr>
        <p:style>
          <a:lnRef idx="0"/>
          <a:fillRef idx="0"/>
          <a:effectRef idx="0"/>
          <a:fontRef idx="minor"/>
        </p:style>
      </p:sp>
      <p:sp>
        <p:nvSpPr>
          <p:cNvPr id="145" name="CustomShape 6"/>
          <p:cNvSpPr/>
          <p:nvPr/>
        </p:nvSpPr>
        <p:spPr>
          <a:xfrm>
            <a:off x="8667720" y="6424560"/>
            <a:ext cx="475920" cy="433080"/>
          </a:xfrm>
          <a:prstGeom prst="rect">
            <a:avLst/>
          </a:prstGeom>
          <a:solidFill>
            <a:schemeClr val="accent3"/>
          </a:solidFill>
          <a:ln w="9360">
            <a:noFill/>
          </a:ln>
        </p:spPr>
        <p:style>
          <a:lnRef idx="0"/>
          <a:fillRef idx="0"/>
          <a:effectRef idx="0"/>
          <a:fontRef idx="minor"/>
        </p:style>
        <p:txBody>
          <a:bodyPr lIns="36720" rIns="36720" tIns="36720" bIns="36720" anchor="ctr" anchorCtr="1">
            <a:noAutofit/>
          </a:bodyPr>
          <a:p>
            <a:pPr algn="ctr">
              <a:lnSpc>
                <a:spcPct val="100000"/>
              </a:lnSpc>
              <a:spcBef>
                <a:spcPts val="550"/>
              </a:spcBef>
            </a:pPr>
            <a:r>
              <a:rPr b="0" lang="en-US" sz="1100" spc="-1" strike="noStrike">
                <a:solidFill>
                  <a:srgbClr val="ffffff"/>
                </a:solidFill>
                <a:latin typeface="Calibri"/>
              </a:rPr>
              <a:t>4-</a:t>
            </a:r>
            <a:fld id="{7606EC5A-1FC7-44ED-885A-5841A180C65A}" type="slidenum">
              <a:rPr b="0" lang="en-US" sz="1100" spc="-1" strike="noStrike">
                <a:solidFill>
                  <a:srgbClr val="ffffff"/>
                </a:solidFill>
                <a:latin typeface="Calibri"/>
              </a:rPr>
              <a:t>&lt;number&gt;</a:t>
            </a:fld>
            <a:endParaRPr b="0" lang="en-US" sz="1100" spc="-1" strike="noStrike">
              <a:latin typeface="Arial"/>
            </a:endParaRPr>
          </a:p>
        </p:txBody>
      </p:sp>
      <p:pic>
        <p:nvPicPr>
          <p:cNvPr id="146" name="Picture 55" descr=""/>
          <p:cNvPicPr/>
          <p:nvPr/>
        </p:nvPicPr>
        <p:blipFill>
          <a:blip r:embed="rId3"/>
          <a:stretch/>
        </p:blipFill>
        <p:spPr>
          <a:xfrm>
            <a:off x="916200" y="6563160"/>
            <a:ext cx="870120" cy="188280"/>
          </a:xfrm>
          <a:prstGeom prst="rect">
            <a:avLst/>
          </a:prstGeom>
          <a:ln w="9360">
            <a:noFill/>
          </a:ln>
        </p:spPr>
      </p:pic>
      <p:sp>
        <p:nvSpPr>
          <p:cNvPr id="147" name="PlaceHolder 7"/>
          <p:cNvSpPr>
            <a:spLocks noGrp="1"/>
          </p:cNvSpPr>
          <p:nvPr>
            <p:ph type="title"/>
          </p:nvPr>
        </p:nvSpPr>
        <p:spPr>
          <a:xfrm>
            <a:off x="1050840" y="259200"/>
            <a:ext cx="7002000" cy="626760"/>
          </a:xfrm>
          <a:prstGeom prst="rect">
            <a:avLst/>
          </a:prstGeom>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Click to edit Master title style</a:t>
            </a:r>
            <a:endParaRPr b="0" lang="en-US" sz="2800" spc="-1" strike="noStrike">
              <a:solidFill>
                <a:srgbClr val="ffffff"/>
              </a:solidFill>
              <a:latin typeface="Arial"/>
            </a:endParaRPr>
          </a:p>
        </p:txBody>
      </p:sp>
      <p:sp>
        <p:nvSpPr>
          <p:cNvPr id="148" name="PlaceHolder 8"/>
          <p:cNvSpPr>
            <a:spLocks noGrp="1"/>
          </p:cNvSpPr>
          <p:nvPr>
            <p:ph type="body"/>
          </p:nvPr>
        </p:nvSpPr>
        <p:spPr>
          <a:xfrm>
            <a:off x="728640" y="1261800"/>
            <a:ext cx="7772040" cy="4937400"/>
          </a:xfrm>
          <a:prstGeom prst="rect">
            <a:avLst/>
          </a:prstGeom>
        </p:spPr>
        <p:txBody>
          <a:bodyPr lIns="90000" rIns="90000" tIns="46800" bIns="46800">
            <a:noAutofit/>
          </a:bodyPr>
          <a:p>
            <a:pPr marL="228600" indent="-228240">
              <a:lnSpc>
                <a:spcPct val="100000"/>
              </a:lnSpc>
              <a:spcBef>
                <a:spcPts val="1199"/>
              </a:spcBef>
              <a:buSzPct val="100045"/>
              <a:buBlip>
                <a:blip r:embed="rId4"/>
              </a:buBlip>
            </a:pPr>
            <a:r>
              <a:rPr b="0" lang="en-US" sz="1800" spc="-1" strike="noStrike">
                <a:solidFill>
                  <a:srgbClr val="000000"/>
                </a:solidFill>
                <a:latin typeface="Tahoma"/>
                <a:ea typeface="Tahoma"/>
              </a:rPr>
              <a:t>Click to edit Master text styles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Second level</a:t>
            </a:r>
            <a:endParaRPr b="0" lang="en-US" sz="1800" spc="-1" strike="noStrike">
              <a:solidFill>
                <a:srgbClr val="000000"/>
              </a:solidFill>
              <a:latin typeface="Tahoma"/>
            </a:endParaRPr>
          </a:p>
          <a:p>
            <a:pPr lvl="2" marL="685800" indent="-228240">
              <a:lnSpc>
                <a:spcPct val="100000"/>
              </a:lnSpc>
              <a:buSzPct val="100045"/>
              <a:buBlip>
                <a:blip r:embed="rId5"/>
              </a:buBlip>
            </a:pPr>
            <a:r>
              <a:rPr b="0" lang="en-US" sz="1800" spc="-1" strike="noStrike">
                <a:solidFill>
                  <a:srgbClr val="000000"/>
                </a:solidFill>
                <a:latin typeface="Tahoma"/>
                <a:ea typeface="Tahoma"/>
              </a:rPr>
              <a:t>Third level</a:t>
            </a:r>
            <a:endParaRPr b="0" lang="en-US" sz="1800" spc="-1" strike="noStrike">
              <a:solidFill>
                <a:srgbClr val="000000"/>
              </a:solidFill>
              <a:latin typeface="Tahoma"/>
            </a:endParaRPr>
          </a:p>
          <a:p>
            <a:pPr lvl="3" marL="914400" indent="-228240">
              <a:lnSpc>
                <a:spcPct val="100000"/>
              </a:lnSpc>
              <a:buClr>
                <a:srgbClr val="000000"/>
              </a:buClr>
              <a:buFont typeface="Arial"/>
              <a:buChar char="–"/>
            </a:pPr>
            <a:r>
              <a:rPr b="0" lang="en-US" sz="1800" spc="-1" strike="noStrike">
                <a:solidFill>
                  <a:srgbClr val="000000"/>
                </a:solidFill>
                <a:latin typeface="Tahoma"/>
                <a:ea typeface="Tahoma"/>
              </a:rPr>
              <a:t>Fourth level</a:t>
            </a:r>
            <a:endParaRPr b="0" lang="en-US" sz="1800" spc="-1" strike="noStrike">
              <a:solidFill>
                <a:srgbClr val="000000"/>
              </a:solidFill>
              <a:latin typeface="Tahoma"/>
            </a:endParaRPr>
          </a:p>
          <a:p>
            <a:pPr lvl="4" marL="1147680" indent="-228240">
              <a:lnSpc>
                <a:spcPct val="100000"/>
              </a:lnSpc>
              <a:buSzPct val="100045"/>
              <a:buBlip>
                <a:blip r:embed="rId6"/>
              </a:buBlip>
            </a:pPr>
            <a:r>
              <a:rPr b="0" lang="en-US" sz="1800" spc="-1" strike="noStrike">
                <a:solidFill>
                  <a:srgbClr val="000000"/>
                </a:solidFill>
                <a:latin typeface="Tahoma"/>
                <a:ea typeface="Tahoma"/>
              </a:rPr>
              <a:t>Fifth level</a:t>
            </a:r>
            <a:endParaRPr b="0" lang="en-US" sz="1800" spc="-1" strike="noStrike">
              <a:solidFill>
                <a:srgbClr val="000000"/>
              </a:solidFill>
              <a:latin typeface="Tahoma"/>
            </a:endParaRPr>
          </a:p>
        </p:txBody>
      </p:sp>
      <p:pic>
        <p:nvPicPr>
          <p:cNvPr id="149" name="Picture 5" descr=""/>
          <p:cNvPicPr/>
          <p:nvPr/>
        </p:nvPicPr>
        <p:blipFill>
          <a:blip r:embed="rId7"/>
          <a:stretch/>
        </p:blipFill>
        <p:spPr>
          <a:xfrm>
            <a:off x="8129160" y="233640"/>
            <a:ext cx="743400" cy="767880"/>
          </a:xfrm>
          <a:prstGeom prst="rect">
            <a:avLst/>
          </a:prstGeom>
          <a:ln>
            <a:noFill/>
          </a:ln>
        </p:spPr>
      </p:pic>
    </p:spTree>
  </p:cSld>
  <p:clrMap bg1="lt1" bg2="lt2" tx1="dk1" tx2="dk2" accent1="accent1" accent2="accent2" accent3="accent3" accent4="accent4" accent5="accent5" accent6="accent6" hlink="hlink" folHlink="folHlink"/>
  <p:sldLayoutIdLst>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hyperlink" Target="https://hub.docker.com/_/mongo/" TargetMode="External"/><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image" Target="../media/image62.png"/><Relationship Id="rId9"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hyperlink" Target="https://github.com/ozlerhakan/mongodb-json-files" TargetMode="External"/><Relationship Id="rId4" Type="http://schemas.openxmlformats.org/officeDocument/2006/relationships/hyperlink" Target="https://github.com/tmcnab/northwind-mongo" TargetMode="External"/><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hyperlink" Target="https://github.com/tmcnab/northwind-mongo.git" TargetMode="External"/><Relationship Id="rId8" Type="http://schemas.openxmlformats.org/officeDocument/2006/relationships/image" Target="../media/image67.png"/><Relationship Id="rId9" Type="http://schemas.openxmlformats.org/officeDocument/2006/relationships/image" Target="../media/image68.png"/><Relationship Id="rId10" Type="http://schemas.openxmlformats.org/officeDocument/2006/relationships/image" Target="../media/image69.png"/><Relationship Id="rId1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hyperlink" Target="https://northwinddatabase.codeplex.com/" TargetMode="External"/><Relationship Id="rId3" Type="http://schemas.openxmlformats.org/officeDocument/2006/relationships/image" Target="../media/image71.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hyperlink" Target="https://github.com/tmcnab" TargetMode="External"/><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image" Target="../media/image80.png"/><Relationship Id="rId6"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90.png"/><Relationship Id="rId1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image" Target="../media/image96.png"/><Relationship Id="rId3" Type="http://schemas.openxmlformats.org/officeDocument/2006/relationships/image" Target="../media/image97.png"/><Relationship Id="rId4" Type="http://schemas.openxmlformats.org/officeDocument/2006/relationships/image" Target="../media/image98.png"/><Relationship Id="rId5" Type="http://schemas.openxmlformats.org/officeDocument/2006/relationships/slideLayout" Target="../slideLayouts/slideLayout13.xml"/><Relationship Id="rId6"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image" Target="../media/image101.png"/><Relationship Id="rId3" Type="http://schemas.openxmlformats.org/officeDocument/2006/relationships/image" Target="../media/image102.png"/><Relationship Id="rId4" Type="http://schemas.openxmlformats.org/officeDocument/2006/relationships/image" Target="../media/image103.png"/><Relationship Id="rId5"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4.png"/><Relationship Id="rId2" Type="http://schemas.openxmlformats.org/officeDocument/2006/relationships/image" Target="../media/image105.png"/><Relationship Id="rId3" Type="http://schemas.openxmlformats.org/officeDocument/2006/relationships/image" Target="../media/image106.png"/><Relationship Id="rId4" Type="http://schemas.openxmlformats.org/officeDocument/2006/relationships/image" Target="../media/image107.png"/><Relationship Id="rId5" Type="http://schemas.openxmlformats.org/officeDocument/2006/relationships/slideLayout" Target="../slideLayouts/slideLayout13.xml"/><Relationship Id="rId6"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12.png"/><Relationship Id="rId2" Type="http://schemas.openxmlformats.org/officeDocument/2006/relationships/image" Target="../media/image113.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14.png"/><Relationship Id="rId2" Type="http://schemas.openxmlformats.org/officeDocument/2006/relationships/image" Target="../media/image115.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1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17.png"/><Relationship Id="rId2" Type="http://schemas.openxmlformats.org/officeDocument/2006/relationships/image" Target="../media/image118.png"/><Relationship Id="rId3" Type="http://schemas.openxmlformats.org/officeDocument/2006/relationships/image" Target="../media/image119.png"/><Relationship Id="rId4" Type="http://schemas.openxmlformats.org/officeDocument/2006/relationships/image" Target="../media/image120.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22.png"/><Relationship Id="rId2" Type="http://schemas.openxmlformats.org/officeDocument/2006/relationships/image" Target="../media/image123.png"/><Relationship Id="rId3" Type="http://schemas.openxmlformats.org/officeDocument/2006/relationships/image" Target="../media/image124.png"/><Relationship Id="rId4" Type="http://schemas.openxmlformats.org/officeDocument/2006/relationships/slideLayout" Target="../slideLayouts/slideLayout13.xml"/><Relationship Id="rId5"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25.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26.png"/><Relationship Id="rId2" Type="http://schemas.openxmlformats.org/officeDocument/2006/relationships/slideLayout" Target="../slideLayouts/slideLayout37.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127.png"/><Relationship Id="rId2" Type="http://schemas.openxmlformats.org/officeDocument/2006/relationships/image" Target="../media/image128.png"/><Relationship Id="rId3" Type="http://schemas.openxmlformats.org/officeDocument/2006/relationships/image" Target="../media/image129.png"/><Relationship Id="rId4" Type="http://schemas.openxmlformats.org/officeDocument/2006/relationships/slideLayout" Target="../slideLayouts/slideLayout13.xml"/><Relationship Id="rId5"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30.png"/><Relationship Id="rId2" Type="http://schemas.openxmlformats.org/officeDocument/2006/relationships/image" Target="../media/image131.png"/><Relationship Id="rId3" Type="http://schemas.openxmlformats.org/officeDocument/2006/relationships/image" Target="../media/image132.png"/><Relationship Id="rId4" Type="http://schemas.openxmlformats.org/officeDocument/2006/relationships/image" Target="../media/image133.png"/><Relationship Id="rId5"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34.png"/><Relationship Id="rId2" Type="http://schemas.openxmlformats.org/officeDocument/2006/relationships/image" Target="../media/image135.png"/><Relationship Id="rId3" Type="http://schemas.openxmlformats.org/officeDocument/2006/relationships/image" Target="../media/image136.png"/><Relationship Id="rId4" Type="http://schemas.openxmlformats.org/officeDocument/2006/relationships/slideLayout" Target="../slideLayouts/slideLayout13.xml"/><Relationship Id="rId5"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37.png"/><Relationship Id="rId2" Type="http://schemas.openxmlformats.org/officeDocument/2006/relationships/image" Target="../media/image138.png"/><Relationship Id="rId3" Type="http://schemas.openxmlformats.org/officeDocument/2006/relationships/image" Target="../media/image139.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40.png"/><Relationship Id="rId2" Type="http://schemas.openxmlformats.org/officeDocument/2006/relationships/image" Target="../media/image141.png"/><Relationship Id="rId3" Type="http://schemas.openxmlformats.org/officeDocument/2006/relationships/slideLayout" Target="../slideLayouts/slideLayout13.xml"/><Relationship Id="rId4"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142.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43.png"/><Relationship Id="rId2" Type="http://schemas.openxmlformats.org/officeDocument/2006/relationships/slideLayout" Target="../slideLayouts/slideLayout13.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144.png"/><Relationship Id="rId2" Type="http://schemas.openxmlformats.org/officeDocument/2006/relationships/image" Target="../media/image145.png"/><Relationship Id="rId3" Type="http://schemas.openxmlformats.org/officeDocument/2006/relationships/slideLayout" Target="../slideLayouts/slideLayout13.xml"/><Relationship Id="rId4"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46.png"/><Relationship Id="rId2" Type="http://schemas.openxmlformats.org/officeDocument/2006/relationships/slideLayout" Target="../slideLayouts/slideLayout37.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147.png"/><Relationship Id="rId2" Type="http://schemas.openxmlformats.org/officeDocument/2006/relationships/image" Target="../media/image148.png"/><Relationship Id="rId3" Type="http://schemas.openxmlformats.org/officeDocument/2006/relationships/image" Target="../media/image149.png"/><Relationship Id="rId4"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150.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153.png"/><Relationship Id="rId2" Type="http://schemas.openxmlformats.org/officeDocument/2006/relationships/image" Target="../media/image15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155.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156.png"/><Relationship Id="rId2" Type="http://schemas.openxmlformats.org/officeDocument/2006/relationships/image" Target="../media/image157.png"/><Relationship Id="rId3"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158.png"/><Relationship Id="rId2" Type="http://schemas.openxmlformats.org/officeDocument/2006/relationships/slideLayout" Target="../slideLayouts/slideLayout13.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159.png"/><Relationship Id="rId2" Type="http://schemas.openxmlformats.org/officeDocument/2006/relationships/image" Target="../media/image160.png"/><Relationship Id="rId3"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image" Target="../media/image162.png"/><Relationship Id="rId2" Type="http://schemas.openxmlformats.org/officeDocument/2006/relationships/image" Target="../media/image163.png"/><Relationship Id="rId3" Type="http://schemas.openxmlformats.org/officeDocument/2006/relationships/image" Target="../media/image164.png"/><Relationship Id="rId4"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165.png"/><Relationship Id="rId2" Type="http://schemas.openxmlformats.org/officeDocument/2006/relationships/image" Target="../media/image166.png"/><Relationship Id="rId3" Type="http://schemas.openxmlformats.org/officeDocument/2006/relationships/image" Target="../media/image167.png"/><Relationship Id="rId4" Type="http://schemas.openxmlformats.org/officeDocument/2006/relationships/image" Target="../media/image168.png"/><Relationship Id="rId5" Type="http://schemas.openxmlformats.org/officeDocument/2006/relationships/image" Target="../media/image169.png"/><Relationship Id="rId6" Type="http://schemas.openxmlformats.org/officeDocument/2006/relationships/slideLayout" Target="../slideLayouts/slideLayout13.xml"/><Relationship Id="rId7"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170.png"/><Relationship Id="rId2" Type="http://schemas.openxmlformats.org/officeDocument/2006/relationships/image" Target="../media/image171.png"/><Relationship Id="rId3"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17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173.png"/><Relationship Id="rId2" Type="http://schemas.openxmlformats.org/officeDocument/2006/relationships/image" Target="../media/image174.png"/><Relationship Id="rId3" Type="http://schemas.openxmlformats.org/officeDocument/2006/relationships/image" Target="../media/image175.png"/><Relationship Id="rId4"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176.png"/><Relationship Id="rId2" Type="http://schemas.openxmlformats.org/officeDocument/2006/relationships/image" Target="../media/image177.png"/><Relationship Id="rId3" Type="http://schemas.openxmlformats.org/officeDocument/2006/relationships/image" Target="../media/image178.png"/><Relationship Id="rId4" Type="http://schemas.openxmlformats.org/officeDocument/2006/relationships/image" Target="../media/image179.png"/><Relationship Id="rId5" Type="http://schemas.openxmlformats.org/officeDocument/2006/relationships/image" Target="../media/image180.png"/><Relationship Id="rId6" Type="http://schemas.openxmlformats.org/officeDocument/2006/relationships/image" Target="../media/image181.png"/><Relationship Id="rId7"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182.png"/><Relationship Id="rId2" Type="http://schemas.openxmlformats.org/officeDocument/2006/relationships/image" Target="../media/image183.png"/><Relationship Id="rId3" Type="http://schemas.openxmlformats.org/officeDocument/2006/relationships/image" Target="../media/image184.png"/><Relationship Id="rId4" Type="http://schemas.openxmlformats.org/officeDocument/2006/relationships/image" Target="../media/image185.png"/><Relationship Id="rId5"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186.png"/><Relationship Id="rId2" Type="http://schemas.openxmlformats.org/officeDocument/2006/relationships/image" Target="../media/image18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hyperlink" Target="https://docs.mongodb.org/gettingstarted/shell/tutorial/install-mongodb-on-linux/" TargetMode="External"/><Relationship Id="rId4" Type="http://schemas.openxmlformats.org/officeDocument/2006/relationships/image" Target="../media/image36.png"/><Relationship Id="rId5" Type="http://schemas.openxmlformats.org/officeDocument/2006/relationships/hyperlink" Target="https://www.mongodb.org/downloads#production" TargetMode="External"/><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40.png"/><Relationship Id="rId10"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722160" y="4406760"/>
            <a:ext cx="7772040" cy="1361880"/>
          </a:xfrm>
          <a:prstGeom prst="rect">
            <a:avLst/>
          </a:prstGeom>
          <a:noFill/>
          <a:ln>
            <a:noFill/>
          </a:ln>
        </p:spPr>
        <p:txBody>
          <a:bodyPr lIns="90000" rIns="90000" tIns="46800" bIns="46800">
            <a:noAutofit/>
          </a:bodyPr>
          <a:p>
            <a:pPr>
              <a:lnSpc>
                <a:spcPct val="100000"/>
              </a:lnSpc>
            </a:pPr>
            <a:r>
              <a:rPr b="1" lang="en-US" sz="4000" spc="-1" strike="noStrike" cap="small">
                <a:solidFill>
                  <a:srgbClr val="000000"/>
                </a:solidFill>
                <a:latin typeface="Tahoma"/>
                <a:ea typeface="Tahoma"/>
              </a:rPr>
              <a:t>Chapter 4: </a:t>
            </a:r>
            <a:br/>
            <a:r>
              <a:rPr b="1" lang="en-US" sz="4000" spc="-1" strike="noStrike" cap="small">
                <a:solidFill>
                  <a:srgbClr val="000000"/>
                </a:solidFill>
                <a:latin typeface="Tahoma"/>
                <a:ea typeface="Tahoma"/>
              </a:rPr>
              <a:t>MongoDB</a:t>
            </a:r>
            <a:endParaRPr b="0" lang="en-US" sz="4000" spc="-1" strike="noStrike">
              <a:solidFill>
                <a:srgbClr val="ffffff"/>
              </a:solidFill>
              <a:latin typeface="Arial"/>
            </a:endParaRPr>
          </a:p>
        </p:txBody>
      </p:sp>
      <p:sp>
        <p:nvSpPr>
          <p:cNvPr id="193" name="TextShape 2"/>
          <p:cNvSpPr txBox="1"/>
          <p:nvPr/>
        </p:nvSpPr>
        <p:spPr>
          <a:xfrm>
            <a:off x="708840" y="2906640"/>
            <a:ext cx="7772040" cy="1499760"/>
          </a:xfrm>
          <a:prstGeom prst="rect">
            <a:avLst/>
          </a:prstGeom>
          <a:noFill/>
          <a:ln>
            <a:noFill/>
          </a:ln>
        </p:spPr>
        <p:txBody>
          <a:bodyPr lIns="90000" rIns="90000" tIns="46800" bIns="46800" anchor="b">
            <a:noAutofit/>
          </a:bodyPr>
          <a:p>
            <a:pPr>
              <a:lnSpc>
                <a:spcPct val="100000"/>
              </a:lnSpc>
              <a:spcBef>
                <a:spcPts val="1199"/>
              </a:spcBef>
            </a:pPr>
            <a:r>
              <a:rPr b="1" lang="en-US" sz="2000" spc="-1" strike="noStrike">
                <a:solidFill>
                  <a:srgbClr val="898f8f"/>
                </a:solidFill>
                <a:latin typeface="Tahoma"/>
                <a:ea typeface="Tahoma"/>
              </a:rPr>
              <a:t>Introduction to NoSQL Databases</a:t>
            </a:r>
            <a:endParaRPr b="0" lang="en-US"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Installing MongoDB—III</a:t>
            </a:r>
            <a:endParaRPr b="0" lang="en-US" sz="2800" spc="-1" strike="noStrike">
              <a:solidFill>
                <a:srgbClr val="ffffff"/>
              </a:solidFill>
              <a:latin typeface="Arial"/>
            </a:endParaRPr>
          </a:p>
        </p:txBody>
      </p:sp>
      <p:sp>
        <p:nvSpPr>
          <p:cNvPr id="220"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Tahoma"/>
                <a:ea typeface="Tahoma"/>
              </a:rPr>
              <a:t>MongoDB can also be installed using a Linux package manager</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Such as apt-get for Ubuntu</a:t>
            </a:r>
            <a:endParaRPr b="0" lang="en-US" sz="1800" spc="-1" strike="noStrike">
              <a:solidFill>
                <a:srgbClr val="000000"/>
              </a:solidFill>
              <a:latin typeface="Tahoma"/>
            </a:endParaRPr>
          </a:p>
          <a:p>
            <a:pPr marL="228600" indent="-228240">
              <a:lnSpc>
                <a:spcPct val="100000"/>
              </a:lnSpc>
              <a:spcBef>
                <a:spcPts val="1199"/>
              </a:spcBef>
              <a:buSzPct val="100045"/>
              <a:buBlip>
                <a:blip r:embed="rId2"/>
              </a:buBlip>
            </a:pPr>
            <a:r>
              <a:rPr b="0" lang="en-US" sz="1800" spc="-1" strike="noStrike">
                <a:solidFill>
                  <a:srgbClr val="000000"/>
                </a:solidFill>
                <a:latin typeface="Tahoma"/>
                <a:ea typeface="Tahoma"/>
              </a:rPr>
              <a:t>The package managers </a:t>
            </a:r>
            <a:r>
              <a:rPr b="0" lang="en-US" sz="1800" spc="-1" strike="noStrike">
                <a:solidFill>
                  <a:srgbClr val="000000"/>
                </a:solidFill>
                <a:latin typeface="Arial"/>
                <a:ea typeface="Tahoma"/>
              </a:rPr>
              <a:t>generally configure MongoDB to run as a Linux service</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Arial"/>
                <a:ea typeface="Tahoma"/>
              </a:rPr>
              <a:t>Data files are stored by default in: </a:t>
            </a:r>
            <a:r>
              <a:rPr b="0" lang="en-US" sz="1800" spc="-1" strike="noStrike">
                <a:solidFill>
                  <a:srgbClr val="000000"/>
                </a:solidFill>
                <a:latin typeface="Courier New"/>
                <a:ea typeface="Tahoma"/>
              </a:rPr>
              <a:t>/var/lib/mongodb</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Arial"/>
                <a:ea typeface="Tahoma"/>
              </a:rPr>
              <a:t>Log files are stored by default in:  </a:t>
            </a:r>
            <a:r>
              <a:rPr b="0" lang="en-US" sz="1800" spc="-1" strike="noStrike">
                <a:solidFill>
                  <a:srgbClr val="000000"/>
                </a:solidFill>
                <a:latin typeface="Courier New"/>
                <a:ea typeface="Tahoma"/>
              </a:rPr>
              <a:t>/var/log/mongodb</a:t>
            </a:r>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Launching the MongoDB Server</a:t>
            </a:r>
            <a:endParaRPr b="0" lang="en-US" sz="2800" spc="-1" strike="noStrike">
              <a:solidFill>
                <a:srgbClr val="ffffff"/>
              </a:solidFill>
              <a:latin typeface="Arial"/>
            </a:endParaRPr>
          </a:p>
        </p:txBody>
      </p:sp>
      <p:sp>
        <p:nvSpPr>
          <p:cNvPr id="222" name="TextShape 2"/>
          <p:cNvSpPr txBox="1"/>
          <p:nvPr/>
        </p:nvSpPr>
        <p:spPr>
          <a:xfrm>
            <a:off x="728640" y="123588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00"/>
              <a:buBlip>
                <a:blip r:embed="rId1"/>
              </a:buBlip>
            </a:pPr>
            <a:r>
              <a:rPr b="0" lang="en-US" sz="1700" spc="-1" strike="noStrike">
                <a:solidFill>
                  <a:srgbClr val="000000"/>
                </a:solidFill>
                <a:latin typeface="Tahoma"/>
                <a:ea typeface="Tahoma"/>
              </a:rPr>
              <a:t>Open a terminal window</a:t>
            </a:r>
            <a:endParaRPr b="0" lang="en-US" sz="1700" spc="-1" strike="noStrike">
              <a:solidFill>
                <a:srgbClr val="000000"/>
              </a:solidFill>
              <a:latin typeface="Tahoma"/>
            </a:endParaRPr>
          </a:p>
          <a:p>
            <a:pPr lvl="1" marL="457200" indent="-228240">
              <a:lnSpc>
                <a:spcPct val="100000"/>
              </a:lnSpc>
              <a:buClr>
                <a:srgbClr val="000000"/>
              </a:buClr>
              <a:buFont typeface="Arial"/>
              <a:buChar char="–"/>
            </a:pPr>
            <a:r>
              <a:rPr b="0" lang="en-US" sz="1700" spc="-1" strike="noStrike">
                <a:solidFill>
                  <a:srgbClr val="000000"/>
                </a:solidFill>
                <a:latin typeface="Tahoma"/>
                <a:ea typeface="Tahoma"/>
              </a:rPr>
              <a:t>Click the Terminal icon on the system tray</a:t>
            </a:r>
            <a:endParaRPr b="0" lang="en-US" sz="1700" spc="-1" strike="noStrike">
              <a:solidFill>
                <a:srgbClr val="000000"/>
              </a:solidFill>
              <a:latin typeface="Tahoma"/>
            </a:endParaRPr>
          </a:p>
          <a:p>
            <a:pPr marL="228600" indent="-228240">
              <a:lnSpc>
                <a:spcPct val="100000"/>
              </a:lnSpc>
              <a:spcBef>
                <a:spcPts val="1199"/>
              </a:spcBef>
              <a:buSzPct val="100000"/>
              <a:buBlip>
                <a:blip r:embed="rId2"/>
              </a:buBlip>
            </a:pPr>
            <a:r>
              <a:rPr b="0" lang="en-US" sz="1700" spc="-1" strike="noStrike">
                <a:solidFill>
                  <a:srgbClr val="000000"/>
                </a:solidFill>
                <a:latin typeface="Tahoma"/>
                <a:ea typeface="Tahoma"/>
              </a:rPr>
              <a:t>From the terminal window, enter the following commands:</a:t>
            </a:r>
            <a:endParaRPr b="0" lang="en-US" sz="1700" spc="-1" strike="noStrike">
              <a:solidFill>
                <a:srgbClr val="000000"/>
              </a:solidFill>
              <a:latin typeface="Tahoma"/>
            </a:endParaRPr>
          </a:p>
          <a:p>
            <a:pPr lvl="1" marL="457200" indent="-228240">
              <a:lnSpc>
                <a:spcPct val="100000"/>
              </a:lnSpc>
              <a:buClr>
                <a:srgbClr val="000000"/>
              </a:buClr>
              <a:buFont typeface="Arial"/>
              <a:buChar char="–"/>
            </a:pPr>
            <a:r>
              <a:rPr b="0" lang="en-US" sz="1700" spc="-1" strike="noStrike">
                <a:solidFill>
                  <a:srgbClr val="000000"/>
                </a:solidFill>
                <a:latin typeface="Courier New"/>
                <a:ea typeface="Tahoma"/>
              </a:rPr>
              <a:t>cd /home/student/roi_nosql/mongodb_exercises</a:t>
            </a:r>
            <a:endParaRPr b="0" lang="en-US" sz="1700" spc="-1" strike="noStrike">
              <a:solidFill>
                <a:srgbClr val="000000"/>
              </a:solidFill>
              <a:latin typeface="Tahoma"/>
            </a:endParaRPr>
          </a:p>
          <a:p>
            <a:pPr lvl="1" marL="457200" indent="-228240">
              <a:lnSpc>
                <a:spcPct val="100000"/>
              </a:lnSpc>
              <a:buClr>
                <a:srgbClr val="000000"/>
              </a:buClr>
              <a:buFont typeface="Arial"/>
              <a:buChar char="–"/>
            </a:pPr>
            <a:r>
              <a:rPr b="0" lang="en-US" sz="1700" spc="-1" strike="noStrike">
                <a:solidFill>
                  <a:srgbClr val="000000"/>
                </a:solidFill>
                <a:latin typeface="Courier New"/>
                <a:ea typeface="Tahoma"/>
              </a:rPr>
              <a:t>mongod</a:t>
            </a:r>
            <a:endParaRPr b="0" lang="en-US" sz="1700" spc="-1" strike="noStrike">
              <a:solidFill>
                <a:srgbClr val="000000"/>
              </a:solidFill>
              <a:latin typeface="Tahoma"/>
            </a:endParaRPr>
          </a:p>
          <a:p>
            <a:pPr lvl="2" marL="685800" indent="-228240">
              <a:lnSpc>
                <a:spcPct val="100000"/>
              </a:lnSpc>
              <a:buSzPct val="100000"/>
              <a:buBlip>
                <a:blip r:embed="rId3"/>
              </a:buBlip>
            </a:pPr>
            <a:r>
              <a:rPr b="0" lang="en-US" sz="1700" spc="-1" strike="noStrike">
                <a:solidFill>
                  <a:srgbClr val="000000"/>
                </a:solidFill>
                <a:latin typeface="Tahoma"/>
                <a:ea typeface="Tahoma"/>
              </a:rPr>
              <a:t>This should start the MongoDB server </a:t>
            </a:r>
            <a:endParaRPr b="0" lang="en-US" sz="1700" spc="-1" strike="noStrike">
              <a:solidFill>
                <a:srgbClr val="000000"/>
              </a:solidFill>
              <a:latin typeface="Tahoma"/>
            </a:endParaRPr>
          </a:p>
          <a:p>
            <a:pPr lvl="2" marL="685800" indent="-228240">
              <a:lnSpc>
                <a:spcPct val="100000"/>
              </a:lnSpc>
              <a:buSzPct val="100000"/>
              <a:buBlip>
                <a:blip r:embed="rId4"/>
              </a:buBlip>
            </a:pPr>
            <a:r>
              <a:rPr b="0" lang="en-US" sz="1700" spc="-1" strike="noStrike">
                <a:solidFill>
                  <a:srgbClr val="000000"/>
                </a:solidFill>
                <a:latin typeface="Tahoma"/>
                <a:ea typeface="Tahoma"/>
              </a:rPr>
              <a:t>It will display output to the console similar to the following:</a:t>
            </a:r>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pPr marL="228600" indent="-228240">
              <a:lnSpc>
                <a:spcPct val="100000"/>
              </a:lnSpc>
              <a:spcBef>
                <a:spcPts val="1199"/>
              </a:spcBef>
              <a:buSzPct val="100000"/>
              <a:buBlip>
                <a:blip r:embed="rId5"/>
              </a:buBlip>
            </a:pPr>
            <a:r>
              <a:rPr b="0" lang="en-US" sz="1700" spc="-1" strike="noStrike">
                <a:solidFill>
                  <a:srgbClr val="000000"/>
                </a:solidFill>
                <a:latin typeface="Tahoma"/>
                <a:ea typeface="Tahoma"/>
              </a:rPr>
              <a:t>When ready, type </a:t>
            </a:r>
            <a:r>
              <a:rPr b="0" lang="en-US" sz="1700" spc="-1" strike="noStrike">
                <a:solidFill>
                  <a:srgbClr val="000000"/>
                </a:solidFill>
                <a:latin typeface="Courier New"/>
                <a:ea typeface="Tahoma"/>
              </a:rPr>
              <a:t>Ctrl-C</a:t>
            </a:r>
            <a:r>
              <a:rPr b="0" lang="en-US" sz="1700" spc="-1" strike="noStrike">
                <a:solidFill>
                  <a:srgbClr val="000000"/>
                </a:solidFill>
                <a:latin typeface="Tahoma"/>
                <a:ea typeface="Tahoma"/>
              </a:rPr>
              <a:t> to stop the MongoDB server</a:t>
            </a:r>
            <a:endParaRPr b="0" lang="en-US" sz="1700" spc="-1" strike="noStrike">
              <a:solidFill>
                <a:srgbClr val="000000"/>
              </a:solidFill>
              <a:latin typeface="Tahoma"/>
            </a:endParaRPr>
          </a:p>
          <a:p>
            <a:pPr>
              <a:lnSpc>
                <a:spcPct val="100000"/>
              </a:lnSpc>
              <a:spcBef>
                <a:spcPts val="1199"/>
              </a:spcBef>
            </a:pPr>
            <a:endParaRPr b="0" lang="en-US" sz="1700" spc="-1" strike="noStrike">
              <a:solidFill>
                <a:srgbClr val="000000"/>
              </a:solidFill>
              <a:latin typeface="Tahoma"/>
            </a:endParaRPr>
          </a:p>
          <a:p>
            <a:endParaRPr b="0" lang="en-US" sz="1700" spc="-1" strike="noStrike">
              <a:solidFill>
                <a:srgbClr val="000000"/>
              </a:solidFill>
              <a:latin typeface="Tahoma"/>
            </a:endParaRPr>
          </a:p>
          <a:p>
            <a:pPr marL="457200">
              <a:lnSpc>
                <a:spcPct val="100000"/>
              </a:lnSpc>
            </a:pPr>
            <a:endParaRPr b="0" lang="en-US" sz="1700" spc="-1" strike="noStrike">
              <a:solidFill>
                <a:srgbClr val="000000"/>
              </a:solidFill>
              <a:latin typeface="Tahoma"/>
            </a:endParaRPr>
          </a:p>
          <a:p>
            <a:pPr marL="457200">
              <a:lnSpc>
                <a:spcPct val="100000"/>
              </a:lnSpc>
            </a:pPr>
            <a:endParaRPr b="0" lang="en-US" sz="1700" spc="-1" strike="noStrike">
              <a:solidFill>
                <a:srgbClr val="000000"/>
              </a:solidFill>
              <a:latin typeface="Tahoma"/>
            </a:endParaRPr>
          </a:p>
          <a:p>
            <a:pPr marL="511200">
              <a:lnSpc>
                <a:spcPct val="100000"/>
              </a:lnSpc>
            </a:pPr>
            <a:endParaRPr b="0" lang="en-US" sz="1700" spc="-1" strike="noStrike">
              <a:solidFill>
                <a:srgbClr val="000000"/>
              </a:solidFill>
              <a:latin typeface="Tahoma"/>
            </a:endParaRPr>
          </a:p>
        </p:txBody>
      </p:sp>
      <p:sp>
        <p:nvSpPr>
          <p:cNvPr id="223" name="CustomShape 3"/>
          <p:cNvSpPr/>
          <p:nvPr/>
        </p:nvSpPr>
        <p:spPr>
          <a:xfrm>
            <a:off x="1600920" y="3346200"/>
            <a:ext cx="5942160" cy="2477160"/>
          </a:xfrm>
          <a:prstGeom prst="rect">
            <a:avLst/>
          </a:prstGeom>
          <a:noFill/>
          <a:ln w="28440">
            <a:solidFill>
              <a:schemeClr val="accent2">
                <a:lumMod val="20000"/>
                <a:lumOff val="80000"/>
              </a:schemeClr>
            </a:solidFill>
            <a:miter/>
          </a:ln>
        </p:spPr>
        <p:style>
          <a:lnRef idx="0"/>
          <a:fillRef idx="0"/>
          <a:effectRef idx="0"/>
          <a:fontRef idx="minor"/>
        </p:style>
        <p:txBody>
          <a:bodyPr lIns="90000" rIns="90000" tIns="45000" bIns="45000">
            <a:noAutofit/>
          </a:bodyPr>
          <a:p>
            <a:pPr>
              <a:lnSpc>
                <a:spcPct val="100000"/>
              </a:lnSpc>
            </a:pPr>
            <a:r>
              <a:rPr b="0" lang="en-US" sz="1400" spc="-1" strike="noStrike">
                <a:solidFill>
                  <a:srgbClr val="000000"/>
                </a:solidFill>
                <a:latin typeface="Courier New"/>
              </a:rPr>
              <a:t>MongoDB starting : pid=5224 port=27017 dbpath=/data/db    </a:t>
            </a:r>
            <a:br/>
            <a:r>
              <a:rPr b="0" lang="en-US" sz="1400" spc="-1" strike="noStrike">
                <a:solidFill>
                  <a:srgbClr val="000000"/>
                </a:solidFill>
                <a:latin typeface="Courier New"/>
              </a:rPr>
              <a:t>64-bit host=roi-bigdata</a:t>
            </a:r>
            <a:endParaRPr b="0" lang="en-US" sz="1400" spc="-1" strike="noStrike">
              <a:latin typeface="Arial"/>
            </a:endParaRPr>
          </a:p>
          <a:p>
            <a:pPr>
              <a:lnSpc>
                <a:spcPct val="100000"/>
              </a:lnSpc>
            </a:pPr>
            <a:r>
              <a:rPr b="0" lang="en-US" sz="1400" spc="-1" strike="noStrike">
                <a:solidFill>
                  <a:srgbClr val="000000"/>
                </a:solidFill>
                <a:latin typeface="Courier New"/>
              </a:rPr>
              <a:t>db version v3.2.4</a:t>
            </a:r>
            <a:endParaRPr b="0" lang="en-US" sz="1400" spc="-1" strike="noStrike">
              <a:latin typeface="Arial"/>
            </a:endParaRPr>
          </a:p>
          <a:p>
            <a:pPr>
              <a:lnSpc>
                <a:spcPct val="100000"/>
              </a:lnSpc>
            </a:pPr>
            <a:r>
              <a:rPr b="0" lang="en-US" sz="1400" spc="-1" strike="noStrike">
                <a:solidFill>
                  <a:srgbClr val="000000"/>
                </a:solidFill>
                <a:latin typeface="Courier New"/>
              </a:rPr>
              <a:t>git version: e2ee9ffcf9f5a94fad76802e28cc978718bb7a30</a:t>
            </a:r>
            <a:endParaRPr b="0" lang="en-US" sz="1400" spc="-1" strike="noStrike">
              <a:latin typeface="Arial"/>
            </a:endParaRPr>
          </a:p>
          <a:p>
            <a:pPr>
              <a:lnSpc>
                <a:spcPct val="100000"/>
              </a:lnSpc>
            </a:pPr>
            <a:r>
              <a:rPr b="0" lang="en-US" sz="1400" spc="-1" strike="noStrike">
                <a:solidFill>
                  <a:srgbClr val="000000"/>
                </a:solidFill>
                <a:latin typeface="Courier New"/>
              </a:rPr>
              <a:t>OpenSSL version: OpenSSL 1.0.1f 6 Jan 2014</a:t>
            </a:r>
            <a:endParaRPr b="0" lang="en-US" sz="1400" spc="-1" strike="noStrike">
              <a:latin typeface="Arial"/>
            </a:endParaRPr>
          </a:p>
          <a:p>
            <a:pPr>
              <a:lnSpc>
                <a:spcPct val="100000"/>
              </a:lnSpc>
            </a:pPr>
            <a:r>
              <a:rPr b="0" lang="en-US" sz="1400" spc="-1" strike="noStrike">
                <a:solidFill>
                  <a:srgbClr val="000000"/>
                </a:solidFill>
                <a:latin typeface="Courier New"/>
              </a:rPr>
              <a:t>*</a:t>
            </a:r>
            <a:endParaRPr b="0" lang="en-US" sz="1400" spc="-1" strike="noStrike">
              <a:latin typeface="Arial"/>
            </a:endParaRPr>
          </a:p>
          <a:p>
            <a:pPr>
              <a:lnSpc>
                <a:spcPct val="100000"/>
              </a:lnSpc>
            </a:pPr>
            <a:r>
              <a:rPr b="0" lang="en-US" sz="1400" spc="-1" strike="noStrike">
                <a:solidFill>
                  <a:srgbClr val="000000"/>
                </a:solidFill>
                <a:latin typeface="Courier New"/>
              </a:rPr>
              <a:t>Detected data files in /data/db created by the </a:t>
            </a:r>
            <a:br/>
            <a:r>
              <a:rPr b="0" lang="en-US" sz="1400" spc="-1" strike="noStrike">
                <a:solidFill>
                  <a:srgbClr val="000000"/>
                </a:solidFill>
                <a:latin typeface="Courier New"/>
              </a:rPr>
              <a:t>'wiredTiger' storage engine, so setting the active </a:t>
            </a:r>
            <a:br/>
            <a:r>
              <a:rPr b="0" lang="en-US" sz="1400" spc="-1" strike="noStrike">
                <a:solidFill>
                  <a:srgbClr val="000000"/>
                </a:solidFill>
                <a:latin typeface="Courier New"/>
              </a:rPr>
              <a:t>storage engine to 'wiredTiger'</a:t>
            </a:r>
            <a:endParaRPr b="0" lang="en-US" sz="1400" spc="-1" strike="noStrike">
              <a:latin typeface="Arial"/>
            </a:endParaRPr>
          </a:p>
          <a:p>
            <a:pPr>
              <a:lnSpc>
                <a:spcPct val="100000"/>
              </a:lnSpc>
            </a:pPr>
            <a:r>
              <a:rPr b="0" lang="en-US" sz="1400" spc="-1" strike="noStrike">
                <a:solidFill>
                  <a:srgbClr val="000000"/>
                </a:solidFill>
                <a:latin typeface="Courier New"/>
              </a:rPr>
              <a:t>*</a:t>
            </a:r>
            <a:endParaRPr b="0" lang="en-US" sz="1400" spc="-1" strike="noStrike">
              <a:latin typeface="Arial"/>
            </a:endParaRPr>
          </a:p>
          <a:p>
            <a:pPr>
              <a:lnSpc>
                <a:spcPct val="100000"/>
              </a:lnSpc>
            </a:pPr>
            <a:r>
              <a:rPr b="0" lang="en-US" sz="1400" spc="-1" strike="noStrike">
                <a:solidFill>
                  <a:srgbClr val="000000"/>
                </a:solidFill>
                <a:latin typeface="Courier New"/>
              </a:rPr>
              <a:t>waiting for connections on port 27017</a:t>
            </a:r>
            <a:endParaRPr b="0" lang="en-US" sz="1400" spc="-1" strike="noStrike">
              <a:latin typeface="Arial"/>
            </a:endParaRPr>
          </a:p>
        </p:txBody>
      </p:sp>
      <p:pic>
        <p:nvPicPr>
          <p:cNvPr id="224" name="Picture 13" descr=""/>
          <p:cNvPicPr/>
          <p:nvPr/>
        </p:nvPicPr>
        <p:blipFill>
          <a:blip r:embed="rId6"/>
          <a:stretch/>
        </p:blipFill>
        <p:spPr>
          <a:xfrm>
            <a:off x="8132400" y="240120"/>
            <a:ext cx="743400" cy="737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MongoDB Server Options</a:t>
            </a:r>
            <a:endParaRPr b="0" lang="en-US" sz="2800" spc="-1" strike="noStrike">
              <a:solidFill>
                <a:srgbClr val="ffffff"/>
              </a:solidFill>
              <a:latin typeface="Arial"/>
            </a:endParaRPr>
          </a:p>
        </p:txBody>
      </p:sp>
      <p:sp>
        <p:nvSpPr>
          <p:cNvPr id="226"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Tahoma"/>
                <a:ea typeface="Tahoma"/>
              </a:rPr>
              <a:t>The MongoDB server has many run-time options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Replica Sets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Sharding</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SSL</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Storage Engine</a:t>
            </a:r>
            <a:endParaRPr b="0" lang="en-US" sz="1800" spc="-1" strike="noStrike">
              <a:solidFill>
                <a:srgbClr val="000000"/>
              </a:solidFill>
              <a:latin typeface="Tahoma"/>
            </a:endParaRPr>
          </a:p>
          <a:p>
            <a:pPr marL="228600" indent="-228240">
              <a:lnSpc>
                <a:spcPct val="100000"/>
              </a:lnSpc>
              <a:spcBef>
                <a:spcPts val="1199"/>
              </a:spcBef>
              <a:buSzPct val="100045"/>
              <a:buBlip>
                <a:blip r:embed="rId2"/>
              </a:buBlip>
            </a:pPr>
            <a:r>
              <a:rPr b="0" lang="en-US" sz="1800" spc="-1" strike="noStrike">
                <a:solidFill>
                  <a:srgbClr val="000000"/>
                </a:solidFill>
                <a:latin typeface="Tahoma"/>
                <a:ea typeface="Tahoma"/>
              </a:rPr>
              <a:t>More details later</a:t>
            </a:r>
            <a:endParaRPr b="0" lang="en-US" sz="1800" spc="-1" strike="noStrike">
              <a:solidFill>
                <a:srgbClr val="000000"/>
              </a:solidFill>
              <a:latin typeface="Tahoma"/>
            </a:endParaRPr>
          </a:p>
          <a:p>
            <a:pPr marL="228600" indent="-228240">
              <a:lnSpc>
                <a:spcPct val="100000"/>
              </a:lnSpc>
              <a:spcBef>
                <a:spcPts val="1199"/>
              </a:spcBef>
              <a:buSzPct val="100045"/>
              <a:buBlip>
                <a:blip r:embed="rId3"/>
              </a:buBlip>
            </a:pPr>
            <a:r>
              <a:rPr b="0" lang="en-US" sz="1800" spc="-1" strike="noStrike">
                <a:solidFill>
                  <a:srgbClr val="000000"/>
                </a:solidFill>
                <a:latin typeface="Tahoma"/>
                <a:ea typeface="Tahoma"/>
              </a:rPr>
              <a:t>Use the </a:t>
            </a:r>
            <a:r>
              <a:rPr b="0" lang="en-US" sz="1800" spc="-1" strike="noStrike">
                <a:solidFill>
                  <a:srgbClr val="000000"/>
                </a:solidFill>
                <a:latin typeface="Courier New"/>
                <a:ea typeface="Tahoma"/>
              </a:rPr>
              <a:t>--help</a:t>
            </a:r>
            <a:r>
              <a:rPr b="0" lang="en-US" sz="1800" spc="-1" strike="noStrike">
                <a:solidFill>
                  <a:srgbClr val="000000"/>
                </a:solidFill>
                <a:latin typeface="Tahoma"/>
                <a:ea typeface="Tahoma"/>
              </a:rPr>
              <a:t> option to see the entire list</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mongod --help</a:t>
            </a:r>
            <a:endParaRPr b="0" lang="en-US" sz="1800" spc="-1" strike="noStrike">
              <a:solidFill>
                <a:srgbClr val="000000"/>
              </a:solidFill>
              <a:latin typeface="Tahoma"/>
            </a:endParaRPr>
          </a:p>
          <a:p>
            <a:pPr marL="457200">
              <a:lnSpc>
                <a:spcPct val="100000"/>
              </a:lnSpc>
            </a:pPr>
            <a:endParaRPr b="0" lang="en-US" sz="1800" spc="-1" strike="noStrike">
              <a:solidFill>
                <a:srgbClr val="000000"/>
              </a:solidFill>
              <a:latin typeface="Tahoma"/>
            </a:endParaRPr>
          </a:p>
          <a:p>
            <a:pPr marL="457200">
              <a:lnSpc>
                <a:spcPct val="100000"/>
              </a:lnSpc>
            </a:pPr>
            <a:endParaRPr b="0" lang="en-US" sz="1800" spc="-1" strike="noStrike">
              <a:solidFill>
                <a:srgbClr val="000000"/>
              </a:solidFill>
              <a:latin typeface="Tahoma"/>
            </a:endParaRPr>
          </a:p>
          <a:p>
            <a:pPr marL="457200">
              <a:lnSpc>
                <a:spcPct val="100000"/>
              </a:lnSpc>
            </a:pPr>
            <a:endParaRPr b="0" lang="en-US" sz="1800" spc="-1" strike="noStrike">
              <a:solidFill>
                <a:srgbClr val="000000"/>
              </a:solidFill>
              <a:latin typeface="Tahoma"/>
            </a:endParaRPr>
          </a:p>
          <a:p>
            <a:pPr marL="511200">
              <a:lnSpc>
                <a:spcPct val="100000"/>
              </a:lnSpc>
            </a:pP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Launching MongoDB Server in Docker</a:t>
            </a:r>
            <a:endParaRPr b="0" lang="en-US" sz="2800" spc="-1" strike="noStrike">
              <a:solidFill>
                <a:srgbClr val="ffffff"/>
              </a:solidFill>
              <a:latin typeface="Arial"/>
            </a:endParaRPr>
          </a:p>
        </p:txBody>
      </p:sp>
      <p:sp>
        <p:nvSpPr>
          <p:cNvPr id="228" name="TextShape 2"/>
          <p:cNvSpPr txBox="1"/>
          <p:nvPr/>
        </p:nvSpPr>
        <p:spPr>
          <a:xfrm>
            <a:off x="728640" y="1236960"/>
            <a:ext cx="814716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Tahoma"/>
                <a:ea typeface="Tahoma"/>
              </a:rPr>
              <a:t>An alternative to installing MongoDB is to download (pull) the official MongoDB image from Docker Hub (</a:t>
            </a:r>
            <a:r>
              <a:rPr b="0" lang="en-US" sz="1800" spc="-1" strike="noStrike" u="sng">
                <a:solidFill>
                  <a:srgbClr val="0070c0"/>
                </a:solidFill>
                <a:uFillTx/>
                <a:latin typeface="Tahoma"/>
                <a:ea typeface="Tahoma"/>
                <a:hlinkClick r:id="rId2"/>
              </a:rPr>
              <a:t>https://hub.docker.com/_/mongo/</a:t>
            </a:r>
            <a:r>
              <a:rPr b="0" lang="en-US" sz="1800" spc="-1" strike="noStrike">
                <a:solidFill>
                  <a:srgbClr val="000000"/>
                </a:solidFill>
                <a:latin typeface="Tahoma"/>
                <a:ea typeface="Tahoma"/>
              </a:rPr>
              <a:t>) and run it in a Docker container</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Over 10 million pulls</a:t>
            </a:r>
            <a:endParaRPr b="0" lang="en-US" sz="1800" spc="-1" strike="noStrike">
              <a:solidFill>
                <a:srgbClr val="000000"/>
              </a:solidFill>
              <a:latin typeface="Tahoma"/>
            </a:endParaRPr>
          </a:p>
          <a:p>
            <a:pPr marL="228600" indent="-228240">
              <a:lnSpc>
                <a:spcPct val="100000"/>
              </a:lnSpc>
              <a:spcBef>
                <a:spcPts val="1199"/>
              </a:spcBef>
              <a:buSzPct val="100045"/>
              <a:buBlip>
                <a:blip r:embed="rId3"/>
              </a:buBlip>
            </a:pPr>
            <a:r>
              <a:rPr b="0" lang="en-US" sz="1800" spc="-1" strike="noStrike">
                <a:solidFill>
                  <a:srgbClr val="000000"/>
                </a:solidFill>
                <a:latin typeface="Tahoma"/>
                <a:ea typeface="Tahoma"/>
              </a:rPr>
              <a:t>From a terminal window, enter the following commands: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cd ~/roi_nosql/mongodb_exercises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docker images</a:t>
            </a:r>
            <a:endParaRPr b="0" lang="en-US" sz="1800" spc="-1" strike="noStrike">
              <a:solidFill>
                <a:srgbClr val="000000"/>
              </a:solidFill>
              <a:latin typeface="Tahoma"/>
            </a:endParaRPr>
          </a:p>
          <a:p>
            <a:pPr lvl="2" marL="685800" indent="-228240">
              <a:lnSpc>
                <a:spcPct val="100000"/>
              </a:lnSpc>
              <a:buSzPct val="100045"/>
              <a:buBlip>
                <a:blip r:embed="rId4"/>
              </a:buBlip>
            </a:pPr>
            <a:r>
              <a:rPr b="0" lang="en-US" sz="1800" spc="-1" strike="noStrike">
                <a:solidFill>
                  <a:srgbClr val="000000"/>
                </a:solidFill>
                <a:latin typeface="Tahoma"/>
                <a:ea typeface="Tahoma"/>
              </a:rPr>
              <a:t>This will show all the images that have been downloaded</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./start_mongodb.sh</a:t>
            </a:r>
            <a:endParaRPr b="0" lang="en-US" sz="1800" spc="-1" strike="noStrike">
              <a:solidFill>
                <a:srgbClr val="000000"/>
              </a:solidFill>
              <a:latin typeface="Tahoma"/>
            </a:endParaRPr>
          </a:p>
          <a:p>
            <a:pPr lvl="2" marL="685800" indent="-228240">
              <a:lnSpc>
                <a:spcPct val="100000"/>
              </a:lnSpc>
              <a:buSzPct val="100045"/>
              <a:buBlip>
                <a:blip r:embed="rId5"/>
              </a:buBlip>
            </a:pPr>
            <a:r>
              <a:rPr b="0" lang="en-US" sz="1800" spc="-1" strike="noStrike">
                <a:solidFill>
                  <a:srgbClr val="000000"/>
                </a:solidFill>
                <a:latin typeface="Tahoma"/>
                <a:ea typeface="Tahoma"/>
              </a:rPr>
              <a:t>This should start the MongoDB server in a Docker container</a:t>
            </a:r>
            <a:endParaRPr b="0" lang="en-US" sz="1800" spc="-1" strike="noStrike">
              <a:solidFill>
                <a:srgbClr val="000000"/>
              </a:solidFill>
              <a:latin typeface="Tahoma"/>
            </a:endParaRPr>
          </a:p>
          <a:p>
            <a:pPr lvl="2" marL="685800" indent="-228240">
              <a:lnSpc>
                <a:spcPct val="100000"/>
              </a:lnSpc>
              <a:buSzPct val="100045"/>
              <a:buBlip>
                <a:blip r:embed="rId6"/>
              </a:buBlip>
            </a:pPr>
            <a:r>
              <a:rPr b="0" lang="en-US" sz="1800" spc="-1" strike="noStrike">
                <a:solidFill>
                  <a:srgbClr val="000000"/>
                </a:solidFill>
                <a:latin typeface="Tahoma"/>
                <a:ea typeface="Tahoma"/>
              </a:rPr>
              <a:t>Its port 27017 will be mapped to the same port number on the host VM</a:t>
            </a:r>
            <a:endParaRPr b="0" lang="en-US" sz="1800" spc="-1" strike="noStrike">
              <a:solidFill>
                <a:srgbClr val="000000"/>
              </a:solidFill>
              <a:latin typeface="Tahoma"/>
            </a:endParaRPr>
          </a:p>
          <a:p>
            <a:pPr marL="228600" indent="-228240">
              <a:lnSpc>
                <a:spcPct val="100000"/>
              </a:lnSpc>
              <a:spcBef>
                <a:spcPts val="1199"/>
              </a:spcBef>
              <a:buSzPct val="100045"/>
              <a:buBlip>
                <a:blip r:embed="rId7"/>
              </a:buBlip>
            </a:pPr>
            <a:r>
              <a:rPr b="0" lang="en-US" sz="1800" spc="-1" strike="noStrike">
                <a:solidFill>
                  <a:srgbClr val="000000"/>
                </a:solidFill>
                <a:latin typeface="Tahoma"/>
                <a:ea typeface="Tahoma"/>
              </a:rPr>
              <a:t>Entering </a:t>
            </a:r>
            <a:r>
              <a:rPr b="0" lang="en-US" sz="1800" spc="-1" strike="noStrike">
                <a:solidFill>
                  <a:srgbClr val="000000"/>
                </a:solidFill>
                <a:latin typeface="Courier New"/>
                <a:ea typeface="Tahoma"/>
              </a:rPr>
              <a:t>CTRL-C</a:t>
            </a:r>
            <a:r>
              <a:rPr b="0" lang="en-US" sz="1800" spc="-1" strike="noStrike">
                <a:solidFill>
                  <a:srgbClr val="000000"/>
                </a:solidFill>
                <a:latin typeface="Tahoma"/>
                <a:ea typeface="Tahoma"/>
              </a:rPr>
              <a:t> in the terminal window will terminate the server</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The container is configured to be removed when terminated so all data will be lost</a:t>
            </a:r>
            <a:endParaRPr b="0" lang="en-US" sz="1800" spc="-1" strike="noStrike">
              <a:solidFill>
                <a:srgbClr val="000000"/>
              </a:solidFill>
              <a:latin typeface="Tahoma"/>
            </a:endParaRPr>
          </a:p>
          <a:p>
            <a:pPr marL="457200">
              <a:lnSpc>
                <a:spcPct val="100000"/>
              </a:lnSpc>
            </a:pPr>
            <a:endParaRPr b="0" lang="en-US" sz="1800" spc="-1" strike="noStrike">
              <a:solidFill>
                <a:srgbClr val="000000"/>
              </a:solidFill>
              <a:latin typeface="Tahoma"/>
            </a:endParaRPr>
          </a:p>
          <a:p>
            <a:pPr marL="457200">
              <a:lnSpc>
                <a:spcPct val="100000"/>
              </a:lnSpc>
            </a:pPr>
            <a:endParaRPr b="0" lang="en-US" sz="1800" spc="-1" strike="noStrike">
              <a:solidFill>
                <a:srgbClr val="000000"/>
              </a:solidFill>
              <a:latin typeface="Tahoma"/>
            </a:endParaRPr>
          </a:p>
          <a:p>
            <a:pPr marL="511200">
              <a:lnSpc>
                <a:spcPct val="100000"/>
              </a:lnSpc>
            </a:pPr>
            <a:endParaRPr b="0" lang="en-US" sz="1800" spc="-1" strike="noStrike">
              <a:solidFill>
                <a:srgbClr val="000000"/>
              </a:solidFill>
              <a:latin typeface="Tahoma"/>
            </a:endParaRPr>
          </a:p>
        </p:txBody>
      </p:sp>
      <p:pic>
        <p:nvPicPr>
          <p:cNvPr id="229" name="Picture 7" descr=""/>
          <p:cNvPicPr/>
          <p:nvPr/>
        </p:nvPicPr>
        <p:blipFill>
          <a:blip r:embed="rId8"/>
          <a:stretch/>
        </p:blipFill>
        <p:spPr>
          <a:xfrm>
            <a:off x="8132400" y="240120"/>
            <a:ext cx="743400" cy="7372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Importing Data—I</a:t>
            </a:r>
            <a:endParaRPr b="0" lang="en-US" sz="2800" spc="-1" strike="noStrike">
              <a:solidFill>
                <a:srgbClr val="ffffff"/>
              </a:solidFill>
              <a:latin typeface="Arial"/>
            </a:endParaRPr>
          </a:p>
        </p:txBody>
      </p:sp>
      <p:sp>
        <p:nvSpPr>
          <p:cNvPr id="231" name="TextShape 2"/>
          <p:cNvSpPr txBox="1"/>
          <p:nvPr/>
        </p:nvSpPr>
        <p:spPr>
          <a:xfrm>
            <a:off x="731880" y="1291680"/>
            <a:ext cx="7772040" cy="5488560"/>
          </a:xfrm>
          <a:prstGeom prst="rect">
            <a:avLst/>
          </a:prstGeom>
          <a:noFill/>
          <a:ln>
            <a:noFill/>
          </a:ln>
        </p:spPr>
        <p:txBody>
          <a:bodyPr lIns="90000" rIns="90000" tIns="46800" bIns="46800">
            <a:noAutofit/>
          </a:bodyPr>
          <a:p>
            <a:pPr marL="228600" indent="-228240">
              <a:lnSpc>
                <a:spcPct val="100000"/>
              </a:lnSpc>
              <a:spcBef>
                <a:spcPts val="1199"/>
              </a:spcBef>
              <a:buSzPct val="100051"/>
              <a:buBlip>
                <a:blip r:embed="rId1"/>
              </a:buBlip>
            </a:pPr>
            <a:r>
              <a:rPr b="0" lang="en-US" sz="1600" spc="-1" strike="noStrike">
                <a:solidFill>
                  <a:srgbClr val="000000"/>
                </a:solidFill>
                <a:latin typeface="Tahoma"/>
                <a:ea typeface="Tahoma"/>
              </a:rPr>
              <a:t>JSON documents can be directly imported into MongoDB</a:t>
            </a:r>
            <a:endParaRPr b="0" lang="en-US" sz="1600" spc="-1" strike="noStrike">
              <a:solidFill>
                <a:srgbClr val="000000"/>
              </a:solidFill>
              <a:latin typeface="Tahoma"/>
            </a:endParaRPr>
          </a:p>
          <a:p>
            <a:pPr lvl="1" marL="457200" indent="-228240">
              <a:lnSpc>
                <a:spcPct val="100000"/>
              </a:lnSpc>
              <a:buClr>
                <a:srgbClr val="000000"/>
              </a:buClr>
              <a:buFont typeface="Arial"/>
              <a:buChar char="–"/>
            </a:pPr>
            <a:r>
              <a:rPr b="0" lang="en-US" sz="1600" spc="-1" strike="noStrike">
                <a:solidFill>
                  <a:srgbClr val="000000"/>
                </a:solidFill>
                <a:latin typeface="Tahoma"/>
                <a:ea typeface="Tahoma"/>
              </a:rPr>
              <a:t>So can csv and tsv files</a:t>
            </a:r>
            <a:endParaRPr b="0" lang="en-US" sz="1600" spc="-1" strike="noStrike">
              <a:solidFill>
                <a:srgbClr val="000000"/>
              </a:solidFill>
              <a:latin typeface="Tahoma"/>
            </a:endParaRPr>
          </a:p>
          <a:p>
            <a:pPr marL="228600" indent="-228240">
              <a:lnSpc>
                <a:spcPct val="100000"/>
              </a:lnSpc>
              <a:spcBef>
                <a:spcPts val="1199"/>
              </a:spcBef>
              <a:buSzPct val="100051"/>
              <a:buBlip>
                <a:blip r:embed="rId2"/>
              </a:buBlip>
            </a:pPr>
            <a:r>
              <a:rPr b="0" lang="en-US" sz="1600" spc="-1" strike="noStrike">
                <a:solidFill>
                  <a:srgbClr val="000000"/>
                </a:solidFill>
                <a:latin typeface="Tahoma"/>
                <a:ea typeface="Tahoma"/>
              </a:rPr>
              <a:t>There are many different data sets available on the web that can be used with MongoDB, for example:</a:t>
            </a:r>
            <a:endParaRPr b="0" lang="en-US" sz="1600" spc="-1" strike="noStrike">
              <a:solidFill>
                <a:srgbClr val="000000"/>
              </a:solidFill>
              <a:latin typeface="Tahoma"/>
            </a:endParaRPr>
          </a:p>
          <a:p>
            <a:pPr lvl="1" marL="457200" indent="-228240">
              <a:lnSpc>
                <a:spcPct val="100000"/>
              </a:lnSpc>
              <a:buClr>
                <a:srgbClr val="000000"/>
              </a:buClr>
              <a:buFont typeface="Arial"/>
              <a:buChar char="–"/>
            </a:pPr>
            <a:r>
              <a:rPr b="0" lang="en-US" sz="1600" spc="-1" strike="noStrike" u="sng">
                <a:solidFill>
                  <a:srgbClr val="0070c0"/>
                </a:solidFill>
                <a:uFillTx/>
                <a:latin typeface="Tahoma"/>
                <a:ea typeface="Tahoma"/>
                <a:hlinkClick r:id="rId3"/>
              </a:rPr>
              <a:t>https://github.com/ozlerhakan/mongodb-json-files</a:t>
            </a:r>
            <a:r>
              <a:rPr b="0" lang="en-US" sz="1600" spc="-1" strike="noStrike">
                <a:solidFill>
                  <a:srgbClr val="000000"/>
                </a:solidFill>
                <a:latin typeface="Tahoma"/>
                <a:ea typeface="Tahoma"/>
              </a:rPr>
              <a:t> </a:t>
            </a:r>
            <a:endParaRPr b="0" lang="en-US" sz="1600" spc="-1" strike="noStrike">
              <a:solidFill>
                <a:srgbClr val="000000"/>
              </a:solidFill>
              <a:latin typeface="Tahoma"/>
            </a:endParaRPr>
          </a:p>
          <a:p>
            <a:pPr lvl="1" marL="457200" indent="-228240">
              <a:lnSpc>
                <a:spcPct val="100000"/>
              </a:lnSpc>
              <a:buClr>
                <a:srgbClr val="000000"/>
              </a:buClr>
              <a:buFont typeface="Arial"/>
              <a:buChar char="–"/>
            </a:pPr>
            <a:r>
              <a:rPr b="0" lang="en-US" sz="1600" spc="-1" strike="noStrike" u="sng">
                <a:solidFill>
                  <a:srgbClr val="0070c0"/>
                </a:solidFill>
                <a:uFillTx/>
                <a:latin typeface="Tahoma"/>
                <a:ea typeface="Tahoma"/>
                <a:hlinkClick r:id="rId4"/>
              </a:rPr>
              <a:t>https://github.com/tmcnab/northwind-mongo</a:t>
            </a:r>
            <a:r>
              <a:rPr b="0" lang="en-US" sz="1600" spc="-1" strike="noStrike">
                <a:solidFill>
                  <a:srgbClr val="000000"/>
                </a:solidFill>
                <a:latin typeface="Tahoma"/>
                <a:ea typeface="Tahoma"/>
              </a:rPr>
              <a:t> </a:t>
            </a:r>
            <a:endParaRPr b="0" lang="en-US" sz="1600" spc="-1" strike="noStrike">
              <a:solidFill>
                <a:srgbClr val="000000"/>
              </a:solidFill>
              <a:latin typeface="Tahoma"/>
            </a:endParaRPr>
          </a:p>
          <a:p>
            <a:pPr marL="228600" indent="-228240">
              <a:lnSpc>
                <a:spcPct val="100000"/>
              </a:lnSpc>
              <a:spcBef>
                <a:spcPts val="1199"/>
              </a:spcBef>
              <a:buSzPct val="100051"/>
              <a:buBlip>
                <a:blip r:embed="rId5"/>
              </a:buBlip>
            </a:pPr>
            <a:r>
              <a:rPr b="0" lang="en-US" sz="1600" spc="-1" strike="noStrike">
                <a:solidFill>
                  <a:srgbClr val="000000"/>
                </a:solidFill>
                <a:latin typeface="Tahoma"/>
                <a:ea typeface="Tahoma"/>
              </a:rPr>
              <a:t>The Northwind database is a public domain, relational database that is bundled with Microsoft SQL Server</a:t>
            </a:r>
            <a:endParaRPr b="0" lang="en-US" sz="1600" spc="-1" strike="noStrike">
              <a:solidFill>
                <a:srgbClr val="000000"/>
              </a:solidFill>
              <a:latin typeface="Tahoma"/>
            </a:endParaRPr>
          </a:p>
          <a:p>
            <a:pPr marL="228600" indent="-228240">
              <a:lnSpc>
                <a:spcPct val="100000"/>
              </a:lnSpc>
              <a:spcBef>
                <a:spcPts val="1199"/>
              </a:spcBef>
              <a:buSzPct val="100051"/>
              <a:buBlip>
                <a:blip r:embed="rId6"/>
              </a:buBlip>
            </a:pPr>
            <a:r>
              <a:rPr b="0" lang="en-US" sz="1600" spc="-1" strike="noStrike">
                <a:solidFill>
                  <a:srgbClr val="000000"/>
                </a:solidFill>
                <a:latin typeface="Tahoma"/>
                <a:ea typeface="Tahoma"/>
              </a:rPr>
              <a:t>The following commands have already been executed:</a:t>
            </a:r>
            <a:endParaRPr b="0" lang="en-US" sz="1600" spc="-1" strike="noStrike">
              <a:solidFill>
                <a:srgbClr val="000000"/>
              </a:solidFill>
              <a:latin typeface="Tahoma"/>
            </a:endParaRPr>
          </a:p>
          <a:p>
            <a:pPr lvl="1" marL="457200" indent="-228240">
              <a:lnSpc>
                <a:spcPct val="100000"/>
              </a:lnSpc>
              <a:buClr>
                <a:srgbClr val="000000"/>
              </a:buClr>
              <a:buFont typeface="Arial"/>
              <a:buChar char="–"/>
            </a:pPr>
            <a:r>
              <a:rPr b="0" lang="en-US" sz="1600" spc="-1" strike="noStrike">
                <a:solidFill>
                  <a:srgbClr val="000000"/>
                </a:solidFill>
                <a:latin typeface="Courier New"/>
                <a:ea typeface="Tahoma"/>
              </a:rPr>
              <a:t>cd ~/roi_nosql/mongodb_exercises</a:t>
            </a:r>
            <a:endParaRPr b="0" lang="en-US" sz="1600" spc="-1" strike="noStrike">
              <a:solidFill>
                <a:srgbClr val="000000"/>
              </a:solidFill>
              <a:latin typeface="Tahoma"/>
            </a:endParaRPr>
          </a:p>
          <a:p>
            <a:pPr lvl="1" marL="457200" indent="-228240">
              <a:lnSpc>
                <a:spcPct val="100000"/>
              </a:lnSpc>
              <a:buClr>
                <a:srgbClr val="000000"/>
              </a:buClr>
              <a:buFont typeface="Arial"/>
              <a:buChar char="–"/>
            </a:pPr>
            <a:r>
              <a:rPr b="0" lang="en-US" sz="1600" spc="-1" strike="noStrike">
                <a:solidFill>
                  <a:srgbClr val="000000"/>
                </a:solidFill>
                <a:latin typeface="Courier New"/>
                <a:ea typeface="Tahoma"/>
              </a:rPr>
              <a:t>git  clone </a:t>
            </a:r>
            <a:r>
              <a:rPr b="0" lang="en-US" sz="1600" spc="-1" strike="noStrike" u="sng">
                <a:solidFill>
                  <a:srgbClr val="0070c0"/>
                </a:solidFill>
                <a:uFillTx/>
                <a:latin typeface="Courier New"/>
                <a:ea typeface="Tahoma"/>
                <a:hlinkClick r:id="rId7"/>
              </a:rPr>
              <a:t>https://github.com/tmcnab/northwind-mongo.git</a:t>
            </a:r>
            <a:endParaRPr b="0" lang="en-US" sz="1600" spc="-1" strike="noStrike">
              <a:solidFill>
                <a:srgbClr val="000000"/>
              </a:solidFill>
              <a:latin typeface="Tahoma"/>
            </a:endParaRPr>
          </a:p>
          <a:p>
            <a:pPr marL="228600" indent="-228240">
              <a:lnSpc>
                <a:spcPct val="100000"/>
              </a:lnSpc>
              <a:spcBef>
                <a:spcPts val="1199"/>
              </a:spcBef>
              <a:buSzPct val="100051"/>
              <a:buBlip>
                <a:blip r:embed="rId8"/>
              </a:buBlip>
            </a:pPr>
            <a:r>
              <a:rPr b="0" lang="en-US" sz="1600" spc="-1" strike="noStrike">
                <a:solidFill>
                  <a:srgbClr val="000000"/>
                </a:solidFill>
                <a:latin typeface="Tahoma"/>
                <a:ea typeface="Tahoma"/>
              </a:rPr>
              <a:t>From a second terminal window, inspect one of the Northwind csv files: </a:t>
            </a:r>
            <a:endParaRPr b="0" lang="en-US" sz="1600" spc="-1" strike="noStrike">
              <a:solidFill>
                <a:srgbClr val="000000"/>
              </a:solidFill>
              <a:latin typeface="Tahoma"/>
            </a:endParaRPr>
          </a:p>
          <a:p>
            <a:pPr lvl="1" marL="457200" indent="-228240">
              <a:lnSpc>
                <a:spcPct val="100000"/>
              </a:lnSpc>
              <a:buClr>
                <a:srgbClr val="000000"/>
              </a:buClr>
              <a:buFont typeface="Arial"/>
              <a:buChar char="–"/>
            </a:pPr>
            <a:r>
              <a:rPr b="0" lang="en-US" sz="1600" spc="-1" strike="noStrike">
                <a:solidFill>
                  <a:srgbClr val="000000"/>
                </a:solidFill>
                <a:latin typeface="Courier New"/>
                <a:ea typeface="Tahoma"/>
              </a:rPr>
              <a:t>cd ~/roi_nosql/mongodb_exercises/northwind-mongo</a:t>
            </a:r>
            <a:endParaRPr b="0" lang="en-US" sz="1600" spc="-1" strike="noStrike">
              <a:solidFill>
                <a:srgbClr val="000000"/>
              </a:solidFill>
              <a:latin typeface="Tahoma"/>
            </a:endParaRPr>
          </a:p>
          <a:p>
            <a:pPr lvl="1" marL="457200" indent="-228240">
              <a:lnSpc>
                <a:spcPct val="100000"/>
              </a:lnSpc>
              <a:buClr>
                <a:srgbClr val="000000"/>
              </a:buClr>
              <a:buFont typeface="Arial"/>
              <a:buChar char="–"/>
            </a:pPr>
            <a:r>
              <a:rPr b="0" lang="en-US" sz="1600" spc="-1" strike="noStrike">
                <a:solidFill>
                  <a:srgbClr val="000000"/>
                </a:solidFill>
                <a:latin typeface="Courier New"/>
                <a:ea typeface="Tahoma"/>
              </a:rPr>
              <a:t>less categories.csv</a:t>
            </a:r>
            <a:endParaRPr b="0" lang="en-US" sz="1600" spc="-1" strike="noStrike">
              <a:solidFill>
                <a:srgbClr val="000000"/>
              </a:solidFill>
              <a:latin typeface="Tahoma"/>
            </a:endParaRPr>
          </a:p>
          <a:p>
            <a:pPr marL="228600" indent="-228240">
              <a:lnSpc>
                <a:spcPct val="100000"/>
              </a:lnSpc>
              <a:spcBef>
                <a:spcPts val="1199"/>
              </a:spcBef>
              <a:buSzPct val="100051"/>
              <a:buBlip>
                <a:blip r:embed="rId9"/>
              </a:buBlip>
            </a:pPr>
            <a:r>
              <a:rPr b="0" lang="en-US" sz="1600" spc="-1" strike="noStrike">
                <a:solidFill>
                  <a:srgbClr val="000000"/>
                </a:solidFill>
                <a:latin typeface="Tahoma"/>
                <a:ea typeface="Tahoma"/>
              </a:rPr>
              <a:t>The Northwind database csv files still contain primary key and foreign key column data as well as binary image data</a:t>
            </a:r>
            <a:endParaRPr b="0" lang="en-US" sz="1600" spc="-1" strike="noStrike">
              <a:solidFill>
                <a:srgbClr val="000000"/>
              </a:solidFill>
              <a:latin typeface="Tahoma"/>
            </a:endParaRPr>
          </a:p>
          <a:p>
            <a:pPr lvl="1" marL="457200" indent="-228240">
              <a:lnSpc>
                <a:spcPct val="100000"/>
              </a:lnSpc>
              <a:buClr>
                <a:srgbClr val="000000"/>
              </a:buClr>
              <a:buFont typeface="Arial"/>
              <a:buChar char="–"/>
            </a:pPr>
            <a:r>
              <a:rPr b="0" lang="en-US" sz="1600" spc="-1" strike="noStrike">
                <a:solidFill>
                  <a:srgbClr val="000000"/>
                </a:solidFill>
                <a:latin typeface="Tahoma"/>
                <a:ea typeface="Tahoma"/>
              </a:rPr>
              <a:t>The Northwind relational database schema is shown on the next slide</a:t>
            </a:r>
            <a:endParaRPr b="0" lang="en-US" sz="1600" spc="-1" strike="noStrike">
              <a:solidFill>
                <a:srgbClr val="000000"/>
              </a:solidFill>
              <a:latin typeface="Tahoma"/>
            </a:endParaRPr>
          </a:p>
          <a:p>
            <a:pPr marL="457200">
              <a:lnSpc>
                <a:spcPct val="100000"/>
              </a:lnSpc>
            </a:pPr>
            <a:endParaRPr b="0" lang="en-US" sz="1600" spc="-1" strike="noStrike">
              <a:solidFill>
                <a:srgbClr val="000000"/>
              </a:solidFill>
              <a:latin typeface="Tahoma"/>
            </a:endParaRPr>
          </a:p>
          <a:p>
            <a:pPr marL="457200">
              <a:lnSpc>
                <a:spcPct val="100000"/>
              </a:lnSpc>
            </a:pPr>
            <a:endParaRPr b="0" lang="en-US" sz="1600" spc="-1" strike="noStrike">
              <a:solidFill>
                <a:srgbClr val="000000"/>
              </a:solidFill>
              <a:latin typeface="Tahoma"/>
            </a:endParaRPr>
          </a:p>
          <a:p>
            <a:pPr marL="457200">
              <a:lnSpc>
                <a:spcPct val="100000"/>
              </a:lnSpc>
            </a:pPr>
            <a:endParaRPr b="0" lang="en-US" sz="1600" spc="-1" strike="noStrike">
              <a:solidFill>
                <a:srgbClr val="000000"/>
              </a:solidFill>
              <a:latin typeface="Tahoma"/>
            </a:endParaRPr>
          </a:p>
          <a:p>
            <a:pPr marL="511200">
              <a:lnSpc>
                <a:spcPct val="100000"/>
              </a:lnSpc>
            </a:pPr>
            <a:endParaRPr b="0" lang="en-US" sz="1600" spc="-1" strike="noStrike">
              <a:solidFill>
                <a:srgbClr val="000000"/>
              </a:solidFill>
              <a:latin typeface="Tahoma"/>
            </a:endParaRPr>
          </a:p>
        </p:txBody>
      </p:sp>
      <p:pic>
        <p:nvPicPr>
          <p:cNvPr id="232" name="Picture 11" descr=""/>
          <p:cNvPicPr/>
          <p:nvPr/>
        </p:nvPicPr>
        <p:blipFill>
          <a:blip r:embed="rId10"/>
          <a:stretch/>
        </p:blipFill>
        <p:spPr>
          <a:xfrm>
            <a:off x="8132400" y="240120"/>
            <a:ext cx="743400" cy="7372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Importing Data—II</a:t>
            </a:r>
            <a:endParaRPr b="0" lang="en-US" sz="2800" spc="-1" strike="noStrike">
              <a:solidFill>
                <a:srgbClr val="ffffff"/>
              </a:solidFill>
              <a:latin typeface="Arial"/>
            </a:endParaRPr>
          </a:p>
        </p:txBody>
      </p:sp>
      <p:sp>
        <p:nvSpPr>
          <p:cNvPr id="234" name="TextShape 2"/>
          <p:cNvSpPr txBox="1"/>
          <p:nvPr/>
        </p:nvSpPr>
        <p:spPr>
          <a:xfrm>
            <a:off x="728640" y="105588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00"/>
              <a:buBlip>
                <a:blip r:embed="rId1"/>
              </a:buBlip>
            </a:pPr>
            <a:r>
              <a:rPr b="0" lang="en-US" sz="1700" spc="-1" strike="noStrike">
                <a:solidFill>
                  <a:srgbClr val="000000"/>
                </a:solidFill>
                <a:latin typeface="Tahoma"/>
                <a:ea typeface="Tahoma"/>
              </a:rPr>
              <a:t>The Northwind database is a relational database</a:t>
            </a:r>
            <a:endParaRPr b="0" lang="en-US" sz="1700" spc="-1" strike="noStrike">
              <a:solidFill>
                <a:srgbClr val="000000"/>
              </a:solidFill>
              <a:latin typeface="Tahoma"/>
            </a:endParaRPr>
          </a:p>
          <a:p>
            <a:pPr lvl="1" marL="457200" indent="-228240">
              <a:lnSpc>
                <a:spcPct val="100000"/>
              </a:lnSpc>
              <a:buClr>
                <a:srgbClr val="000000"/>
              </a:buClr>
              <a:buFont typeface="Arial"/>
              <a:buChar char="–"/>
            </a:pPr>
            <a:r>
              <a:rPr b="0" lang="en-US" sz="1700" spc="-1" strike="noStrike">
                <a:solidFill>
                  <a:srgbClr val="000000"/>
                </a:solidFill>
                <a:latin typeface="Tahoma"/>
                <a:ea typeface="Tahoma"/>
              </a:rPr>
              <a:t>The image is from </a:t>
            </a:r>
            <a:r>
              <a:rPr b="0" lang="en-US" sz="1700" spc="-1" strike="noStrike" u="sng">
                <a:solidFill>
                  <a:srgbClr val="0070c0"/>
                </a:solidFill>
                <a:uFillTx/>
                <a:latin typeface="Tahoma"/>
                <a:ea typeface="Tahoma"/>
                <a:hlinkClick r:id="rId2"/>
              </a:rPr>
              <a:t>https://northwinddatabase.codeplex.com/</a:t>
            </a:r>
            <a:r>
              <a:rPr b="0" lang="en-US" sz="1700" spc="-1" strike="noStrike">
                <a:solidFill>
                  <a:srgbClr val="000000"/>
                </a:solidFill>
                <a:latin typeface="Tahoma"/>
                <a:ea typeface="Tahoma"/>
              </a:rPr>
              <a:t> </a:t>
            </a:r>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pPr>
              <a:lnSpc>
                <a:spcPct val="100000"/>
              </a:lnSpc>
              <a:spcBef>
                <a:spcPts val="1199"/>
              </a:spcBef>
            </a:pPr>
            <a:endParaRPr b="0" lang="en-US" sz="1700" spc="-1" strike="noStrike">
              <a:solidFill>
                <a:srgbClr val="000000"/>
              </a:solidFill>
              <a:latin typeface="Tahoma"/>
            </a:endParaRPr>
          </a:p>
          <a:p>
            <a:endParaRPr b="0" lang="en-US" sz="1700" spc="-1" strike="noStrike">
              <a:solidFill>
                <a:srgbClr val="000000"/>
              </a:solidFill>
              <a:latin typeface="Tahoma"/>
            </a:endParaRPr>
          </a:p>
          <a:p>
            <a:pPr marL="457200">
              <a:lnSpc>
                <a:spcPct val="100000"/>
              </a:lnSpc>
            </a:pPr>
            <a:endParaRPr b="0" lang="en-US" sz="1700" spc="-1" strike="noStrike">
              <a:solidFill>
                <a:srgbClr val="000000"/>
              </a:solidFill>
              <a:latin typeface="Tahoma"/>
            </a:endParaRPr>
          </a:p>
          <a:p>
            <a:pPr marL="457200">
              <a:lnSpc>
                <a:spcPct val="100000"/>
              </a:lnSpc>
            </a:pPr>
            <a:endParaRPr b="0" lang="en-US" sz="1700" spc="-1" strike="noStrike">
              <a:solidFill>
                <a:srgbClr val="000000"/>
              </a:solidFill>
              <a:latin typeface="Tahoma"/>
            </a:endParaRPr>
          </a:p>
          <a:p>
            <a:pPr marL="457200">
              <a:lnSpc>
                <a:spcPct val="100000"/>
              </a:lnSpc>
            </a:pPr>
            <a:endParaRPr b="0" lang="en-US" sz="1700" spc="-1" strike="noStrike">
              <a:solidFill>
                <a:srgbClr val="000000"/>
              </a:solidFill>
              <a:latin typeface="Tahoma"/>
            </a:endParaRPr>
          </a:p>
          <a:p>
            <a:pPr marL="511200">
              <a:lnSpc>
                <a:spcPct val="100000"/>
              </a:lnSpc>
            </a:pPr>
            <a:endParaRPr b="0" lang="en-US" sz="1700" spc="-1" strike="noStrike">
              <a:solidFill>
                <a:srgbClr val="000000"/>
              </a:solidFill>
              <a:latin typeface="Tahoma"/>
            </a:endParaRPr>
          </a:p>
        </p:txBody>
      </p:sp>
      <p:pic>
        <p:nvPicPr>
          <p:cNvPr id="235" name="Picture 3" descr=""/>
          <p:cNvPicPr/>
          <p:nvPr/>
        </p:nvPicPr>
        <p:blipFill>
          <a:blip r:embed="rId3"/>
          <a:stretch/>
        </p:blipFill>
        <p:spPr>
          <a:xfrm>
            <a:off x="804960" y="1718640"/>
            <a:ext cx="7533720" cy="46454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Importing Data—III</a:t>
            </a:r>
            <a:endParaRPr b="0" lang="en-US" sz="2800" spc="-1" strike="noStrike">
              <a:solidFill>
                <a:srgbClr val="ffffff"/>
              </a:solidFill>
              <a:latin typeface="Arial"/>
            </a:endParaRPr>
          </a:p>
        </p:txBody>
      </p:sp>
      <p:sp>
        <p:nvSpPr>
          <p:cNvPr id="237"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00"/>
              <a:buBlip>
                <a:blip r:embed="rId1"/>
              </a:buBlip>
            </a:pPr>
            <a:r>
              <a:rPr b="0" lang="en-US" sz="1700" spc="-1" strike="noStrike">
                <a:solidFill>
                  <a:srgbClr val="000000"/>
                </a:solidFill>
                <a:latin typeface="Tahoma"/>
                <a:ea typeface="Tahoma"/>
              </a:rPr>
              <a:t>JSON, csv, and tsv documents can be directly imported into MongoDB</a:t>
            </a:r>
            <a:endParaRPr b="0" lang="en-US" sz="1700" spc="-1" strike="noStrike">
              <a:solidFill>
                <a:srgbClr val="000000"/>
              </a:solidFill>
              <a:latin typeface="Tahoma"/>
            </a:endParaRPr>
          </a:p>
          <a:p>
            <a:pPr lvl="1" marL="457200" indent="-228240">
              <a:lnSpc>
                <a:spcPct val="100000"/>
              </a:lnSpc>
              <a:buClr>
                <a:srgbClr val="000000"/>
              </a:buClr>
              <a:buFont typeface="Arial"/>
              <a:buChar char="–"/>
            </a:pPr>
            <a:r>
              <a:rPr b="0" lang="en-US" sz="1700" spc="-1" strike="noStrike">
                <a:solidFill>
                  <a:srgbClr val="000000"/>
                </a:solidFill>
                <a:latin typeface="Tahoma"/>
                <a:ea typeface="Tahoma"/>
              </a:rPr>
              <a:t>Using the </a:t>
            </a:r>
            <a:r>
              <a:rPr b="0" lang="en-US" sz="1700" spc="-1" strike="noStrike">
                <a:solidFill>
                  <a:srgbClr val="000000"/>
                </a:solidFill>
                <a:latin typeface="Courier New"/>
                <a:ea typeface="Tahoma"/>
              </a:rPr>
              <a:t>mongoimport</a:t>
            </a:r>
            <a:r>
              <a:rPr b="0" lang="en-US" sz="1700" spc="-1" strike="noStrike">
                <a:solidFill>
                  <a:srgbClr val="000000"/>
                </a:solidFill>
                <a:latin typeface="Tahoma"/>
                <a:ea typeface="Tahoma"/>
              </a:rPr>
              <a:t> command</a:t>
            </a:r>
            <a:endParaRPr b="0" lang="en-US" sz="1700" spc="-1" strike="noStrike">
              <a:solidFill>
                <a:srgbClr val="000000"/>
              </a:solidFill>
              <a:latin typeface="Tahoma"/>
            </a:endParaRPr>
          </a:p>
          <a:p>
            <a:pPr marL="228600" indent="-228240">
              <a:lnSpc>
                <a:spcPct val="100000"/>
              </a:lnSpc>
              <a:spcBef>
                <a:spcPts val="1199"/>
              </a:spcBef>
              <a:buSzPct val="100000"/>
              <a:buBlip>
                <a:blip r:embed="rId2"/>
              </a:buBlip>
            </a:pPr>
            <a:r>
              <a:rPr b="0" lang="en-US" sz="1700" spc="-1" strike="noStrike">
                <a:solidFill>
                  <a:srgbClr val="000000"/>
                </a:solidFill>
                <a:latin typeface="Tahoma"/>
                <a:ea typeface="Tahoma"/>
              </a:rPr>
              <a:t>The following script, </a:t>
            </a:r>
            <a:r>
              <a:rPr b="0" lang="en-US" sz="1700" spc="-1" strike="noStrike">
                <a:solidFill>
                  <a:srgbClr val="000000"/>
                </a:solidFill>
                <a:latin typeface="Courier New"/>
                <a:ea typeface="Tahoma"/>
              </a:rPr>
              <a:t>mongo-import.sh</a:t>
            </a:r>
            <a:r>
              <a:rPr b="0" lang="en-US" sz="1700" spc="-1" strike="noStrike">
                <a:solidFill>
                  <a:srgbClr val="000000"/>
                </a:solidFill>
                <a:latin typeface="Tahoma"/>
                <a:ea typeface="Tahoma"/>
              </a:rPr>
              <a:t>, created by Tristan McNab as part of the northwind-mongo repository on GitHub (</a:t>
            </a:r>
            <a:r>
              <a:rPr b="0" lang="en-US" sz="1700" spc="-1" strike="noStrike" u="sng">
                <a:solidFill>
                  <a:srgbClr val="0070c0"/>
                </a:solidFill>
                <a:uFillTx/>
                <a:latin typeface="Tahoma"/>
                <a:ea typeface="Tahoma"/>
                <a:hlinkClick r:id="rId3"/>
              </a:rPr>
              <a:t>https://github.com/tmcnab</a:t>
            </a:r>
            <a:r>
              <a:rPr b="0" lang="en-US" sz="1700" spc="-1" strike="noStrike">
                <a:solidFill>
                  <a:srgbClr val="000000"/>
                </a:solidFill>
                <a:latin typeface="Tahoma"/>
                <a:ea typeface="Tahoma"/>
              </a:rPr>
              <a:t>), is a good example of how the </a:t>
            </a:r>
            <a:r>
              <a:rPr b="0" lang="en-US" sz="1700" spc="-1" strike="noStrike">
                <a:solidFill>
                  <a:srgbClr val="000000"/>
                </a:solidFill>
                <a:latin typeface="Courier New"/>
                <a:ea typeface="Tahoma"/>
              </a:rPr>
              <a:t>mongoimport</a:t>
            </a:r>
            <a:r>
              <a:rPr b="0" lang="en-US" sz="1700" spc="-1" strike="noStrike">
                <a:solidFill>
                  <a:srgbClr val="000000"/>
                </a:solidFill>
                <a:latin typeface="Tahoma"/>
                <a:ea typeface="Tahoma"/>
              </a:rPr>
              <a:t> command is used:</a:t>
            </a:r>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pPr marL="228600" indent="-228240">
              <a:lnSpc>
                <a:spcPct val="100000"/>
              </a:lnSpc>
              <a:spcBef>
                <a:spcPts val="1199"/>
              </a:spcBef>
              <a:buSzPct val="100000"/>
              <a:buBlip>
                <a:blip r:embed="rId4"/>
              </a:buBlip>
            </a:pPr>
            <a:r>
              <a:rPr b="0" lang="en-US" sz="1700" spc="-1" strike="noStrike">
                <a:solidFill>
                  <a:srgbClr val="000000"/>
                </a:solidFill>
                <a:latin typeface="Tahoma"/>
                <a:ea typeface="Tahoma"/>
              </a:rPr>
              <a:t>From a terminal window, inspect the </a:t>
            </a:r>
            <a:r>
              <a:rPr b="0" lang="en-US" sz="1700" spc="-1" strike="noStrike">
                <a:solidFill>
                  <a:srgbClr val="000000"/>
                </a:solidFill>
                <a:latin typeface="Courier New"/>
                <a:ea typeface="Tahoma"/>
              </a:rPr>
              <a:t>mongo-import.sh</a:t>
            </a:r>
            <a:r>
              <a:rPr b="0" lang="en-US" sz="1700" spc="-1" strike="noStrike">
                <a:solidFill>
                  <a:srgbClr val="000000"/>
                </a:solidFill>
                <a:latin typeface="Tahoma"/>
                <a:ea typeface="Tahoma"/>
              </a:rPr>
              <a:t> file </a:t>
            </a:r>
            <a:endParaRPr b="0" lang="en-US" sz="1700" spc="-1" strike="noStrike">
              <a:solidFill>
                <a:srgbClr val="000000"/>
              </a:solidFill>
              <a:latin typeface="Tahoma"/>
            </a:endParaRPr>
          </a:p>
          <a:p>
            <a:pPr lvl="1" marL="457200" indent="-228240">
              <a:lnSpc>
                <a:spcPct val="100000"/>
              </a:lnSpc>
              <a:buClr>
                <a:srgbClr val="000000"/>
              </a:buClr>
              <a:buFont typeface="Arial"/>
              <a:buChar char="–"/>
            </a:pPr>
            <a:r>
              <a:rPr b="0" lang="en-US" sz="1700" spc="-1" strike="noStrike">
                <a:solidFill>
                  <a:srgbClr val="000000"/>
                </a:solidFill>
                <a:latin typeface="Courier New"/>
                <a:ea typeface="Tahoma"/>
              </a:rPr>
              <a:t>cd ~/roi_nosql/mongodb_exercises/northwind-mongo</a:t>
            </a:r>
            <a:endParaRPr b="0" lang="en-US" sz="1700" spc="-1" strike="noStrike">
              <a:solidFill>
                <a:srgbClr val="000000"/>
              </a:solidFill>
              <a:latin typeface="Tahoma"/>
            </a:endParaRPr>
          </a:p>
          <a:p>
            <a:pPr lvl="1" marL="457200" indent="-228240">
              <a:lnSpc>
                <a:spcPct val="100000"/>
              </a:lnSpc>
              <a:buClr>
                <a:srgbClr val="000000"/>
              </a:buClr>
              <a:buFont typeface="Arial"/>
              <a:buChar char="–"/>
            </a:pPr>
            <a:r>
              <a:rPr b="0" lang="en-US" sz="1700" spc="-1" strike="noStrike">
                <a:solidFill>
                  <a:srgbClr val="000000"/>
                </a:solidFill>
                <a:latin typeface="Courier New"/>
                <a:ea typeface="Tahoma"/>
              </a:rPr>
              <a:t>less mongo-import.sh</a:t>
            </a:r>
            <a:endParaRPr b="0" lang="en-US" sz="1700" spc="-1" strike="noStrike">
              <a:solidFill>
                <a:srgbClr val="000000"/>
              </a:solidFill>
              <a:latin typeface="Tahoma"/>
            </a:endParaRPr>
          </a:p>
          <a:p>
            <a:pPr lvl="1" marL="457200" indent="-228240">
              <a:lnSpc>
                <a:spcPct val="100000"/>
              </a:lnSpc>
              <a:buClr>
                <a:srgbClr val="000000"/>
              </a:buClr>
              <a:buFont typeface="Arial"/>
              <a:buChar char="–"/>
            </a:pPr>
            <a:r>
              <a:rPr b="0" lang="en-US" sz="1700" spc="-1" strike="noStrike">
                <a:solidFill>
                  <a:srgbClr val="000000"/>
                </a:solidFill>
                <a:latin typeface="Courier New"/>
                <a:ea typeface="Tahoma"/>
              </a:rPr>
              <a:t>./mongo-import.sh</a:t>
            </a:r>
            <a:endParaRPr b="0" lang="en-US" sz="1700" spc="-1" strike="noStrike">
              <a:solidFill>
                <a:srgbClr val="000000"/>
              </a:solidFill>
              <a:latin typeface="Tahoma"/>
            </a:endParaRPr>
          </a:p>
          <a:p>
            <a:endParaRPr b="0" lang="en-US" sz="1700" spc="-1" strike="noStrike">
              <a:solidFill>
                <a:srgbClr val="000000"/>
              </a:solidFill>
              <a:latin typeface="Tahoma"/>
            </a:endParaRPr>
          </a:p>
          <a:p>
            <a:endParaRPr b="0" lang="en-US" sz="1700" spc="-1" strike="noStrike">
              <a:solidFill>
                <a:srgbClr val="000000"/>
              </a:solidFill>
              <a:latin typeface="Tahoma"/>
            </a:endParaRPr>
          </a:p>
          <a:p>
            <a:pPr>
              <a:lnSpc>
                <a:spcPct val="100000"/>
              </a:lnSpc>
              <a:spcBef>
                <a:spcPts val="1199"/>
              </a:spcBef>
            </a:pPr>
            <a:endParaRPr b="0" lang="en-US" sz="1700" spc="-1" strike="noStrike">
              <a:solidFill>
                <a:srgbClr val="000000"/>
              </a:solidFill>
              <a:latin typeface="Tahoma"/>
            </a:endParaRPr>
          </a:p>
          <a:p>
            <a:endParaRPr b="0" lang="en-US" sz="1700" spc="-1" strike="noStrike">
              <a:solidFill>
                <a:srgbClr val="000000"/>
              </a:solidFill>
              <a:latin typeface="Tahoma"/>
            </a:endParaRPr>
          </a:p>
          <a:p>
            <a:pPr marL="457200">
              <a:lnSpc>
                <a:spcPct val="100000"/>
              </a:lnSpc>
            </a:pPr>
            <a:endParaRPr b="0" lang="en-US" sz="1700" spc="-1" strike="noStrike">
              <a:solidFill>
                <a:srgbClr val="000000"/>
              </a:solidFill>
              <a:latin typeface="Tahoma"/>
            </a:endParaRPr>
          </a:p>
          <a:p>
            <a:pPr marL="457200">
              <a:lnSpc>
                <a:spcPct val="100000"/>
              </a:lnSpc>
            </a:pPr>
            <a:endParaRPr b="0" lang="en-US" sz="1700" spc="-1" strike="noStrike">
              <a:solidFill>
                <a:srgbClr val="000000"/>
              </a:solidFill>
              <a:latin typeface="Tahoma"/>
            </a:endParaRPr>
          </a:p>
          <a:p>
            <a:pPr marL="457200">
              <a:lnSpc>
                <a:spcPct val="100000"/>
              </a:lnSpc>
            </a:pPr>
            <a:endParaRPr b="0" lang="en-US" sz="1700" spc="-1" strike="noStrike">
              <a:solidFill>
                <a:srgbClr val="000000"/>
              </a:solidFill>
              <a:latin typeface="Tahoma"/>
            </a:endParaRPr>
          </a:p>
          <a:p>
            <a:pPr marL="511200">
              <a:lnSpc>
                <a:spcPct val="100000"/>
              </a:lnSpc>
            </a:pPr>
            <a:endParaRPr b="0" lang="en-US" sz="1700" spc="-1" strike="noStrike">
              <a:solidFill>
                <a:srgbClr val="000000"/>
              </a:solidFill>
              <a:latin typeface="Tahoma"/>
            </a:endParaRPr>
          </a:p>
        </p:txBody>
      </p:sp>
      <p:sp>
        <p:nvSpPr>
          <p:cNvPr id="238" name="CustomShape 3"/>
          <p:cNvSpPr/>
          <p:nvPr/>
        </p:nvSpPr>
        <p:spPr>
          <a:xfrm>
            <a:off x="1639800" y="2817000"/>
            <a:ext cx="6425640" cy="2115000"/>
          </a:xfrm>
          <a:prstGeom prst="rect">
            <a:avLst/>
          </a:prstGeom>
          <a:noFill/>
          <a:ln w="28440">
            <a:solidFill>
              <a:schemeClr val="accent2">
                <a:lumMod val="20000"/>
                <a:lumOff val="80000"/>
              </a:schemeClr>
            </a:solidFill>
            <a:miter/>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ourier New"/>
              </a:rPr>
              <a:t>for f in *.csv</a:t>
            </a:r>
            <a:endParaRPr b="0" lang="en-US" sz="1600" spc="-1" strike="noStrike">
              <a:latin typeface="Arial"/>
            </a:endParaRPr>
          </a:p>
          <a:p>
            <a:pPr>
              <a:lnSpc>
                <a:spcPct val="100000"/>
              </a:lnSpc>
            </a:pPr>
            <a:r>
              <a:rPr b="0" lang="en-US" sz="1600" spc="-1" strike="noStrike">
                <a:solidFill>
                  <a:srgbClr val="000000"/>
                </a:solidFill>
                <a:latin typeface="Courier New"/>
              </a:rPr>
              <a:t>do</a:t>
            </a: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filename=$(basename "$f")</a:t>
            </a: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extension="${filename##*.}"</a:t>
            </a: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filename="${filename%.*}"</a:t>
            </a:r>
            <a:endParaRPr b="0" lang="en-US" sz="1600" spc="-1" strike="noStrike">
              <a:latin typeface="Arial"/>
            </a:endParaRPr>
          </a:p>
          <a:p>
            <a:pPr>
              <a:lnSpc>
                <a:spcPct val="100000"/>
              </a:lnSpc>
            </a:pPr>
            <a:r>
              <a:rPr b="0" lang="en-US" sz="1600" spc="-1" strike="noStrike">
                <a:solidFill>
                  <a:srgbClr val="000000"/>
                </a:solidFill>
                <a:latin typeface="Courier New"/>
              </a:rPr>
              <a:t>    </a:t>
            </a:r>
            <a:r>
              <a:rPr b="1" lang="en-US" sz="1600" spc="-1" strike="noStrike">
                <a:solidFill>
                  <a:srgbClr val="000000"/>
                </a:solidFill>
                <a:latin typeface="Courier New"/>
              </a:rPr>
              <a:t>mongoimport</a:t>
            </a:r>
            <a:r>
              <a:rPr b="0" lang="en-US" sz="1600" spc="-1" strike="noStrike">
                <a:solidFill>
                  <a:srgbClr val="000000"/>
                </a:solidFill>
                <a:latin typeface="Courier New"/>
              </a:rPr>
              <a:t> -d Northwind -c "$filename" --type </a:t>
            </a:r>
            <a:br/>
            <a:r>
              <a:rPr b="0" lang="en-US" sz="1600" spc="-1" strike="noStrike">
                <a:solidFill>
                  <a:srgbClr val="000000"/>
                </a:solidFill>
                <a:latin typeface="Courier New"/>
              </a:rPr>
              <a:t>"$extension" --file "$f" --headerline</a:t>
            </a:r>
            <a:endParaRPr b="0" lang="en-US" sz="1600" spc="-1" strike="noStrike">
              <a:latin typeface="Arial"/>
            </a:endParaRPr>
          </a:p>
          <a:p>
            <a:pPr>
              <a:lnSpc>
                <a:spcPct val="100000"/>
              </a:lnSpc>
            </a:pPr>
            <a:r>
              <a:rPr b="0" lang="en-US" sz="1600" spc="-1" strike="noStrike">
                <a:solidFill>
                  <a:srgbClr val="000000"/>
                </a:solidFill>
                <a:latin typeface="Courier New"/>
              </a:rPr>
              <a:t>done</a:t>
            </a:r>
            <a:endParaRPr b="0" lang="en-US" sz="1600" spc="-1" strike="noStrike">
              <a:latin typeface="Arial"/>
            </a:endParaRPr>
          </a:p>
        </p:txBody>
      </p:sp>
      <p:sp>
        <p:nvSpPr>
          <p:cNvPr id="239" name="CustomShape 4"/>
          <p:cNvSpPr/>
          <p:nvPr/>
        </p:nvSpPr>
        <p:spPr>
          <a:xfrm>
            <a:off x="948600" y="3888360"/>
            <a:ext cx="978120" cy="484200"/>
          </a:xfrm>
          <a:prstGeom prst="rightArrow">
            <a:avLst>
              <a:gd name="adj1" fmla="val 50000"/>
              <a:gd name="adj2" fmla="val 50000"/>
            </a:avLst>
          </a:prstGeom>
          <a:solidFill>
            <a:srgbClr val="c00000"/>
          </a:solidFill>
          <a:ln w="9360">
            <a:solidFill>
              <a:schemeClr val="tx1"/>
            </a:solidFill>
            <a:round/>
          </a:ln>
        </p:spPr>
        <p:style>
          <a:lnRef idx="0"/>
          <a:fillRef idx="0"/>
          <a:effectRef idx="0"/>
          <a:fontRef idx="minor"/>
        </p:style>
      </p:sp>
      <p:pic>
        <p:nvPicPr>
          <p:cNvPr id="240" name="Picture 9" descr=""/>
          <p:cNvPicPr/>
          <p:nvPr/>
        </p:nvPicPr>
        <p:blipFill>
          <a:blip r:embed="rId5"/>
          <a:stretch/>
        </p:blipFill>
        <p:spPr>
          <a:xfrm>
            <a:off x="8132400" y="240120"/>
            <a:ext cx="743400" cy="7372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Launching the MongoDB Shell</a:t>
            </a:r>
            <a:endParaRPr b="0" lang="en-US" sz="2800" spc="-1" strike="noStrike">
              <a:solidFill>
                <a:srgbClr val="ffffff"/>
              </a:solidFill>
              <a:latin typeface="Arial"/>
            </a:endParaRPr>
          </a:p>
        </p:txBody>
      </p:sp>
      <p:sp>
        <p:nvSpPr>
          <p:cNvPr id="242"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Tahoma"/>
                <a:ea typeface="Tahoma"/>
              </a:rPr>
              <a:t>MongoDB provides a command line client called the </a:t>
            </a:r>
            <a:r>
              <a:rPr b="0" lang="en-US" sz="1800" spc="-1" strike="noStrike">
                <a:solidFill>
                  <a:srgbClr val="000000"/>
                </a:solidFill>
                <a:latin typeface="Courier New"/>
                <a:ea typeface="Tahoma"/>
              </a:rPr>
              <a:t>mongo shell</a:t>
            </a:r>
            <a:r>
              <a:rPr b="0" lang="en-US" sz="1800" spc="-1" strike="noStrike">
                <a:solidFill>
                  <a:srgbClr val="000000"/>
                </a:solidFill>
                <a:latin typeface="Tahoma"/>
                <a:ea typeface="Tahoma"/>
              </a:rPr>
              <a:t> that allows CRUD and administrative operations to be performed</a:t>
            </a:r>
            <a:endParaRPr b="0" lang="en-US" sz="1800" spc="-1" strike="noStrike">
              <a:solidFill>
                <a:srgbClr val="000000"/>
              </a:solidFill>
              <a:latin typeface="Tahoma"/>
            </a:endParaRPr>
          </a:p>
          <a:p>
            <a:pPr marL="228600" indent="-228240">
              <a:lnSpc>
                <a:spcPct val="100000"/>
              </a:lnSpc>
              <a:spcBef>
                <a:spcPts val="1199"/>
              </a:spcBef>
              <a:buSzPct val="100045"/>
              <a:buBlip>
                <a:blip r:embed="rId2"/>
              </a:buBlip>
            </a:pPr>
            <a:r>
              <a:rPr b="0" lang="en-US" sz="1800" spc="-1" strike="noStrike">
                <a:solidFill>
                  <a:srgbClr val="000000"/>
                </a:solidFill>
                <a:latin typeface="Tahoma"/>
                <a:ea typeface="Tahoma"/>
              </a:rPr>
              <a:t>Open a new terminal window</a:t>
            </a:r>
            <a:endParaRPr b="0" lang="en-US" sz="1800" spc="-1" strike="noStrike">
              <a:solidFill>
                <a:srgbClr val="000000"/>
              </a:solidFill>
              <a:latin typeface="Tahoma"/>
            </a:endParaRPr>
          </a:p>
          <a:p>
            <a:pPr marL="228600" indent="-228240">
              <a:lnSpc>
                <a:spcPct val="100000"/>
              </a:lnSpc>
              <a:spcBef>
                <a:spcPts val="1199"/>
              </a:spcBef>
              <a:buSzPct val="100045"/>
              <a:buBlip>
                <a:blip r:embed="rId3"/>
              </a:buBlip>
            </a:pPr>
            <a:r>
              <a:rPr b="0" lang="en-US" sz="1800" spc="-1" strike="noStrike">
                <a:solidFill>
                  <a:srgbClr val="000000"/>
                </a:solidFill>
                <a:latin typeface="Tahoma"/>
                <a:ea typeface="Tahoma"/>
              </a:rPr>
              <a:t>From the terminal window, enter the following commands: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cd /home/student/roi_nosql/mongodb_exercises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mongo</a:t>
            </a:r>
            <a:endParaRPr b="0" lang="en-US" sz="1800" spc="-1" strike="noStrike">
              <a:solidFill>
                <a:srgbClr val="000000"/>
              </a:solidFill>
              <a:latin typeface="Tahoma"/>
            </a:endParaRPr>
          </a:p>
          <a:p>
            <a:pPr marL="228600" indent="-228240">
              <a:lnSpc>
                <a:spcPct val="100000"/>
              </a:lnSpc>
              <a:spcBef>
                <a:spcPts val="1199"/>
              </a:spcBef>
              <a:buSzPct val="100045"/>
              <a:buBlip>
                <a:blip r:embed="rId4"/>
              </a:buBlip>
            </a:pPr>
            <a:r>
              <a:rPr b="0" lang="en-US" sz="1800" spc="-1" strike="noStrike">
                <a:solidFill>
                  <a:srgbClr val="000000"/>
                </a:solidFill>
                <a:latin typeface="Tahoma"/>
                <a:ea typeface="Tahoma"/>
              </a:rPr>
              <a:t>The </a:t>
            </a:r>
            <a:r>
              <a:rPr b="0" lang="en-US" sz="1800" spc="-1" strike="noStrike">
                <a:solidFill>
                  <a:srgbClr val="000000"/>
                </a:solidFill>
                <a:latin typeface="Courier New"/>
                <a:ea typeface="Tahoma"/>
              </a:rPr>
              <a:t>mongo shell</a:t>
            </a:r>
            <a:r>
              <a:rPr b="0" lang="en-US" sz="1800" spc="-1" strike="noStrike">
                <a:solidFill>
                  <a:srgbClr val="000000"/>
                </a:solidFill>
                <a:latin typeface="Tahoma"/>
                <a:ea typeface="Tahoma"/>
              </a:rPr>
              <a:t> is a JavaScript program</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Its prompt is “</a:t>
            </a:r>
            <a:r>
              <a:rPr b="0" lang="en-US" sz="1800" spc="-1" strike="noStrike">
                <a:solidFill>
                  <a:srgbClr val="000000"/>
                </a:solidFill>
                <a:latin typeface="Courier New"/>
                <a:ea typeface="Tahoma"/>
              </a:rPr>
              <a:t>&gt;”</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Enter </a:t>
            </a:r>
            <a:r>
              <a:rPr b="0" lang="en-US" sz="1800" spc="-1" strike="noStrike">
                <a:solidFill>
                  <a:srgbClr val="000000"/>
                </a:solidFill>
                <a:latin typeface="Courier New"/>
                <a:ea typeface="Tahoma"/>
              </a:rPr>
              <a:t>mongo</a:t>
            </a:r>
            <a:r>
              <a:rPr b="0" lang="en-US" sz="1800" spc="-1" strike="noStrike">
                <a:solidFill>
                  <a:srgbClr val="000000"/>
                </a:solidFill>
                <a:latin typeface="Tahoma"/>
                <a:ea typeface="Tahoma"/>
              </a:rPr>
              <a:t> </a:t>
            </a:r>
            <a:r>
              <a:rPr b="0" lang="en-US" sz="1800" spc="-1" strike="noStrike">
                <a:solidFill>
                  <a:srgbClr val="000000"/>
                </a:solidFill>
                <a:latin typeface="Courier New"/>
                <a:ea typeface="Tahoma"/>
              </a:rPr>
              <a:t>--help</a:t>
            </a:r>
            <a:r>
              <a:rPr b="0" lang="en-US" sz="1800" spc="-1" strike="noStrike">
                <a:solidFill>
                  <a:srgbClr val="000000"/>
                </a:solidFill>
                <a:latin typeface="Tahoma"/>
                <a:ea typeface="Tahoma"/>
              </a:rPr>
              <a:t> to see all of its start up options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Connects to the MongoDB server running on </a:t>
            </a:r>
            <a:r>
              <a:rPr b="0" lang="en-US" sz="1800" spc="-1" strike="noStrike">
                <a:solidFill>
                  <a:srgbClr val="000000"/>
                </a:solidFill>
                <a:latin typeface="Courier New"/>
                <a:ea typeface="Tahoma"/>
              </a:rPr>
              <a:t>localhost</a:t>
            </a:r>
            <a:r>
              <a:rPr b="0" lang="en-US" sz="1800" spc="-1" strike="noStrike">
                <a:solidFill>
                  <a:srgbClr val="000000"/>
                </a:solidFill>
                <a:latin typeface="Tahoma"/>
                <a:ea typeface="Tahoma"/>
              </a:rPr>
              <a:t> at port </a:t>
            </a:r>
            <a:r>
              <a:rPr b="0" lang="en-US" sz="1800" spc="-1" strike="noStrike">
                <a:solidFill>
                  <a:srgbClr val="000000"/>
                </a:solidFill>
                <a:latin typeface="Courier New"/>
                <a:ea typeface="Tahoma"/>
              </a:rPr>
              <a:t>27017</a:t>
            </a:r>
            <a:r>
              <a:rPr b="0" lang="en-US" sz="1800" spc="-1" strike="noStrike">
                <a:solidFill>
                  <a:srgbClr val="000000"/>
                </a:solidFill>
                <a:latin typeface="Tahoma"/>
                <a:ea typeface="Tahoma"/>
              </a:rPr>
              <a:t> by default</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Reads </a:t>
            </a:r>
            <a:r>
              <a:rPr b="0" lang="en-US" sz="1800" spc="-1" strike="noStrike">
                <a:solidFill>
                  <a:srgbClr val="000000"/>
                </a:solidFill>
                <a:latin typeface="Courier New"/>
                <a:ea typeface="Tahoma"/>
              </a:rPr>
              <a:t>~/mongorc.js</a:t>
            </a:r>
            <a:r>
              <a:rPr b="0" lang="en-US" sz="1800" spc="-1" strike="noStrike">
                <a:solidFill>
                  <a:srgbClr val="000000"/>
                </a:solidFill>
                <a:latin typeface="Tahoma"/>
                <a:ea typeface="Tahoma"/>
              </a:rPr>
              <a:t> on start up</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Uses the database called </a:t>
            </a:r>
            <a:r>
              <a:rPr b="0" lang="en-US" sz="1800" spc="-1" strike="noStrike">
                <a:solidFill>
                  <a:srgbClr val="000000"/>
                </a:solidFill>
                <a:latin typeface="Courier New"/>
                <a:ea typeface="Tahoma"/>
              </a:rPr>
              <a:t>test</a:t>
            </a:r>
            <a:r>
              <a:rPr b="0" lang="en-US" sz="1800" spc="-1" strike="noStrike">
                <a:solidFill>
                  <a:srgbClr val="000000"/>
                </a:solidFill>
                <a:latin typeface="Tahoma"/>
                <a:ea typeface="Tahoma"/>
              </a:rPr>
              <a:t> by default </a:t>
            </a:r>
            <a:endParaRPr b="0" lang="en-US" sz="1800" spc="-1" strike="noStrike">
              <a:solidFill>
                <a:srgbClr val="000000"/>
              </a:solidFill>
              <a:latin typeface="Tahoma"/>
            </a:endParaRPr>
          </a:p>
          <a:p>
            <a:pPr marL="457200">
              <a:lnSpc>
                <a:spcPct val="100000"/>
              </a:lnSpc>
            </a:pPr>
            <a:endParaRPr b="0" lang="en-US" sz="1800" spc="-1" strike="noStrike">
              <a:solidFill>
                <a:srgbClr val="000000"/>
              </a:solidFill>
              <a:latin typeface="Tahoma"/>
            </a:endParaRPr>
          </a:p>
        </p:txBody>
      </p:sp>
      <p:pic>
        <p:nvPicPr>
          <p:cNvPr id="243" name="Picture 8" descr=""/>
          <p:cNvPicPr/>
          <p:nvPr/>
        </p:nvPicPr>
        <p:blipFill>
          <a:blip r:embed="rId5"/>
          <a:stretch/>
        </p:blipFill>
        <p:spPr>
          <a:xfrm>
            <a:off x="8132400" y="240120"/>
            <a:ext cx="743400" cy="7372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MongoDB Shell and Databases</a:t>
            </a:r>
            <a:endParaRPr b="0" lang="en-US" sz="2800" spc="-1" strike="noStrike">
              <a:solidFill>
                <a:srgbClr val="ffffff"/>
              </a:solidFill>
              <a:latin typeface="Arial"/>
            </a:endParaRPr>
          </a:p>
        </p:txBody>
      </p:sp>
      <p:sp>
        <p:nvSpPr>
          <p:cNvPr id="245"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Tahoma"/>
                <a:ea typeface="Tahoma"/>
              </a:rPr>
              <a:t>From the </a:t>
            </a:r>
            <a:r>
              <a:rPr b="0" lang="en-US" sz="1800" spc="-1" strike="noStrike">
                <a:solidFill>
                  <a:srgbClr val="000000"/>
                </a:solidFill>
                <a:latin typeface="Courier New"/>
                <a:ea typeface="Tahoma"/>
              </a:rPr>
              <a:t>mongo shell</a:t>
            </a:r>
            <a:r>
              <a:rPr b="0" lang="en-US" sz="1800" spc="-1" strike="noStrike">
                <a:solidFill>
                  <a:srgbClr val="000000"/>
                </a:solidFill>
                <a:latin typeface="Tahoma"/>
                <a:ea typeface="Tahoma"/>
              </a:rPr>
              <a:t> prompt, enter the following commands: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db</a:t>
            </a:r>
            <a:endParaRPr b="0" lang="en-US" sz="1800" spc="-1" strike="noStrike">
              <a:solidFill>
                <a:srgbClr val="000000"/>
              </a:solidFill>
              <a:latin typeface="Tahoma"/>
            </a:endParaRPr>
          </a:p>
          <a:p>
            <a:pPr lvl="2" marL="685800" indent="-228240">
              <a:lnSpc>
                <a:spcPct val="100000"/>
              </a:lnSpc>
              <a:buSzPct val="100045"/>
              <a:buBlip>
                <a:blip r:embed="rId2"/>
              </a:buBlip>
            </a:pPr>
            <a:r>
              <a:rPr b="0" lang="en-US" sz="1800" spc="-1" strike="noStrike">
                <a:solidFill>
                  <a:srgbClr val="000000"/>
                </a:solidFill>
                <a:latin typeface="Tahoma"/>
                <a:ea typeface="Tahoma"/>
              </a:rPr>
              <a:t>Shows the current database</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show dbs</a:t>
            </a:r>
            <a:endParaRPr b="0" lang="en-US" sz="1800" spc="-1" strike="noStrike">
              <a:solidFill>
                <a:srgbClr val="000000"/>
              </a:solidFill>
              <a:latin typeface="Tahoma"/>
            </a:endParaRPr>
          </a:p>
          <a:p>
            <a:pPr lvl="2" marL="685800" indent="-228240">
              <a:lnSpc>
                <a:spcPct val="100000"/>
              </a:lnSpc>
              <a:buSzPct val="100045"/>
              <a:buBlip>
                <a:blip r:embed="rId3"/>
              </a:buBlip>
            </a:pPr>
            <a:r>
              <a:rPr b="0" lang="en-US" sz="1800" spc="-1" strike="noStrike">
                <a:solidFill>
                  <a:srgbClr val="000000"/>
                </a:solidFill>
                <a:latin typeface="Tahoma"/>
                <a:ea typeface="Tahoma"/>
              </a:rPr>
              <a:t>Lists all databases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use Northwind</a:t>
            </a:r>
            <a:endParaRPr b="0" lang="en-US" sz="1800" spc="-1" strike="noStrike">
              <a:solidFill>
                <a:srgbClr val="000000"/>
              </a:solidFill>
              <a:latin typeface="Tahoma"/>
            </a:endParaRPr>
          </a:p>
          <a:p>
            <a:pPr lvl="2" marL="685800" indent="-228240">
              <a:lnSpc>
                <a:spcPct val="100000"/>
              </a:lnSpc>
              <a:buSzPct val="100045"/>
              <a:buBlip>
                <a:blip r:embed="rId4"/>
              </a:buBlip>
            </a:pPr>
            <a:r>
              <a:rPr b="0" lang="en-US" sz="1800" spc="-1" strike="noStrike">
                <a:solidFill>
                  <a:srgbClr val="000000"/>
                </a:solidFill>
                <a:latin typeface="Tahoma"/>
                <a:ea typeface="Tahoma"/>
              </a:rPr>
              <a:t>Connects to the Northwind database</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db</a:t>
            </a:r>
            <a:endParaRPr b="0" lang="en-US" sz="1800" spc="-1" strike="noStrike">
              <a:solidFill>
                <a:srgbClr val="000000"/>
              </a:solidFill>
              <a:latin typeface="Tahoma"/>
            </a:endParaRPr>
          </a:p>
          <a:p>
            <a:pPr lvl="2" marL="685800" indent="-228240">
              <a:lnSpc>
                <a:spcPct val="100000"/>
              </a:lnSpc>
              <a:buSzPct val="100045"/>
              <a:buBlip>
                <a:blip r:embed="rId5"/>
              </a:buBlip>
            </a:pPr>
            <a:r>
              <a:rPr b="0" lang="en-US" sz="1800" spc="-1" strike="noStrike">
                <a:solidFill>
                  <a:srgbClr val="000000"/>
                </a:solidFill>
                <a:latin typeface="Tahoma"/>
                <a:ea typeface="Tahoma"/>
              </a:rPr>
              <a:t>Confirm the current database is Northwind</a:t>
            </a:r>
            <a:endParaRPr b="0" lang="en-US" sz="1800" spc="-1" strike="noStrike">
              <a:solidFill>
                <a:srgbClr val="000000"/>
              </a:solidFill>
              <a:latin typeface="Tahoma"/>
            </a:endParaRPr>
          </a:p>
          <a:p>
            <a:pPr marL="228600" indent="-228240">
              <a:lnSpc>
                <a:spcPct val="100000"/>
              </a:lnSpc>
              <a:spcBef>
                <a:spcPts val="1199"/>
              </a:spcBef>
              <a:buSzPct val="100045"/>
              <a:buBlip>
                <a:blip r:embed="rId6"/>
              </a:buBlip>
            </a:pPr>
            <a:r>
              <a:rPr b="0" lang="en-US" sz="1800" spc="-1" strike="noStrike">
                <a:solidFill>
                  <a:srgbClr val="000000"/>
                </a:solidFill>
                <a:latin typeface="Tahoma"/>
                <a:ea typeface="Tahoma"/>
              </a:rPr>
              <a:t>MongoDB databases can contain one or more collections of documents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Each collection can hold one or more documents</a:t>
            </a:r>
            <a:endParaRPr b="0" lang="en-US" sz="1800" spc="-1" strike="noStrike">
              <a:solidFill>
                <a:srgbClr val="000000"/>
              </a:solidFill>
              <a:latin typeface="Tahoma"/>
            </a:endParaRPr>
          </a:p>
          <a:p>
            <a:pPr marL="228600" indent="-228240">
              <a:lnSpc>
                <a:spcPct val="100000"/>
              </a:lnSpc>
              <a:spcBef>
                <a:spcPts val="1199"/>
              </a:spcBef>
              <a:buSzPct val="100045"/>
              <a:buBlip>
                <a:blip r:embed="rId7"/>
              </a:buBlip>
            </a:pPr>
            <a:r>
              <a:rPr b="0" lang="en-US" sz="1800" spc="-1" strike="noStrike">
                <a:solidFill>
                  <a:srgbClr val="000000"/>
                </a:solidFill>
                <a:latin typeface="Tahoma"/>
                <a:ea typeface="Tahoma"/>
              </a:rPr>
              <a:t>From the </a:t>
            </a:r>
            <a:r>
              <a:rPr b="0" lang="en-US" sz="1800" spc="-1" strike="noStrike">
                <a:solidFill>
                  <a:srgbClr val="000000"/>
                </a:solidFill>
                <a:latin typeface="Courier New"/>
                <a:ea typeface="Tahoma"/>
              </a:rPr>
              <a:t>mongo shell</a:t>
            </a:r>
            <a:r>
              <a:rPr b="0" lang="en-US" sz="1800" spc="-1" strike="noStrike">
                <a:solidFill>
                  <a:srgbClr val="000000"/>
                </a:solidFill>
                <a:latin typeface="Tahoma"/>
                <a:ea typeface="Tahoma"/>
              </a:rPr>
              <a:t> prompt, enter the following commands: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db.getCollectionNames()</a:t>
            </a:r>
            <a:endParaRPr b="0" lang="en-US" sz="1800" spc="-1" strike="noStrike">
              <a:solidFill>
                <a:srgbClr val="000000"/>
              </a:solidFill>
              <a:latin typeface="Tahoma"/>
            </a:endParaRPr>
          </a:p>
          <a:p>
            <a:pPr lvl="2" marL="685800" indent="-228240">
              <a:lnSpc>
                <a:spcPct val="100000"/>
              </a:lnSpc>
              <a:buSzPct val="100045"/>
              <a:buBlip>
                <a:blip r:embed="rId8"/>
              </a:buBlip>
            </a:pPr>
            <a:r>
              <a:rPr b="0" lang="en-US" sz="1800" spc="-1" strike="noStrike">
                <a:solidFill>
                  <a:srgbClr val="000000"/>
                </a:solidFill>
                <a:latin typeface="Tahoma"/>
                <a:ea typeface="Tahoma"/>
              </a:rPr>
              <a:t>Shows the current database</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db.categories.find( {} )</a:t>
            </a:r>
            <a:endParaRPr b="0" lang="en-US" sz="1800" spc="-1" strike="noStrike">
              <a:solidFill>
                <a:srgbClr val="000000"/>
              </a:solidFill>
              <a:latin typeface="Tahoma"/>
            </a:endParaRPr>
          </a:p>
          <a:p>
            <a:pPr lvl="2" marL="685800" indent="-228240">
              <a:lnSpc>
                <a:spcPct val="100000"/>
              </a:lnSpc>
              <a:buSzPct val="100045"/>
              <a:buBlip>
                <a:blip r:embed="rId9"/>
              </a:buBlip>
            </a:pPr>
            <a:r>
              <a:rPr b="0" lang="en-US" sz="1800" spc="-1" strike="noStrike">
                <a:solidFill>
                  <a:srgbClr val="000000"/>
                </a:solidFill>
                <a:latin typeface="Tahoma"/>
                <a:ea typeface="Tahoma"/>
              </a:rPr>
              <a:t>Find all documents in the categories collection </a:t>
            </a:r>
            <a:endParaRPr b="0" lang="en-US" sz="1800" spc="-1" strike="noStrike">
              <a:solidFill>
                <a:srgbClr val="000000"/>
              </a:solidFill>
              <a:latin typeface="Tahoma"/>
            </a:endParaRPr>
          </a:p>
          <a:p>
            <a:pPr marL="457200">
              <a:lnSpc>
                <a:spcPct val="100000"/>
              </a:lnSpc>
            </a:pPr>
            <a:endParaRPr b="0" lang="en-US" sz="1800" spc="-1" strike="noStrike">
              <a:solidFill>
                <a:srgbClr val="000000"/>
              </a:solidFill>
              <a:latin typeface="Tahoma"/>
            </a:endParaRPr>
          </a:p>
        </p:txBody>
      </p:sp>
      <p:pic>
        <p:nvPicPr>
          <p:cNvPr id="246" name="Picture 7" descr=""/>
          <p:cNvPicPr/>
          <p:nvPr/>
        </p:nvPicPr>
        <p:blipFill>
          <a:blip r:embed="rId10"/>
          <a:stretch/>
        </p:blipFill>
        <p:spPr>
          <a:xfrm>
            <a:off x="8132400" y="240120"/>
            <a:ext cx="743400" cy="7372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Chapter Concepts</a:t>
            </a:r>
            <a:endParaRPr b="0" lang="en-US" sz="2800" spc="-1" strike="noStrike">
              <a:solidFill>
                <a:srgbClr val="ffffff"/>
              </a:solidFill>
              <a:latin typeface="Arial"/>
            </a:endParaRPr>
          </a:p>
        </p:txBody>
      </p:sp>
      <p:sp>
        <p:nvSpPr>
          <p:cNvPr id="248" name="TextShape 2"/>
          <p:cNvSpPr txBox="1"/>
          <p:nvPr/>
        </p:nvSpPr>
        <p:spPr>
          <a:xfrm>
            <a:off x="2743200" y="1585800"/>
            <a:ext cx="5271840" cy="4514400"/>
          </a:xfrm>
          <a:prstGeom prst="rect">
            <a:avLst/>
          </a:prstGeom>
          <a:noFill/>
          <a:ln>
            <a:noFill/>
          </a:ln>
        </p:spPr>
        <p:txBody>
          <a:bodyPr lIns="90000" rIns="90000" tIns="46800" bIns="46800">
            <a:noAutofit/>
          </a:bodyPr>
          <a:p>
            <a:pPr>
              <a:lnSpc>
                <a:spcPct val="100000"/>
              </a:lnSpc>
              <a:spcBef>
                <a:spcPts val="1800"/>
              </a:spcBef>
              <a:spcAft>
                <a:spcPts val="601"/>
              </a:spcAft>
            </a:pPr>
            <a:r>
              <a:rPr b="0" lang="en-US" sz="2000" spc="-1" strike="noStrike">
                <a:solidFill>
                  <a:srgbClr val="000000"/>
                </a:solidFill>
                <a:latin typeface="Tahoma"/>
                <a:ea typeface="Tahoma"/>
              </a:rPr>
              <a:t>Overview</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Installing MongoDB</a:t>
            </a:r>
            <a:endParaRPr b="0" lang="en-US" sz="2000" spc="-1" strike="noStrike">
              <a:solidFill>
                <a:srgbClr val="000000"/>
              </a:solidFill>
              <a:latin typeface="Tahoma"/>
            </a:endParaRPr>
          </a:p>
          <a:p>
            <a:pPr>
              <a:lnSpc>
                <a:spcPct val="100000"/>
              </a:lnSpc>
              <a:spcBef>
                <a:spcPts val="1800"/>
              </a:spcBef>
              <a:spcAft>
                <a:spcPts val="601"/>
              </a:spcAft>
            </a:pPr>
            <a:r>
              <a:rPr b="1" lang="en-US" sz="2000" spc="-1" strike="noStrike">
                <a:solidFill>
                  <a:srgbClr val="000000"/>
                </a:solidFill>
                <a:latin typeface="Tahoma"/>
                <a:ea typeface="Tahoma"/>
              </a:rPr>
              <a:t>Using the MongoDB Shell</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Querying MongoDB</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Accessing MongoDB with Java</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Replication with MongoDB</a:t>
            </a:r>
            <a:endParaRPr b="0" lang="en-US" sz="2000" spc="-1" strike="noStrike">
              <a:solidFill>
                <a:srgbClr val="000000"/>
              </a:solidFill>
              <a:latin typeface="Tahoma"/>
            </a:endParaRPr>
          </a:p>
        </p:txBody>
      </p:sp>
      <p:grpSp>
        <p:nvGrpSpPr>
          <p:cNvPr id="249" name="Group 3"/>
          <p:cNvGrpSpPr/>
          <p:nvPr/>
        </p:nvGrpSpPr>
        <p:grpSpPr>
          <a:xfrm>
            <a:off x="2304360" y="2836440"/>
            <a:ext cx="410040" cy="377280"/>
            <a:chOff x="2304360" y="2836440"/>
            <a:chExt cx="410040" cy="377280"/>
          </a:xfrm>
        </p:grpSpPr>
        <p:sp>
          <p:nvSpPr>
            <p:cNvPr id="250" name="CustomShape 4"/>
            <p:cNvSpPr/>
            <p:nvPr/>
          </p:nvSpPr>
          <p:spPr>
            <a:xfrm rot="5400000">
              <a:off x="2320560" y="2819880"/>
              <a:ext cx="377280" cy="410040"/>
            </a:xfrm>
            <a:custGeom>
              <a:avLst/>
              <a:gdLst/>
              <a:ahLst/>
              <a:rect l="l" t="t" r="r" b="b"/>
              <a:pathLst>
                <a:path w="264955" h="311498">
                  <a:moveTo>
                    <a:pt x="0" y="311498"/>
                  </a:moveTo>
                  <a:lnTo>
                    <a:pt x="132478" y="0"/>
                  </a:lnTo>
                  <a:lnTo>
                    <a:pt x="264955" y="311498"/>
                  </a:lnTo>
                  <a:lnTo>
                    <a:pt x="138844" y="253377"/>
                  </a:lnTo>
                  <a:lnTo>
                    <a:pt x="0" y="311498"/>
                  </a:lnTo>
                  <a:close/>
                </a:path>
              </a:pathLst>
            </a:custGeom>
            <a:solidFill>
              <a:schemeClr val="accent4"/>
            </a:solidFill>
            <a:ln w="1908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251" name="CustomShape 5"/>
            <p:cNvSpPr/>
            <p:nvPr/>
          </p:nvSpPr>
          <p:spPr>
            <a:xfrm>
              <a:off x="2323800" y="2852640"/>
              <a:ext cx="387720" cy="185400"/>
            </a:xfrm>
            <a:custGeom>
              <a:avLst/>
              <a:gdLst/>
              <a:ahLst/>
              <a:rect l="l" t="t" r="r" b="b"/>
              <a:pathLst>
                <a:path w="245" h="158">
                  <a:moveTo>
                    <a:pt x="0" y="0"/>
                  </a:moveTo>
                  <a:lnTo>
                    <a:pt x="245" y="146"/>
                  </a:lnTo>
                  <a:lnTo>
                    <a:pt x="226" y="158"/>
                  </a:lnTo>
                  <a:lnTo>
                    <a:pt x="0" y="23"/>
                  </a:lnTo>
                  <a:lnTo>
                    <a:pt x="0" y="0"/>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252" name="CustomShape 6"/>
            <p:cNvSpPr/>
            <p:nvPr/>
          </p:nvSpPr>
          <p:spPr>
            <a:xfrm>
              <a:off x="2321280" y="3011760"/>
              <a:ext cx="392760" cy="192240"/>
            </a:xfrm>
            <a:custGeom>
              <a:avLst/>
              <a:gdLst/>
              <a:ahLst/>
              <a:rect l="l" t="t" r="r" b="b"/>
              <a:pathLst>
                <a:path w="248" h="156">
                  <a:moveTo>
                    <a:pt x="248" y="12"/>
                  </a:moveTo>
                  <a:lnTo>
                    <a:pt x="0" y="156"/>
                  </a:lnTo>
                  <a:lnTo>
                    <a:pt x="3" y="131"/>
                  </a:lnTo>
                  <a:lnTo>
                    <a:pt x="229" y="0"/>
                  </a:lnTo>
                  <a:lnTo>
                    <a:pt x="248" y="12"/>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Chapter Objectives</a:t>
            </a:r>
            <a:endParaRPr b="0" lang="en-US" sz="2800" spc="-1" strike="noStrike">
              <a:solidFill>
                <a:srgbClr val="ffffff"/>
              </a:solidFill>
              <a:latin typeface="Arial"/>
            </a:endParaRPr>
          </a:p>
        </p:txBody>
      </p:sp>
      <p:sp>
        <p:nvSpPr>
          <p:cNvPr id="195" name="TextShape 2"/>
          <p:cNvSpPr txBox="1"/>
          <p:nvPr/>
        </p:nvSpPr>
        <p:spPr>
          <a:xfrm>
            <a:off x="728640" y="1263960"/>
            <a:ext cx="7772040" cy="4937400"/>
          </a:xfrm>
          <a:prstGeom prst="rect">
            <a:avLst/>
          </a:prstGeom>
          <a:noFill/>
          <a:ln>
            <a:noFill/>
          </a:ln>
        </p:spPr>
        <p:txBody>
          <a:bodyPr lIns="90000" rIns="90000" tIns="46800" bIns="46800">
            <a:noAutofit/>
          </a:bodyPr>
          <a:p>
            <a:pPr>
              <a:lnSpc>
                <a:spcPct val="100000"/>
              </a:lnSpc>
              <a:spcBef>
                <a:spcPts val="1199"/>
              </a:spcBef>
            </a:pPr>
            <a:r>
              <a:rPr b="0" lang="en-US" sz="1800" spc="-1" strike="noStrike">
                <a:solidFill>
                  <a:srgbClr val="000000"/>
                </a:solidFill>
                <a:latin typeface="Tahoma"/>
                <a:ea typeface="ＭＳ Ｐゴシック"/>
              </a:rPr>
              <a:t>In this chapter, we will:</a:t>
            </a:r>
            <a:endParaRPr b="0" lang="en-US" sz="1800" spc="-1" strike="noStrike">
              <a:solidFill>
                <a:srgbClr val="000000"/>
              </a:solidFill>
              <a:latin typeface="Tahoma"/>
            </a:endParaRPr>
          </a:p>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Introduce the MongoDB document data store</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Gain experience of using MongoDB</a:t>
            </a: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There's a whole</a:t>
            </a: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MongoDB Shell</a:t>
            </a:r>
            <a:endParaRPr b="0" lang="en-US" sz="2800" spc="-1" strike="noStrike">
              <a:solidFill>
                <a:srgbClr val="ffffff"/>
              </a:solidFill>
              <a:latin typeface="Arial"/>
            </a:endParaRPr>
          </a:p>
        </p:txBody>
      </p:sp>
      <p:sp>
        <p:nvSpPr>
          <p:cNvPr id="254"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Tahoma"/>
                <a:ea typeface="Tahoma"/>
              </a:rPr>
              <a:t>The command line shell allows access to databases</a:t>
            </a:r>
            <a:endParaRPr b="0" lang="en-US" sz="1800" spc="-1" strike="noStrike">
              <a:solidFill>
                <a:srgbClr val="000000"/>
              </a:solidFill>
              <a:latin typeface="Tahoma"/>
            </a:endParaRPr>
          </a:p>
          <a:p>
            <a:pPr marL="228600" indent="-228240">
              <a:lnSpc>
                <a:spcPct val="100000"/>
              </a:lnSpc>
              <a:spcBef>
                <a:spcPts val="1199"/>
              </a:spcBef>
              <a:buSzPct val="100045"/>
              <a:buBlip>
                <a:blip r:embed="rId2"/>
              </a:buBlip>
            </a:pPr>
            <a:r>
              <a:rPr b="0" lang="en-US" sz="1800" spc="-1" strike="noStrike">
                <a:solidFill>
                  <a:srgbClr val="000000"/>
                </a:solidFill>
                <a:latin typeface="Tahoma"/>
                <a:ea typeface="Tahoma"/>
              </a:rPr>
              <a:t>Can be used to perform any operation on database(s)</a:t>
            </a:r>
            <a:endParaRPr b="0" lang="en-US" sz="1800" spc="-1" strike="noStrike">
              <a:solidFill>
                <a:srgbClr val="000000"/>
              </a:solidFill>
              <a:latin typeface="Tahoma"/>
            </a:endParaRPr>
          </a:p>
          <a:p>
            <a:pPr marL="228600" indent="-228240">
              <a:lnSpc>
                <a:spcPct val="100000"/>
              </a:lnSpc>
              <a:spcBef>
                <a:spcPts val="1199"/>
              </a:spcBef>
              <a:buSzPct val="100045"/>
              <a:buBlip>
                <a:blip r:embed="rId3"/>
              </a:buBlip>
            </a:pPr>
            <a:r>
              <a:rPr b="0" lang="en-US" sz="1800" spc="-1" strike="noStrike">
                <a:solidFill>
                  <a:srgbClr val="000000"/>
                </a:solidFill>
                <a:latin typeface="Tahoma"/>
                <a:ea typeface="Tahoma"/>
              </a:rPr>
              <a:t>Shell is actually a JavaScript interpreter</a:t>
            </a:r>
            <a:endParaRPr b="0" lang="en-US" sz="1800" spc="-1" strike="noStrike">
              <a:solidFill>
                <a:srgbClr val="000000"/>
              </a:solidFill>
              <a:latin typeface="Tahoma"/>
            </a:endParaRPr>
          </a:p>
          <a:p>
            <a:pPr marL="228600" indent="-228240">
              <a:lnSpc>
                <a:spcPct val="100000"/>
              </a:lnSpc>
              <a:spcBef>
                <a:spcPts val="1199"/>
              </a:spcBef>
              <a:buSzPct val="100045"/>
              <a:buBlip>
                <a:blip r:embed="rId4"/>
              </a:buBlip>
            </a:pPr>
            <a:r>
              <a:rPr b="0" lang="en-US" sz="1800" spc="-1" strike="noStrike">
                <a:solidFill>
                  <a:srgbClr val="000000"/>
                </a:solidFill>
                <a:latin typeface="Tahoma"/>
                <a:ea typeface="Tahoma"/>
              </a:rPr>
              <a:t>We will initially use shell to learn mongo commands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Then show how it is done using Java</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Working with MongoDB</a:t>
            </a:r>
            <a:endParaRPr b="0" lang="en-US" sz="2800" spc="-1" strike="noStrike">
              <a:solidFill>
                <a:srgbClr val="ffffff"/>
              </a:solidFill>
              <a:latin typeface="Arial"/>
            </a:endParaRPr>
          </a:p>
        </p:txBody>
      </p:sp>
      <p:sp>
        <p:nvSpPr>
          <p:cNvPr id="256"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MongoDB enables creation of databases</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50" spc="-1" strike="noStrike">
                <a:solidFill>
                  <a:srgbClr val="000000"/>
                </a:solidFill>
                <a:latin typeface="Arial"/>
                <a:ea typeface="Tahoma"/>
              </a:rPr>
              <a:t>Within a database documents are grouped into collections</a:t>
            </a:r>
            <a:endParaRPr b="0" lang="en-US" sz="185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Document is an ordered set of keys with associated values</a:t>
            </a: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Following examples will give a feel for working with MongoDB</a:t>
            </a:r>
            <a:endParaRPr b="0" lang="en-US" sz="1800" spc="-1" strike="noStrike">
              <a:solidFill>
                <a:srgbClr val="000000"/>
              </a:solidFill>
              <a:latin typeface="Tahoma"/>
            </a:endParaRPr>
          </a:p>
          <a:p>
            <a:pPr>
              <a:lnSpc>
                <a:spcPct val="110000"/>
              </a:lnSpc>
              <a:spcBef>
                <a:spcPts val="1199"/>
              </a:spcBef>
            </a:pPr>
            <a:endParaRPr b="0" lang="en-US" sz="1800" spc="-1" strike="noStrike">
              <a:solidFill>
                <a:srgbClr val="000000"/>
              </a:solidFill>
              <a:latin typeface="Tahoma"/>
            </a:endParaRPr>
          </a:p>
          <a:p>
            <a:pPr>
              <a:lnSpc>
                <a:spcPct val="11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10000"/>
              </a:lnSpc>
              <a:spcBef>
                <a:spcPts val="1199"/>
              </a:spcBef>
            </a:pPr>
            <a:endParaRPr b="0" lang="en-US" sz="1800" spc="-1" strike="noStrike">
              <a:solidFill>
                <a:srgbClr val="000000"/>
              </a:solidFill>
              <a:latin typeface="Tahoma"/>
            </a:endParaRPr>
          </a:p>
          <a:p>
            <a:pPr marL="228600" indent="-228240">
              <a:lnSpc>
                <a:spcPct val="110000"/>
              </a:lnSpc>
              <a:spcBef>
                <a:spcPts val="1199"/>
              </a:spcBef>
              <a:buSzPct val="100045"/>
              <a:buBlip>
                <a:blip r:embed="rId4"/>
              </a:buBlip>
            </a:pPr>
            <a:r>
              <a:rPr b="0" lang="en-US" sz="1800" spc="-1" strike="noStrike">
                <a:solidFill>
                  <a:srgbClr val="000000"/>
                </a:solidFill>
                <a:latin typeface="Tahoma"/>
                <a:ea typeface="Tahoma"/>
              </a:rPr>
              <a:t>MongoDB generates a unique id for each item added</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p:txBody>
      </p:sp>
      <p:sp>
        <p:nvSpPr>
          <p:cNvPr id="257" name="CustomShape 3"/>
          <p:cNvSpPr/>
          <p:nvPr/>
        </p:nvSpPr>
        <p:spPr>
          <a:xfrm>
            <a:off x="237240" y="3236760"/>
            <a:ext cx="8739360" cy="178452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use productdb</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product = {"manufacturer": "Bosch", "price": 199.99, "retailer": 199}</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db.products.insert(product)</a:t>
            </a:r>
            <a:endParaRPr b="0" lang="en-US" sz="1600" spc="-1" strike="noStrike">
              <a:latin typeface="Arial"/>
            </a:endParaRPr>
          </a:p>
          <a:p>
            <a:pPr>
              <a:lnSpc>
                <a:spcPct val="100000"/>
              </a:lnSpc>
            </a:pPr>
            <a:endParaRPr b="0" lang="en-US" sz="1600" spc="-1" strike="noStrike">
              <a:latin typeface="Arial"/>
            </a:endParaRPr>
          </a:p>
        </p:txBody>
      </p:sp>
      <p:sp>
        <p:nvSpPr>
          <p:cNvPr id="258" name="CustomShape 4"/>
          <p:cNvSpPr/>
          <p:nvPr/>
        </p:nvSpPr>
        <p:spPr>
          <a:xfrm>
            <a:off x="2878200" y="2991960"/>
            <a:ext cx="2028600" cy="489240"/>
          </a:xfrm>
          <a:prstGeom prst="wedgeRectCallout">
            <a:avLst>
              <a:gd name="adj1" fmla="val -96312"/>
              <a:gd name="adj2" fmla="val 55632"/>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Switch to </a:t>
            </a:r>
            <a:r>
              <a:rPr b="0" lang="en-US" sz="1400" spc="-1" strike="noStrike">
                <a:solidFill>
                  <a:srgbClr val="000000"/>
                </a:solidFill>
                <a:latin typeface="Courier New"/>
                <a:ea typeface="Tahoma"/>
              </a:rPr>
              <a:t>productdb</a:t>
            </a:r>
            <a:r>
              <a:rPr b="0" lang="en-US" sz="1400" spc="-1" strike="noStrike">
                <a:solidFill>
                  <a:srgbClr val="000000"/>
                </a:solidFill>
                <a:latin typeface="Tahoma"/>
                <a:ea typeface="Tahoma"/>
              </a:rPr>
              <a:t> database</a:t>
            </a:r>
            <a:endParaRPr b="0" lang="en-US" sz="1400" spc="-1" strike="noStrike">
              <a:latin typeface="Arial"/>
            </a:endParaRPr>
          </a:p>
        </p:txBody>
      </p:sp>
      <p:sp>
        <p:nvSpPr>
          <p:cNvPr id="259" name="CustomShape 5"/>
          <p:cNvSpPr/>
          <p:nvPr/>
        </p:nvSpPr>
        <p:spPr>
          <a:xfrm>
            <a:off x="5114160" y="4272480"/>
            <a:ext cx="1794600" cy="489240"/>
          </a:xfrm>
          <a:prstGeom prst="wedgeRectCallout">
            <a:avLst>
              <a:gd name="adj1" fmla="val -103083"/>
              <a:gd name="adj2" fmla="val -70092"/>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Create document product</a:t>
            </a:r>
            <a:endParaRPr b="0" lang="en-US" sz="1400" spc="-1" strike="noStrike">
              <a:latin typeface="Arial"/>
            </a:endParaRPr>
          </a:p>
        </p:txBody>
      </p:sp>
      <p:sp>
        <p:nvSpPr>
          <p:cNvPr id="260" name="CustomShape 6"/>
          <p:cNvSpPr/>
          <p:nvPr/>
        </p:nvSpPr>
        <p:spPr>
          <a:xfrm>
            <a:off x="1757520" y="5188680"/>
            <a:ext cx="2074680" cy="489240"/>
          </a:xfrm>
          <a:prstGeom prst="wedgeRectCallout">
            <a:avLst>
              <a:gd name="adj1" fmla="val -73061"/>
              <a:gd name="adj2" fmla="val -160535"/>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Courier New"/>
              </a:rPr>
              <a:t>db</a:t>
            </a:r>
            <a:r>
              <a:rPr b="0" lang="en-US" sz="1400" spc="-1" strike="noStrike">
                <a:solidFill>
                  <a:srgbClr val="000000"/>
                </a:solidFill>
                <a:latin typeface="Tahoma"/>
                <a:ea typeface="Tahoma"/>
              </a:rPr>
              <a:t> refers to currently selected database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Bulk Inserts</a:t>
            </a:r>
            <a:endParaRPr b="0" lang="en-US" sz="2800" spc="-1" strike="noStrike">
              <a:solidFill>
                <a:srgbClr val="ffffff"/>
              </a:solidFill>
              <a:latin typeface="Arial"/>
            </a:endParaRPr>
          </a:p>
        </p:txBody>
      </p:sp>
      <p:sp>
        <p:nvSpPr>
          <p:cNvPr id="262"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Multiple documents can be inserted with one insert</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Known as batch insert</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Can only be used for inserting into one collection at a time</a:t>
            </a:r>
            <a:endParaRPr b="0" lang="en-US" sz="1800" spc="-1" strike="noStrike">
              <a:solidFill>
                <a:srgbClr val="000000"/>
              </a:solidFill>
              <a:latin typeface="Tahoma"/>
            </a:endParaRPr>
          </a:p>
        </p:txBody>
      </p:sp>
      <p:sp>
        <p:nvSpPr>
          <p:cNvPr id="263" name="CustomShape 3"/>
          <p:cNvSpPr/>
          <p:nvPr/>
        </p:nvSpPr>
        <p:spPr>
          <a:xfrm>
            <a:off x="615600" y="2392920"/>
            <a:ext cx="8174880" cy="318996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use productdb</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products = </a:t>
            </a:r>
            <a:r>
              <a:rPr b="1"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{"manufacturer" : "Bosch", "price" : 199.99, "retailer" : 199},</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{"manufacturer" : "AEG", "price" : 179.99, "retailer": 179},</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1" lang="en-US" sz="1600" spc="-1" strike="noStrike">
                <a:solidFill>
                  <a:srgbClr val="000000"/>
                </a:solidFill>
                <a:latin typeface="Courier New"/>
                <a:ea typeface="MS PGothic"/>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db.products.insert(products)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Object.bsonsize(products)</a:t>
            </a:r>
            <a:endParaRPr b="0" lang="en-US" sz="1600" spc="-1" strike="noStrike">
              <a:latin typeface="Arial"/>
            </a:endParaRPr>
          </a:p>
          <a:p>
            <a:pPr>
              <a:lnSpc>
                <a:spcPct val="100000"/>
              </a:lnSpc>
            </a:pPr>
            <a:endParaRPr b="0" lang="en-US" sz="1600" spc="-1" strike="noStrike">
              <a:latin typeface="Arial"/>
            </a:endParaRPr>
          </a:p>
        </p:txBody>
      </p:sp>
      <p:sp>
        <p:nvSpPr>
          <p:cNvPr id="264" name="CustomShape 4"/>
          <p:cNvSpPr/>
          <p:nvPr/>
        </p:nvSpPr>
        <p:spPr>
          <a:xfrm>
            <a:off x="3890520" y="2521080"/>
            <a:ext cx="1794600" cy="489240"/>
          </a:xfrm>
          <a:prstGeom prst="wedgeRectCallout">
            <a:avLst>
              <a:gd name="adj1" fmla="val -140342"/>
              <a:gd name="adj2" fmla="val 76591"/>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Array of records</a:t>
            </a:r>
            <a:endParaRPr b="0" lang="en-US" sz="1400" spc="-1" strike="noStrike">
              <a:latin typeface="Arial"/>
            </a:endParaRPr>
          </a:p>
        </p:txBody>
      </p:sp>
      <p:sp>
        <p:nvSpPr>
          <p:cNvPr id="265" name="CustomShape 5"/>
          <p:cNvSpPr/>
          <p:nvPr/>
        </p:nvSpPr>
        <p:spPr>
          <a:xfrm>
            <a:off x="5866200" y="3988800"/>
            <a:ext cx="1794600" cy="489240"/>
          </a:xfrm>
          <a:prstGeom prst="wedgeRectCallout">
            <a:avLst>
              <a:gd name="adj1" fmla="val -140342"/>
              <a:gd name="adj2" fmla="val 76591"/>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Now a bulk insert</a:t>
            </a:r>
            <a:endParaRPr b="0" lang="en-US" sz="1400" spc="-1" strike="noStrike">
              <a:latin typeface="Arial"/>
            </a:endParaRPr>
          </a:p>
        </p:txBody>
      </p:sp>
      <p:sp>
        <p:nvSpPr>
          <p:cNvPr id="266" name="CustomShape 6"/>
          <p:cNvSpPr/>
          <p:nvPr/>
        </p:nvSpPr>
        <p:spPr>
          <a:xfrm>
            <a:off x="5406480" y="4675680"/>
            <a:ext cx="1794600" cy="489240"/>
          </a:xfrm>
          <a:prstGeom prst="wedgeRectCallout">
            <a:avLst>
              <a:gd name="adj1" fmla="val -136423"/>
              <a:gd name="adj2" fmla="val 31082"/>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Storage size of document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Removing Documents</a:t>
            </a:r>
            <a:endParaRPr b="0" lang="en-US" sz="2800" spc="-1" strike="noStrike">
              <a:solidFill>
                <a:srgbClr val="ffffff"/>
              </a:solidFill>
              <a:latin typeface="Arial"/>
            </a:endParaRPr>
          </a:p>
        </p:txBody>
      </p:sp>
      <p:sp>
        <p:nvSpPr>
          <p:cNvPr id="268"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Consider the following command:</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This will remove all documents in the products collection</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Courier New"/>
                <a:ea typeface="Tahoma"/>
              </a:rPr>
              <a:t>remove()</a:t>
            </a:r>
            <a:r>
              <a:rPr b="0" lang="en-US" sz="1800" spc="-1" strike="noStrike">
                <a:solidFill>
                  <a:srgbClr val="000000"/>
                </a:solidFill>
                <a:latin typeface="Arial"/>
                <a:ea typeface="Tahoma"/>
              </a:rPr>
              <a:t> </a:t>
            </a:r>
            <a:r>
              <a:rPr b="0" lang="en-US" sz="1800" spc="-1" strike="noStrike">
                <a:solidFill>
                  <a:srgbClr val="000000"/>
                </a:solidFill>
                <a:latin typeface="Tahoma"/>
                <a:ea typeface="Tahoma"/>
              </a:rPr>
              <a:t>function can also take a query document as a parameter </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Document is known as a criteria document</a:t>
            </a:r>
            <a:endParaRPr b="0" lang="en-US" sz="1800" spc="-1" strike="noStrike">
              <a:solidFill>
                <a:srgbClr val="000000"/>
              </a:solidFill>
              <a:latin typeface="Tahoma"/>
            </a:endParaRPr>
          </a:p>
          <a:p>
            <a:pPr lvl="2" marL="685800" indent="-228240">
              <a:lnSpc>
                <a:spcPct val="100000"/>
              </a:lnSpc>
              <a:buSzPct val="100045"/>
              <a:buBlip>
                <a:blip r:embed="rId3"/>
              </a:buBlip>
            </a:pPr>
            <a:r>
              <a:rPr b="0" lang="en-US" sz="1800" spc="-1" strike="noStrike">
                <a:solidFill>
                  <a:srgbClr val="000000"/>
                </a:solidFill>
                <a:latin typeface="Tahoma"/>
                <a:ea typeface="Tahoma"/>
              </a:rPr>
              <a:t>Only those documents matching the criteria will be removed</a:t>
            </a:r>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pPr marL="228600" indent="-228240">
              <a:lnSpc>
                <a:spcPct val="110000"/>
              </a:lnSpc>
              <a:spcBef>
                <a:spcPts val="1199"/>
              </a:spcBef>
              <a:buSzPct val="100045"/>
              <a:buBlip>
                <a:blip r:embed="rId4"/>
              </a:buBlip>
            </a:pPr>
            <a:r>
              <a:rPr b="0" lang="en-US" sz="1800" spc="-1" strike="noStrike">
                <a:solidFill>
                  <a:srgbClr val="000000"/>
                </a:solidFill>
                <a:latin typeface="Tahoma"/>
                <a:ea typeface="Tahoma"/>
              </a:rPr>
              <a:t>In the above example, all documents with a manufacturer field with value Bosch will be removed</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Regardless of the position in the document of the field</a:t>
            </a:r>
            <a:endParaRPr b="0" lang="en-US" sz="1800" spc="-1" strike="noStrike">
              <a:solidFill>
                <a:srgbClr val="000000"/>
              </a:solidFill>
              <a:latin typeface="Tahoma"/>
            </a:endParaRPr>
          </a:p>
          <a:p>
            <a:endParaRPr b="0" lang="en-US" sz="1800" spc="-1" strike="noStrike">
              <a:solidFill>
                <a:srgbClr val="000000"/>
              </a:solidFill>
              <a:latin typeface="Tahoma"/>
            </a:endParaRPr>
          </a:p>
        </p:txBody>
      </p:sp>
      <p:sp>
        <p:nvSpPr>
          <p:cNvPr id="269" name="CustomShape 3"/>
          <p:cNvSpPr/>
          <p:nvPr/>
        </p:nvSpPr>
        <p:spPr>
          <a:xfrm>
            <a:off x="3163680" y="1782000"/>
            <a:ext cx="2816280" cy="39096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10000"/>
              </a:lnSpc>
              <a:spcBef>
                <a:spcPts val="1199"/>
              </a:spcBef>
            </a:pPr>
            <a:endParaRPr b="0" lang="en-US" sz="1800" spc="-1" strike="noStrike">
              <a:latin typeface="Arial"/>
            </a:endParaRPr>
          </a:p>
          <a:p>
            <a:pPr>
              <a:lnSpc>
                <a:spcPct val="100000"/>
              </a:lnSpc>
            </a:pPr>
            <a:r>
              <a:rPr b="0" lang="en-US" sz="1600" spc="-1" strike="noStrike">
                <a:solidFill>
                  <a:srgbClr val="000000"/>
                </a:solidFill>
                <a:latin typeface="Courier New"/>
                <a:ea typeface="ＭＳ Ｐゴシック"/>
              </a:rPr>
              <a:t>db.products.remove()</a:t>
            </a:r>
            <a:endParaRPr b="0" lang="en-US" sz="1600" spc="-1" strike="noStrike">
              <a:latin typeface="Arial"/>
            </a:endParaRPr>
          </a:p>
          <a:p>
            <a:pPr>
              <a:lnSpc>
                <a:spcPct val="100000"/>
              </a:lnSpc>
            </a:pPr>
            <a:endParaRPr b="0" lang="en-US" sz="1600" spc="-1" strike="noStrike">
              <a:latin typeface="Arial"/>
            </a:endParaRPr>
          </a:p>
        </p:txBody>
      </p:sp>
      <p:sp>
        <p:nvSpPr>
          <p:cNvPr id="270" name="CustomShape 4"/>
          <p:cNvSpPr/>
          <p:nvPr/>
        </p:nvSpPr>
        <p:spPr>
          <a:xfrm>
            <a:off x="1376640" y="4032720"/>
            <a:ext cx="6390360" cy="3790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db.products.remove({"manufacturer" : "Bosch")})</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Updating Documents</a:t>
            </a:r>
            <a:endParaRPr b="0" lang="en-US" sz="2800" spc="-1" strike="noStrike">
              <a:solidFill>
                <a:srgbClr val="ffffff"/>
              </a:solidFill>
              <a:latin typeface="Arial"/>
            </a:endParaRPr>
          </a:p>
        </p:txBody>
      </p:sp>
      <p:sp>
        <p:nvSpPr>
          <p:cNvPr id="272" name="TextShape 2"/>
          <p:cNvSpPr txBox="1"/>
          <p:nvPr/>
        </p:nvSpPr>
        <p:spPr>
          <a:xfrm>
            <a:off x="728640" y="121860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Once stored, documents can be updated with the </a:t>
            </a:r>
            <a:r>
              <a:rPr b="0" lang="en-US" sz="1800" spc="-1" strike="noStrike">
                <a:solidFill>
                  <a:srgbClr val="000000"/>
                </a:solidFill>
                <a:latin typeface="Courier New"/>
                <a:ea typeface="Tahoma"/>
              </a:rPr>
              <a:t>update()</a:t>
            </a:r>
            <a:r>
              <a:rPr b="0" lang="en-US" sz="1800" spc="-1" strike="noStrike">
                <a:solidFill>
                  <a:srgbClr val="000000"/>
                </a:solidFill>
                <a:latin typeface="Tahoma"/>
                <a:ea typeface="Tahoma"/>
              </a:rPr>
              <a:t> method</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Courier New"/>
                <a:ea typeface="Tahoma"/>
              </a:rPr>
              <a:t>update()</a:t>
            </a:r>
            <a:r>
              <a:rPr b="0" lang="en-US" sz="1800" spc="-1" strike="noStrike">
                <a:solidFill>
                  <a:srgbClr val="000000"/>
                </a:solidFill>
                <a:latin typeface="Arial"/>
                <a:ea typeface="Tahoma"/>
              </a:rPr>
              <a:t> </a:t>
            </a:r>
            <a:r>
              <a:rPr b="0" lang="en-US" sz="1800" spc="-1" strike="noStrike">
                <a:solidFill>
                  <a:srgbClr val="000000"/>
                </a:solidFill>
                <a:latin typeface="Tahoma"/>
                <a:ea typeface="Tahoma"/>
              </a:rPr>
              <a:t>takes two parameters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A query document</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Modifier document</a:t>
            </a: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Updates are atomic</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If two updates were sent at the same time, whichever gets there first will run to completion </a:t>
            </a:r>
            <a:endParaRPr b="0" lang="en-US" sz="1800" spc="-1" strike="noStrike">
              <a:solidFill>
                <a:srgbClr val="000000"/>
              </a:solidFill>
              <a:latin typeface="Tahoma"/>
            </a:endParaRPr>
          </a:p>
          <a:p>
            <a:pPr lvl="2" marL="685800" indent="-228240">
              <a:lnSpc>
                <a:spcPct val="100000"/>
              </a:lnSpc>
              <a:buSzPct val="100045"/>
              <a:buBlip>
                <a:blip r:embed="rId4"/>
              </a:buBlip>
            </a:pPr>
            <a:r>
              <a:rPr b="0" lang="en-US" sz="1800" spc="-1" strike="noStrike">
                <a:solidFill>
                  <a:srgbClr val="000000"/>
                </a:solidFill>
                <a:latin typeface="Tahoma"/>
                <a:ea typeface="Tahoma"/>
              </a:rPr>
              <a:t>Before the second is allowed to run</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p:txBody>
      </p:sp>
      <p:sp>
        <p:nvSpPr>
          <p:cNvPr id="273" name="CustomShape 3"/>
          <p:cNvSpPr/>
          <p:nvPr/>
        </p:nvSpPr>
        <p:spPr>
          <a:xfrm>
            <a:off x="583200" y="3935160"/>
            <a:ext cx="8176320" cy="194112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product = {"manufacturer": "Bosch", "price": 199.99, "retailer" : 199}</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db.products.insert(product)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db.products.update({"retailer":199}, {"location":"Montreal"})</a:t>
            </a:r>
            <a:endParaRPr b="0" lang="en-US" sz="1600" spc="-1" strike="noStrike">
              <a:latin typeface="Arial"/>
            </a:endParaRPr>
          </a:p>
        </p:txBody>
      </p:sp>
      <p:sp>
        <p:nvSpPr>
          <p:cNvPr id="274" name="CustomShape 4"/>
          <p:cNvSpPr/>
          <p:nvPr/>
        </p:nvSpPr>
        <p:spPr>
          <a:xfrm>
            <a:off x="3641400" y="5838840"/>
            <a:ext cx="1794600" cy="489240"/>
          </a:xfrm>
          <a:prstGeom prst="wedgeRectCallout">
            <a:avLst>
              <a:gd name="adj1" fmla="val -90697"/>
              <a:gd name="adj2" fmla="val -69517"/>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What is the effect of this update?</a:t>
            </a:r>
            <a:endParaRPr b="0" lang="en-US" sz="1400" spc="-1" strike="noStrike">
              <a:latin typeface="Arial"/>
            </a:endParaRPr>
          </a:p>
        </p:txBody>
      </p:sp>
      <p:sp>
        <p:nvSpPr>
          <p:cNvPr id="275" name="CustomShape 5"/>
          <p:cNvSpPr/>
          <p:nvPr/>
        </p:nvSpPr>
        <p:spPr>
          <a:xfrm>
            <a:off x="4185000" y="4688640"/>
            <a:ext cx="1793160" cy="489240"/>
          </a:xfrm>
          <a:prstGeom prst="wedgeRectCallout">
            <a:avLst>
              <a:gd name="adj1" fmla="val -64569"/>
              <a:gd name="adj2" fmla="val 88566"/>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Query document</a:t>
            </a:r>
            <a:endParaRPr b="0" lang="en-US" sz="1400" spc="-1" strike="noStrike">
              <a:latin typeface="Arial"/>
            </a:endParaRPr>
          </a:p>
        </p:txBody>
      </p:sp>
      <p:sp>
        <p:nvSpPr>
          <p:cNvPr id="276" name="CustomShape 6"/>
          <p:cNvSpPr/>
          <p:nvPr/>
        </p:nvSpPr>
        <p:spPr>
          <a:xfrm>
            <a:off x="6397920" y="4786920"/>
            <a:ext cx="1794600" cy="489240"/>
          </a:xfrm>
          <a:prstGeom prst="wedgeRectCallout">
            <a:avLst>
              <a:gd name="adj1" fmla="val -69142"/>
              <a:gd name="adj2" fmla="val 50243"/>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Modifier document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Updating with Modifiers</a:t>
            </a:r>
            <a:endParaRPr b="0" lang="en-US" sz="2800" spc="-1" strike="noStrike">
              <a:solidFill>
                <a:srgbClr val="ffffff"/>
              </a:solidFill>
              <a:latin typeface="Arial"/>
            </a:endParaRPr>
          </a:p>
        </p:txBody>
      </p:sp>
      <p:sp>
        <p:nvSpPr>
          <p:cNvPr id="278"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Normally only portions of a document need updating</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Atomic modifiers allow specific fields in a document to be updated</a:t>
            </a: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Consider now the network example we used in the Redis section</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Assume we want to keep a document for each node</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We want to count the number of changes each node has made during its lifetime</a:t>
            </a:r>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pPr marL="228600" indent="-228240">
              <a:lnSpc>
                <a:spcPct val="110000"/>
              </a:lnSpc>
              <a:spcBef>
                <a:spcPts val="1199"/>
              </a:spcBef>
              <a:buSzPct val="100045"/>
              <a:buBlip>
                <a:blip r:embed="rId4"/>
              </a:buBlip>
            </a:pPr>
            <a:r>
              <a:rPr b="0" lang="en-US" sz="1800" spc="-1" strike="noStrike">
                <a:solidFill>
                  <a:srgbClr val="000000"/>
                </a:solidFill>
                <a:latin typeface="Tahoma"/>
                <a:ea typeface="Tahoma"/>
              </a:rPr>
              <a:t>Counters can be incremented using the </a:t>
            </a:r>
            <a:r>
              <a:rPr b="0" lang="en-US" sz="1800" spc="-1" strike="noStrike">
                <a:solidFill>
                  <a:srgbClr val="000000"/>
                </a:solidFill>
                <a:latin typeface="Courier New"/>
                <a:ea typeface="Tahoma"/>
              </a:rPr>
              <a:t>$inc </a:t>
            </a:r>
            <a:r>
              <a:rPr b="0" lang="en-US" sz="1800" spc="-1" strike="noStrike">
                <a:solidFill>
                  <a:srgbClr val="000000"/>
                </a:solidFill>
                <a:latin typeface="Tahoma"/>
                <a:ea typeface="Tahoma"/>
              </a:rPr>
              <a:t>modifier</a:t>
            </a:r>
            <a:endParaRPr b="0" lang="en-US" sz="1800" spc="-1" strike="noStrike">
              <a:solidFill>
                <a:srgbClr val="000000"/>
              </a:solidFill>
              <a:latin typeface="Tahoma"/>
            </a:endParaRPr>
          </a:p>
        </p:txBody>
      </p:sp>
      <p:sp>
        <p:nvSpPr>
          <p:cNvPr id="279" name="CustomShape 3"/>
          <p:cNvSpPr/>
          <p:nvPr/>
        </p:nvSpPr>
        <p:spPr>
          <a:xfrm>
            <a:off x="2354400" y="3522960"/>
            <a:ext cx="3645360" cy="126864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p:txBody>
      </p:sp>
      <p:sp>
        <p:nvSpPr>
          <p:cNvPr id="280" name="CustomShape 4"/>
          <p:cNvSpPr/>
          <p:nvPr/>
        </p:nvSpPr>
        <p:spPr>
          <a:xfrm>
            <a:off x="5447520" y="3672720"/>
            <a:ext cx="2314800" cy="489240"/>
          </a:xfrm>
          <a:prstGeom prst="wedgeRectCallout">
            <a:avLst>
              <a:gd name="adj1" fmla="val -64569"/>
              <a:gd name="adj2" fmla="val 88566"/>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Count of the number of state changes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Courier New"/>
                <a:ea typeface="ＭＳ Ｐゴシック"/>
              </a:rPr>
              <a:t>$inc </a:t>
            </a:r>
            <a:r>
              <a:rPr b="1" lang="en-US" sz="2800" spc="-1" strike="noStrike">
                <a:solidFill>
                  <a:srgbClr val="000000"/>
                </a:solidFill>
                <a:latin typeface="Tahoma"/>
                <a:ea typeface="ＭＳ Ｐゴシック"/>
              </a:rPr>
              <a:t>Modifier</a:t>
            </a:r>
            <a:endParaRPr b="0" lang="en-US" sz="2800" spc="-1" strike="noStrike">
              <a:solidFill>
                <a:srgbClr val="ffffff"/>
              </a:solidFill>
              <a:latin typeface="Arial"/>
            </a:endParaRPr>
          </a:p>
        </p:txBody>
      </p:sp>
      <p:sp>
        <p:nvSpPr>
          <p:cNvPr id="282"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Example below shows incrementing the status field</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If field to be incremented does not exist, it is created</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Decrement is achieved with negative increments</a:t>
            </a:r>
            <a:endParaRPr b="0" lang="en-US" sz="1800" spc="-1" strike="noStrike">
              <a:solidFill>
                <a:srgbClr val="000000"/>
              </a:solidFill>
              <a:latin typeface="Tahoma"/>
            </a:endParaRPr>
          </a:p>
        </p:txBody>
      </p:sp>
      <p:sp>
        <p:nvSpPr>
          <p:cNvPr id="283" name="CustomShape 3"/>
          <p:cNvSpPr/>
          <p:nvPr/>
        </p:nvSpPr>
        <p:spPr>
          <a:xfrm>
            <a:off x="276840" y="2543760"/>
            <a:ext cx="8594280" cy="365580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db.networks.find({address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db.networks.update({"address":"node1"},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t>
            </a:r>
            <a:r>
              <a:rPr b="1" lang="en-US" sz="1600" spc="-1" strike="noStrike">
                <a:solidFill>
                  <a:srgbClr val="000000"/>
                </a:solidFill>
                <a:latin typeface="Courier New"/>
                <a:ea typeface="MS PGothic"/>
              </a:rPr>
              <a:t>$inc" </a:t>
            </a:r>
            <a:r>
              <a:rPr b="0" lang="en-US" sz="1600" spc="-1" strike="noStrike">
                <a:solidFill>
                  <a:srgbClr val="000000"/>
                </a:solidFill>
                <a:latin typeface="Courier New"/>
                <a:ea typeface="MS PGothic"/>
              </a:rPr>
              <a:t>: {"state_changes" :5}})</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db.networks.find({"address"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5</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endParaRPr b="0" lang="en-US" sz="1600" spc="-1" strike="noStrike">
              <a:latin typeface="Arial"/>
            </a:endParaRPr>
          </a:p>
        </p:txBody>
      </p:sp>
      <p:sp>
        <p:nvSpPr>
          <p:cNvPr id="284" name="CustomShape 4"/>
          <p:cNvSpPr/>
          <p:nvPr/>
        </p:nvSpPr>
        <p:spPr>
          <a:xfrm>
            <a:off x="3933000" y="3342240"/>
            <a:ext cx="1793160" cy="355680"/>
          </a:xfrm>
          <a:prstGeom prst="wedgeRectCallout">
            <a:avLst>
              <a:gd name="adj1" fmla="val -65875"/>
              <a:gd name="adj2" fmla="val 162818"/>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Query document</a:t>
            </a:r>
            <a:endParaRPr b="0" lang="en-US" sz="1400" spc="-1" strike="noStrike">
              <a:latin typeface="Arial"/>
            </a:endParaRPr>
          </a:p>
        </p:txBody>
      </p:sp>
      <p:sp>
        <p:nvSpPr>
          <p:cNvPr id="285" name="CustomShape 5"/>
          <p:cNvSpPr/>
          <p:nvPr/>
        </p:nvSpPr>
        <p:spPr>
          <a:xfrm>
            <a:off x="6975360" y="3133440"/>
            <a:ext cx="1794600" cy="555120"/>
          </a:xfrm>
          <a:prstGeom prst="wedgeRectCallout">
            <a:avLst>
              <a:gd name="adj1" fmla="val -65875"/>
              <a:gd name="adj2" fmla="val 162818"/>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Modifier to increment count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Courier New"/>
                <a:ea typeface="ＭＳ Ｐゴシック"/>
              </a:rPr>
              <a:t>$set</a:t>
            </a:r>
            <a:r>
              <a:rPr b="1" lang="en-US" sz="2800" spc="-1" strike="noStrike">
                <a:solidFill>
                  <a:srgbClr val="000000"/>
                </a:solidFill>
                <a:latin typeface="Arial"/>
                <a:ea typeface="ＭＳ Ｐゴシック"/>
              </a:rPr>
              <a:t> </a:t>
            </a:r>
            <a:r>
              <a:rPr b="1" lang="en-US" sz="2800" spc="-1" strike="noStrike">
                <a:solidFill>
                  <a:srgbClr val="000000"/>
                </a:solidFill>
                <a:latin typeface="Tahoma"/>
                <a:ea typeface="ＭＳ Ｐゴシック"/>
              </a:rPr>
              <a:t>Modifier</a:t>
            </a:r>
            <a:endParaRPr b="0" lang="en-US" sz="2800" spc="-1" strike="noStrike">
              <a:solidFill>
                <a:srgbClr val="ffffff"/>
              </a:solidFill>
              <a:latin typeface="Arial"/>
            </a:endParaRPr>
          </a:p>
        </p:txBody>
      </p:sp>
      <p:sp>
        <p:nvSpPr>
          <p:cNvPr id="287"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Used to set the value of a field </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Modifies the current value if field exists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Creates new field if it does not exist</a:t>
            </a:r>
            <a:endParaRPr b="0" lang="en-US" sz="1800" spc="-1" strike="noStrike">
              <a:solidFill>
                <a:srgbClr val="000000"/>
              </a:solidFill>
              <a:latin typeface="Tahoma"/>
            </a:endParaRPr>
          </a:p>
          <a:p>
            <a:pPr lvl="2" marL="685800" indent="-228240">
              <a:lnSpc>
                <a:spcPct val="100000"/>
              </a:lnSpc>
              <a:buSzPct val="100045"/>
              <a:buBlip>
                <a:blip r:embed="rId2"/>
              </a:buBlip>
            </a:pPr>
            <a:r>
              <a:rPr b="0" lang="en-US" sz="1800" spc="-1" strike="noStrike">
                <a:solidFill>
                  <a:srgbClr val="000000"/>
                </a:solidFill>
                <a:latin typeface="Tahoma"/>
                <a:ea typeface="Tahoma"/>
              </a:rPr>
              <a:t>Enables schema to be modified dynamically</a:t>
            </a:r>
            <a:endParaRPr b="0" lang="en-US" sz="1800" spc="-1" strike="noStrike">
              <a:solidFill>
                <a:srgbClr val="000000"/>
              </a:solidFill>
              <a:latin typeface="Tahoma"/>
            </a:endParaRPr>
          </a:p>
        </p:txBody>
      </p:sp>
      <p:sp>
        <p:nvSpPr>
          <p:cNvPr id="288" name="CustomShape 3"/>
          <p:cNvSpPr/>
          <p:nvPr/>
        </p:nvSpPr>
        <p:spPr>
          <a:xfrm>
            <a:off x="391320" y="2577600"/>
            <a:ext cx="8145720" cy="345636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db.networks.find({"address"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a:t>
            </a:r>
            <a:r>
              <a:rPr b="1" lang="en-US" sz="1600" spc="-1" strike="noStrike">
                <a:solidFill>
                  <a:srgbClr val="000000"/>
                </a:solidFill>
                <a:latin typeface="Courier New"/>
                <a:ea typeface="MS PGothic"/>
              </a:rPr>
              <a:t>node1</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db.networks.update({"address"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t>
            </a:r>
            <a:r>
              <a:rPr b="1" lang="en-US" sz="1600" spc="-1" strike="noStrike">
                <a:solidFill>
                  <a:srgbClr val="000000"/>
                </a:solidFill>
                <a:latin typeface="Courier New"/>
                <a:ea typeface="MS PGothic"/>
              </a:rPr>
              <a:t>$set" </a:t>
            </a:r>
            <a:r>
              <a:rPr b="0" lang="en-US" sz="1600" spc="-1" strike="noStrike">
                <a:solidFill>
                  <a:srgbClr val="000000"/>
                </a:solidFill>
                <a:latin typeface="Courier New"/>
                <a:ea typeface="MS PGothic"/>
              </a:rPr>
              <a:t>: {"address" : </a:t>
            </a:r>
            <a:r>
              <a:rPr b="1" lang="en-US" sz="1600" spc="-1" strike="noStrike">
                <a:solidFill>
                  <a:srgbClr val="000000"/>
                </a:solidFill>
                <a:latin typeface="Courier New"/>
                <a:ea typeface="MS PGothic"/>
              </a:rPr>
              <a:t>"node15"</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db.networks.find({address : "node15"})</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a:t>
            </a:r>
            <a:r>
              <a:rPr b="1" lang="en-US" sz="1600" spc="-1" strike="noStrike">
                <a:solidFill>
                  <a:srgbClr val="000000"/>
                </a:solidFill>
                <a:latin typeface="Courier New"/>
                <a:ea typeface="MS PGothic"/>
              </a:rPr>
              <a:t>node15</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endParaRPr b="0" lang="en-US" sz="1600" spc="-1" strike="noStrike">
              <a:latin typeface="Arial"/>
            </a:endParaRPr>
          </a:p>
        </p:txBody>
      </p:sp>
      <p:sp>
        <p:nvSpPr>
          <p:cNvPr id="289" name="CustomShape 4"/>
          <p:cNvSpPr/>
          <p:nvPr/>
        </p:nvSpPr>
        <p:spPr>
          <a:xfrm>
            <a:off x="6506280" y="3550680"/>
            <a:ext cx="2378160" cy="355680"/>
          </a:xfrm>
          <a:prstGeom prst="wedgeRectCallout">
            <a:avLst>
              <a:gd name="adj1" fmla="val -65875"/>
              <a:gd name="adj2" fmla="val 162818"/>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Changes value of address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Courier New"/>
                <a:ea typeface="ＭＳ Ｐゴシック"/>
              </a:rPr>
              <a:t>$unset</a:t>
            </a:r>
            <a:r>
              <a:rPr b="1" lang="en-US" sz="2800" spc="-1" strike="noStrike">
                <a:solidFill>
                  <a:srgbClr val="000000"/>
                </a:solidFill>
                <a:latin typeface="Arial"/>
                <a:ea typeface="ＭＳ Ｐゴシック"/>
              </a:rPr>
              <a:t> </a:t>
            </a:r>
            <a:r>
              <a:rPr b="1" lang="en-US" sz="2800" spc="-1" strike="noStrike">
                <a:solidFill>
                  <a:srgbClr val="000000"/>
                </a:solidFill>
                <a:latin typeface="Tahoma"/>
                <a:ea typeface="ＭＳ Ｐゴシック"/>
              </a:rPr>
              <a:t>Modifier</a:t>
            </a:r>
            <a:endParaRPr b="0" lang="en-US" sz="2800" spc="-1" strike="noStrike">
              <a:solidFill>
                <a:srgbClr val="ffffff"/>
              </a:solidFill>
              <a:latin typeface="Arial"/>
            </a:endParaRPr>
          </a:p>
        </p:txBody>
      </p:sp>
      <p:sp>
        <p:nvSpPr>
          <p:cNvPr id="291"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Fields can be removed with the unset modifier</a:t>
            </a:r>
            <a:endParaRPr b="0" lang="en-US" sz="1800" spc="-1" strike="noStrike">
              <a:solidFill>
                <a:srgbClr val="000000"/>
              </a:solidFill>
              <a:latin typeface="Tahoma"/>
            </a:endParaRPr>
          </a:p>
        </p:txBody>
      </p:sp>
      <p:sp>
        <p:nvSpPr>
          <p:cNvPr id="292" name="CustomShape 3"/>
          <p:cNvSpPr/>
          <p:nvPr/>
        </p:nvSpPr>
        <p:spPr>
          <a:xfrm>
            <a:off x="189000" y="1824480"/>
            <a:ext cx="8805240" cy="345492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db.networks.find({address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db.networks.update({"address"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t>
            </a:r>
            <a:r>
              <a:rPr b="1" lang="en-US" sz="1600" spc="-1" strike="noStrike">
                <a:solidFill>
                  <a:srgbClr val="000000"/>
                </a:solidFill>
                <a:latin typeface="Courier New"/>
                <a:ea typeface="MS PGothic"/>
              </a:rPr>
              <a:t>$unset"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db.networks.find({"address"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"node15",</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endParaRPr b="0" lang="en-US" sz="1600" spc="-1" strike="noStrike">
              <a:latin typeface="Arial"/>
            </a:endParaRPr>
          </a:p>
        </p:txBody>
      </p:sp>
      <p:sp>
        <p:nvSpPr>
          <p:cNvPr id="293" name="CustomShape 4"/>
          <p:cNvSpPr/>
          <p:nvPr/>
        </p:nvSpPr>
        <p:spPr>
          <a:xfrm>
            <a:off x="6906600" y="2329920"/>
            <a:ext cx="1539360" cy="622440"/>
          </a:xfrm>
          <a:prstGeom prst="wedgeRectCallout">
            <a:avLst>
              <a:gd name="adj1" fmla="val -65875"/>
              <a:gd name="adj2" fmla="val 162818"/>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Remove field state changes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Array Modifiers</a:t>
            </a:r>
            <a:endParaRPr b="0" lang="en-US" sz="2800" spc="-1" strike="noStrike">
              <a:solidFill>
                <a:srgbClr val="ffffff"/>
              </a:solidFill>
              <a:latin typeface="Arial"/>
            </a:endParaRPr>
          </a:p>
        </p:txBody>
      </p:sp>
      <p:sp>
        <p:nvSpPr>
          <p:cNvPr id="295"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Documents often have array elements</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Courier New"/>
                <a:ea typeface="Tahoma"/>
              </a:rPr>
              <a:t>$push </a:t>
            </a:r>
            <a:r>
              <a:rPr b="0" lang="en-US" sz="1800" spc="-1" strike="noStrike">
                <a:solidFill>
                  <a:srgbClr val="000000"/>
                </a:solidFill>
                <a:latin typeface="Tahoma"/>
                <a:ea typeface="Tahoma"/>
              </a:rPr>
              <a:t>can be used to add new elements to end of an array</a:t>
            </a: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Consider a network node with an array of messages</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marL="228600" indent="-228240">
              <a:lnSpc>
                <a:spcPct val="110000"/>
              </a:lnSpc>
              <a:spcBef>
                <a:spcPts val="1199"/>
              </a:spcBef>
              <a:buSzPct val="100045"/>
              <a:buBlip>
                <a:blip r:embed="rId4"/>
              </a:buBlip>
            </a:pPr>
            <a:r>
              <a:rPr b="0" lang="en-US" sz="1800" spc="-1" strike="noStrike">
                <a:solidFill>
                  <a:srgbClr val="000000"/>
                </a:solidFill>
                <a:latin typeface="Tahoma"/>
                <a:ea typeface="Tahoma"/>
              </a:rPr>
              <a:t>To add an alarm use </a:t>
            </a:r>
            <a:r>
              <a:rPr b="0" lang="en-US" sz="1800" spc="-1" strike="noStrike">
                <a:solidFill>
                  <a:srgbClr val="000000"/>
                </a:solidFill>
                <a:latin typeface="Courier New"/>
                <a:ea typeface="Tahoma"/>
              </a:rPr>
              <a:t>$push</a:t>
            </a:r>
            <a:endParaRPr b="0" lang="en-US" sz="1800" spc="-1" strike="noStrike">
              <a:solidFill>
                <a:srgbClr val="000000"/>
              </a:solidFill>
              <a:latin typeface="Tahoma"/>
            </a:endParaRPr>
          </a:p>
        </p:txBody>
      </p:sp>
      <p:sp>
        <p:nvSpPr>
          <p:cNvPr id="296" name="CustomShape 3"/>
          <p:cNvSpPr/>
          <p:nvPr/>
        </p:nvSpPr>
        <p:spPr>
          <a:xfrm>
            <a:off x="1184760" y="2669760"/>
            <a:ext cx="6774120" cy="234144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"alarms"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{"reason" : "Inbound capacity threshold passed"}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p:txBody>
      </p:sp>
      <p:sp>
        <p:nvSpPr>
          <p:cNvPr id="297" name="CustomShape 4"/>
          <p:cNvSpPr/>
          <p:nvPr/>
        </p:nvSpPr>
        <p:spPr>
          <a:xfrm>
            <a:off x="4572000" y="2882880"/>
            <a:ext cx="1528200" cy="484560"/>
          </a:xfrm>
          <a:prstGeom prst="wedgeRectCallout">
            <a:avLst>
              <a:gd name="adj1" fmla="val -65875"/>
              <a:gd name="adj2" fmla="val 162818"/>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Alarms stored as an array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Chapter Concepts</a:t>
            </a:r>
            <a:endParaRPr b="0" lang="en-US" sz="2800" spc="-1" strike="noStrike">
              <a:solidFill>
                <a:srgbClr val="ffffff"/>
              </a:solidFill>
              <a:latin typeface="Arial"/>
            </a:endParaRPr>
          </a:p>
        </p:txBody>
      </p:sp>
      <p:sp>
        <p:nvSpPr>
          <p:cNvPr id="197" name="TextShape 2"/>
          <p:cNvSpPr txBox="1"/>
          <p:nvPr/>
        </p:nvSpPr>
        <p:spPr>
          <a:xfrm>
            <a:off x="2743200" y="1585800"/>
            <a:ext cx="5271840" cy="4514400"/>
          </a:xfrm>
          <a:prstGeom prst="rect">
            <a:avLst/>
          </a:prstGeom>
          <a:noFill/>
          <a:ln>
            <a:noFill/>
          </a:ln>
        </p:spPr>
        <p:txBody>
          <a:bodyPr lIns="90000" rIns="90000" tIns="46800" bIns="46800">
            <a:noAutofit/>
          </a:bodyPr>
          <a:p>
            <a:pPr>
              <a:lnSpc>
                <a:spcPct val="100000"/>
              </a:lnSpc>
              <a:spcBef>
                <a:spcPts val="1800"/>
              </a:spcBef>
              <a:spcAft>
                <a:spcPts val="601"/>
              </a:spcAft>
            </a:pPr>
            <a:r>
              <a:rPr b="1" lang="en-US" sz="2000" spc="-1" strike="noStrike">
                <a:solidFill>
                  <a:srgbClr val="000000"/>
                </a:solidFill>
                <a:latin typeface="Tahoma"/>
                <a:ea typeface="Tahoma"/>
              </a:rPr>
              <a:t>Overview</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Installing MongoDB</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Using the MongoDB Shell</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Querying MongoDB</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Accessing MongoDB with Java</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Replication with MongoDB</a:t>
            </a:r>
            <a:endParaRPr b="0" lang="en-US" sz="2000" spc="-1" strike="noStrike">
              <a:solidFill>
                <a:srgbClr val="000000"/>
              </a:solidFill>
              <a:latin typeface="Tahoma"/>
            </a:endParaRPr>
          </a:p>
        </p:txBody>
      </p:sp>
      <p:grpSp>
        <p:nvGrpSpPr>
          <p:cNvPr id="198" name="Group 3"/>
          <p:cNvGrpSpPr/>
          <p:nvPr/>
        </p:nvGrpSpPr>
        <p:grpSpPr>
          <a:xfrm>
            <a:off x="2304360" y="1604880"/>
            <a:ext cx="410040" cy="377280"/>
            <a:chOff x="2304360" y="1604880"/>
            <a:chExt cx="410040" cy="377280"/>
          </a:xfrm>
        </p:grpSpPr>
        <p:sp>
          <p:nvSpPr>
            <p:cNvPr id="199" name="CustomShape 4"/>
            <p:cNvSpPr/>
            <p:nvPr/>
          </p:nvSpPr>
          <p:spPr>
            <a:xfrm rot="5400000">
              <a:off x="2320560" y="1588320"/>
              <a:ext cx="377280" cy="410040"/>
            </a:xfrm>
            <a:custGeom>
              <a:avLst/>
              <a:gdLst/>
              <a:ahLst/>
              <a:rect l="l" t="t" r="r" b="b"/>
              <a:pathLst>
                <a:path w="264955" h="311498">
                  <a:moveTo>
                    <a:pt x="0" y="311498"/>
                  </a:moveTo>
                  <a:lnTo>
                    <a:pt x="132478" y="0"/>
                  </a:lnTo>
                  <a:lnTo>
                    <a:pt x="264955" y="311498"/>
                  </a:lnTo>
                  <a:lnTo>
                    <a:pt x="138844" y="253377"/>
                  </a:lnTo>
                  <a:lnTo>
                    <a:pt x="0" y="311498"/>
                  </a:lnTo>
                  <a:close/>
                </a:path>
              </a:pathLst>
            </a:custGeom>
            <a:solidFill>
              <a:schemeClr val="accent4"/>
            </a:solidFill>
            <a:ln w="1908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200" name="CustomShape 5"/>
            <p:cNvSpPr/>
            <p:nvPr/>
          </p:nvSpPr>
          <p:spPr>
            <a:xfrm>
              <a:off x="2323800" y="1621440"/>
              <a:ext cx="387720" cy="185400"/>
            </a:xfrm>
            <a:custGeom>
              <a:avLst/>
              <a:gdLst/>
              <a:ahLst/>
              <a:rect l="l" t="t" r="r" b="b"/>
              <a:pathLst>
                <a:path w="245" h="158">
                  <a:moveTo>
                    <a:pt x="0" y="0"/>
                  </a:moveTo>
                  <a:lnTo>
                    <a:pt x="245" y="146"/>
                  </a:lnTo>
                  <a:lnTo>
                    <a:pt x="226" y="158"/>
                  </a:lnTo>
                  <a:lnTo>
                    <a:pt x="0" y="23"/>
                  </a:lnTo>
                  <a:lnTo>
                    <a:pt x="0" y="0"/>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201" name="CustomShape 6"/>
            <p:cNvSpPr/>
            <p:nvPr/>
          </p:nvSpPr>
          <p:spPr>
            <a:xfrm>
              <a:off x="2321280" y="1780560"/>
              <a:ext cx="392760" cy="192240"/>
            </a:xfrm>
            <a:custGeom>
              <a:avLst/>
              <a:gdLst/>
              <a:ahLst/>
              <a:rect l="l" t="t" r="r" b="b"/>
              <a:pathLst>
                <a:path w="248" h="156">
                  <a:moveTo>
                    <a:pt x="248" y="12"/>
                  </a:moveTo>
                  <a:lnTo>
                    <a:pt x="0" y="156"/>
                  </a:lnTo>
                  <a:lnTo>
                    <a:pt x="3" y="131"/>
                  </a:lnTo>
                  <a:lnTo>
                    <a:pt x="229" y="0"/>
                  </a:lnTo>
                  <a:lnTo>
                    <a:pt x="248" y="12"/>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Array Modifiers (continued)</a:t>
            </a:r>
            <a:endParaRPr b="0" lang="en-US" sz="2800" spc="-1" strike="noStrike">
              <a:solidFill>
                <a:srgbClr val="ffffff"/>
              </a:solidFill>
              <a:latin typeface="Arial"/>
            </a:endParaRPr>
          </a:p>
        </p:txBody>
      </p:sp>
      <p:sp>
        <p:nvSpPr>
          <p:cNvPr id="299" name="TextShape 2"/>
          <p:cNvSpPr txBox="1"/>
          <p:nvPr/>
        </p:nvSpPr>
        <p:spPr>
          <a:xfrm>
            <a:off x="728640" y="1354680"/>
            <a:ext cx="7772040" cy="4937400"/>
          </a:xfrm>
          <a:prstGeom prst="rect">
            <a:avLst/>
          </a:prstGeom>
          <a:noFill/>
          <a:ln>
            <a:noFill/>
          </a:ln>
        </p:spPr>
        <p:txBody>
          <a:bodyPr lIns="90000" rIns="90000" tIns="46800" bIns="46800">
            <a:noAutofit/>
          </a:bodyPr>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p:txBody>
      </p:sp>
      <p:sp>
        <p:nvSpPr>
          <p:cNvPr id="300" name="CustomShape 3"/>
          <p:cNvSpPr/>
          <p:nvPr/>
        </p:nvSpPr>
        <p:spPr>
          <a:xfrm>
            <a:off x="199440" y="1126440"/>
            <a:ext cx="8745120" cy="51652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"alarms"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{"reason" : "Inbound capacity threshold passed"}</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db.networks.update({"address"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{"$push" : </a:t>
            </a:r>
            <a:endParaRPr b="0" lang="en-US" sz="1600" spc="-1" strike="noStrike">
              <a:latin typeface="Arial"/>
            </a:endParaRPr>
          </a:p>
          <a:p>
            <a:pPr>
              <a:lnSpc>
                <a:spcPct val="100000"/>
              </a:lnSpc>
            </a:pP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{"alarms" : {"reason" : "Outbound capacity threshold passed"}}}</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db.networks.find({"address":"node1"})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"alarms"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{"reason" : "Inbound capacity threshold passed"},</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{"reason" : "Outbound capacity threshold passed"} </a:t>
            </a:r>
            <a:endParaRPr b="0" lang="en-US" sz="1600" spc="-1" strike="noStrike">
              <a:latin typeface="Arial"/>
            </a:endParaRPr>
          </a:p>
          <a:p>
            <a:pPr>
              <a:lnSpc>
                <a:spcPct val="100000"/>
              </a:lnSpc>
            </a:pPr>
            <a:r>
              <a:rPr b="1"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p:txBody>
      </p:sp>
      <p:sp>
        <p:nvSpPr>
          <p:cNvPr id="301" name="CustomShape 4"/>
          <p:cNvSpPr/>
          <p:nvPr/>
        </p:nvSpPr>
        <p:spPr>
          <a:xfrm>
            <a:off x="6471360" y="4637880"/>
            <a:ext cx="1528200" cy="487440"/>
          </a:xfrm>
          <a:prstGeom prst="wedgeRectCallout">
            <a:avLst>
              <a:gd name="adj1" fmla="val -66699"/>
              <a:gd name="adj2" fmla="val -206540"/>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Push on to array alarms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Removing Elements from Arrays</a:t>
            </a:r>
            <a:endParaRPr b="0" lang="en-US" sz="2800" spc="-1" strike="noStrike">
              <a:solidFill>
                <a:srgbClr val="ffffff"/>
              </a:solidFill>
              <a:latin typeface="Arial"/>
            </a:endParaRPr>
          </a:p>
        </p:txBody>
      </p:sp>
      <p:sp>
        <p:nvSpPr>
          <p:cNvPr id="303"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Courier New"/>
                <a:ea typeface="Tahoma"/>
              </a:rPr>
              <a:t>$pop </a:t>
            </a:r>
            <a:r>
              <a:rPr b="0" lang="en-US" sz="1800" spc="-1" strike="noStrike">
                <a:solidFill>
                  <a:srgbClr val="000000"/>
                </a:solidFill>
                <a:latin typeface="Tahoma"/>
                <a:ea typeface="Tahoma"/>
              </a:rPr>
              <a:t>can be used to remove elements from an array</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Arial"/>
              </a:rPr>
              <a:t>{$pop : {"key":1}} </a:t>
            </a:r>
            <a:r>
              <a:rPr b="0" lang="en-US" sz="1800" spc="-1" strike="noStrike">
                <a:solidFill>
                  <a:srgbClr val="000000"/>
                </a:solidFill>
                <a:latin typeface="Tahoma"/>
                <a:ea typeface="Arial"/>
              </a:rPr>
              <a:t>removes from end of array</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Arial"/>
              </a:rPr>
              <a:t>{$pop : {"key":-1}} </a:t>
            </a:r>
            <a:r>
              <a:rPr b="0" lang="en-US" sz="1800" spc="-1" strike="noStrike">
                <a:solidFill>
                  <a:srgbClr val="000000"/>
                </a:solidFill>
                <a:latin typeface="Tahoma"/>
                <a:ea typeface="Arial"/>
              </a:rPr>
              <a:t>removes from start of array</a:t>
            </a:r>
            <a:endParaRPr b="0" lang="en-US" sz="1800" spc="-1" strike="noStrike">
              <a:solidFill>
                <a:srgbClr val="000000"/>
              </a:solidFill>
              <a:latin typeface="Tahoma"/>
            </a:endParaRPr>
          </a:p>
          <a:p>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p:txBody>
      </p:sp>
      <p:sp>
        <p:nvSpPr>
          <p:cNvPr id="304" name="CustomShape 3"/>
          <p:cNvSpPr/>
          <p:nvPr/>
        </p:nvSpPr>
        <p:spPr>
          <a:xfrm>
            <a:off x="134640" y="2262960"/>
            <a:ext cx="8868240" cy="355176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db.networks.find({"address":"node1"})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"alarms"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{"reason" : "Inbound capacity threshold passed"},</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{"reason" : "Outbound capacity threshold passed"} </a:t>
            </a:r>
            <a:endParaRPr b="0" lang="en-US" sz="1600" spc="-1" strike="noStrike">
              <a:latin typeface="Arial"/>
            </a:endParaRPr>
          </a:p>
          <a:p>
            <a:pPr>
              <a:lnSpc>
                <a:spcPct val="100000"/>
              </a:lnSpc>
            </a:pPr>
            <a:r>
              <a:rPr b="1"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db.networks.update({"address" : "node1"}, {"$pop" : {"alarms" : 1} }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db.networks.update({"address" : "node1"}, {"$pop" : {"alarms" : -1}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p:txBody>
      </p:sp>
      <p:sp>
        <p:nvSpPr>
          <p:cNvPr id="305" name="CustomShape 4"/>
          <p:cNvSpPr/>
          <p:nvPr/>
        </p:nvSpPr>
        <p:spPr>
          <a:xfrm>
            <a:off x="7277040" y="3248280"/>
            <a:ext cx="1529640" cy="679320"/>
          </a:xfrm>
          <a:prstGeom prst="wedgeRectCallout">
            <a:avLst>
              <a:gd name="adj1" fmla="val -62808"/>
              <a:gd name="adj2" fmla="val 170038"/>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Remove last element of array alarms</a:t>
            </a:r>
            <a:endParaRPr b="0" lang="en-US" sz="1400" spc="-1" strike="noStrike">
              <a:latin typeface="Arial"/>
            </a:endParaRPr>
          </a:p>
        </p:txBody>
      </p:sp>
      <p:sp>
        <p:nvSpPr>
          <p:cNvPr id="306" name="CustomShape 5"/>
          <p:cNvSpPr/>
          <p:nvPr/>
        </p:nvSpPr>
        <p:spPr>
          <a:xfrm>
            <a:off x="4915080" y="5657040"/>
            <a:ext cx="1528200" cy="661320"/>
          </a:xfrm>
          <a:prstGeom prst="wedgeRectCallout">
            <a:avLst>
              <a:gd name="adj1" fmla="val 156503"/>
              <a:gd name="adj2" fmla="val -69301"/>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Remove first element of array alarms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Upserts</a:t>
            </a:r>
            <a:endParaRPr b="0" lang="en-US" sz="2800" spc="-1" strike="noStrike">
              <a:solidFill>
                <a:srgbClr val="ffffff"/>
              </a:solidFill>
              <a:latin typeface="Arial"/>
            </a:endParaRPr>
          </a:p>
        </p:txBody>
      </p:sp>
      <p:sp>
        <p:nvSpPr>
          <p:cNvPr id="308"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Upserts are a special type of update</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If no document matches the select criteria, a new document is created</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Combination of select criteria and modifier data</a:t>
            </a: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Consider the following update</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What happens if the document does not exist?</a:t>
            </a:r>
            <a:endParaRPr b="0" lang="en-US" sz="1800" spc="-1" strike="noStrike">
              <a:solidFill>
                <a:srgbClr val="000000"/>
              </a:solidFill>
              <a:latin typeface="Tahoma"/>
            </a:endParaRPr>
          </a:p>
          <a:p>
            <a:endParaRPr b="0" lang="en-US" sz="1800" spc="-1" strike="noStrike">
              <a:solidFill>
                <a:srgbClr val="000000"/>
              </a:solidFill>
              <a:latin typeface="Tahoma"/>
            </a:endParaRPr>
          </a:p>
        </p:txBody>
      </p:sp>
      <p:sp>
        <p:nvSpPr>
          <p:cNvPr id="309" name="CustomShape 3"/>
          <p:cNvSpPr/>
          <p:nvPr/>
        </p:nvSpPr>
        <p:spPr>
          <a:xfrm>
            <a:off x="391320" y="3571920"/>
            <a:ext cx="8493480" cy="25228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db.networks.update({"address":"node8"},</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{"$inc</a:t>
            </a:r>
            <a:r>
              <a:rPr b="1"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{"state_changes":5}},</a:t>
            </a:r>
            <a:r>
              <a:rPr b="1" lang="en-US" sz="1600" spc="-1" strike="noStrike">
                <a:solidFill>
                  <a:srgbClr val="000000"/>
                </a:solidFill>
                <a:latin typeface="Courier New"/>
                <a:ea typeface="MS PGothic"/>
              </a:rPr>
              <a:t>true</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db.networks.find({"address" : "node8"})</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5</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endParaRPr b="0" lang="en-US" sz="1600" spc="-1" strike="noStrike">
              <a:latin typeface="Arial"/>
            </a:endParaRPr>
          </a:p>
        </p:txBody>
      </p:sp>
      <p:sp>
        <p:nvSpPr>
          <p:cNvPr id="310" name="CustomShape 4"/>
          <p:cNvSpPr/>
          <p:nvPr/>
        </p:nvSpPr>
        <p:spPr>
          <a:xfrm>
            <a:off x="5877360" y="3275280"/>
            <a:ext cx="1793160" cy="357120"/>
          </a:xfrm>
          <a:prstGeom prst="wedgeRectCallout">
            <a:avLst>
              <a:gd name="adj1" fmla="val 81099"/>
              <a:gd name="adj2" fmla="val 189125"/>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Request upsert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Removing Documents</a:t>
            </a:r>
            <a:endParaRPr b="0" lang="en-US" sz="2800" spc="-1" strike="noStrike">
              <a:solidFill>
                <a:srgbClr val="ffffff"/>
              </a:solidFill>
              <a:latin typeface="Arial"/>
            </a:endParaRPr>
          </a:p>
        </p:txBody>
      </p:sp>
      <p:sp>
        <p:nvSpPr>
          <p:cNvPr id="312"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To remove a document use the </a:t>
            </a:r>
            <a:r>
              <a:rPr b="0" lang="en-US" sz="1800" spc="-1" strike="noStrike">
                <a:solidFill>
                  <a:srgbClr val="000000"/>
                </a:solidFill>
                <a:latin typeface="Courier New"/>
                <a:ea typeface="Tahoma"/>
              </a:rPr>
              <a:t>remove()</a:t>
            </a:r>
            <a:r>
              <a:rPr b="0" lang="en-US" sz="1800" spc="-1" strike="noStrike">
                <a:solidFill>
                  <a:srgbClr val="000000"/>
                </a:solidFill>
                <a:latin typeface="Arial"/>
                <a:ea typeface="Tahoma"/>
              </a:rPr>
              <a:t> </a:t>
            </a:r>
            <a:r>
              <a:rPr b="0" lang="en-US" sz="1800" spc="-1" strike="noStrike">
                <a:solidFill>
                  <a:srgbClr val="000000"/>
                </a:solidFill>
                <a:latin typeface="Tahoma"/>
                <a:ea typeface="Tahoma"/>
              </a:rPr>
              <a:t>method </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Provide criteria document as argument</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Specifies which documents to remove from collection</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a:t>
            </a:r>
            <a:r>
              <a:rPr b="0" lang="en-US" sz="1800" spc="-1" strike="noStrike">
                <a:solidFill>
                  <a:srgbClr val="000000"/>
                </a:solidFill>
                <a:latin typeface="Tahoma"/>
                <a:ea typeface="Tahoma"/>
              </a:rPr>
              <a:t> removes all documents</a:t>
            </a:r>
            <a:endParaRPr b="0" lang="en-US" sz="1800" spc="-1" strike="noStrike">
              <a:solidFill>
                <a:srgbClr val="000000"/>
              </a:solidFill>
              <a:latin typeface="Tahoma"/>
            </a:endParaRPr>
          </a:p>
        </p:txBody>
      </p:sp>
      <p:sp>
        <p:nvSpPr>
          <p:cNvPr id="313" name="CustomShape 3"/>
          <p:cNvSpPr/>
          <p:nvPr/>
        </p:nvSpPr>
        <p:spPr>
          <a:xfrm>
            <a:off x="2119320" y="3335760"/>
            <a:ext cx="5274360" cy="7966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db.networks.remove({"address" : "node8"})</a:t>
            </a:r>
            <a:endParaRPr b="0" lang="en-US" sz="1600" spc="-1" strike="noStrike">
              <a:latin typeface="Arial"/>
            </a:endParaRPr>
          </a:p>
          <a:p>
            <a:pPr>
              <a:lnSpc>
                <a:spcPct val="100000"/>
              </a:lnSpc>
            </a:pPr>
            <a:endParaRPr b="0" lang="en-US" sz="1600" spc="-1" strike="noStrike">
              <a:latin typeface="Arial"/>
            </a:endParaRPr>
          </a:p>
        </p:txBody>
      </p:sp>
      <p:sp>
        <p:nvSpPr>
          <p:cNvPr id="314" name="CustomShape 4"/>
          <p:cNvSpPr/>
          <p:nvPr/>
        </p:nvSpPr>
        <p:spPr>
          <a:xfrm>
            <a:off x="5400000" y="2647080"/>
            <a:ext cx="1994040" cy="531360"/>
          </a:xfrm>
          <a:prstGeom prst="wedgeRectCallout">
            <a:avLst>
              <a:gd name="adj1" fmla="val -58625"/>
              <a:gd name="adj2" fmla="val 113067"/>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Remove document with matching address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1050840" y="259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Hands-On Exercise 4.1: </a:t>
            </a:r>
            <a:br/>
            <a:r>
              <a:rPr b="1" lang="en-US" sz="2800" spc="-1" strike="noStrike">
                <a:solidFill>
                  <a:srgbClr val="000000"/>
                </a:solidFill>
                <a:latin typeface="Tahoma"/>
                <a:ea typeface="Tahoma"/>
              </a:rPr>
              <a:t>Working with the MongoDB Console </a:t>
            </a:r>
            <a:endParaRPr b="0" lang="en-US" sz="2800" spc="-1" strike="noStrike">
              <a:solidFill>
                <a:srgbClr val="ffffff"/>
              </a:solidFill>
              <a:latin typeface="Arial"/>
            </a:endParaRPr>
          </a:p>
        </p:txBody>
      </p:sp>
      <p:sp>
        <p:nvSpPr>
          <p:cNvPr id="316" name="TextShape 2"/>
          <p:cNvSpPr txBox="1"/>
          <p:nvPr/>
        </p:nvSpPr>
        <p:spPr>
          <a:xfrm>
            <a:off x="728640" y="1261800"/>
            <a:ext cx="792468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Please turn to your Exercise Manual and complete Hands-On Exercise 4.1</a:t>
            </a: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Chapter Concepts</a:t>
            </a:r>
            <a:endParaRPr b="0" lang="en-US" sz="2800" spc="-1" strike="noStrike">
              <a:solidFill>
                <a:srgbClr val="ffffff"/>
              </a:solidFill>
              <a:latin typeface="Arial"/>
            </a:endParaRPr>
          </a:p>
        </p:txBody>
      </p:sp>
      <p:sp>
        <p:nvSpPr>
          <p:cNvPr id="318" name="TextShape 2"/>
          <p:cNvSpPr txBox="1"/>
          <p:nvPr/>
        </p:nvSpPr>
        <p:spPr>
          <a:xfrm>
            <a:off x="2743200" y="1585800"/>
            <a:ext cx="5271840" cy="4514400"/>
          </a:xfrm>
          <a:prstGeom prst="rect">
            <a:avLst/>
          </a:prstGeom>
          <a:noFill/>
          <a:ln>
            <a:noFill/>
          </a:ln>
        </p:spPr>
        <p:txBody>
          <a:bodyPr lIns="90000" rIns="90000" tIns="46800" bIns="46800">
            <a:noAutofit/>
          </a:bodyPr>
          <a:p>
            <a:pPr>
              <a:lnSpc>
                <a:spcPct val="100000"/>
              </a:lnSpc>
              <a:spcBef>
                <a:spcPts val="1800"/>
              </a:spcBef>
              <a:spcAft>
                <a:spcPts val="601"/>
              </a:spcAft>
            </a:pPr>
            <a:r>
              <a:rPr b="0" lang="en-US" sz="2000" spc="-1" strike="noStrike">
                <a:solidFill>
                  <a:srgbClr val="000000"/>
                </a:solidFill>
                <a:latin typeface="Tahoma"/>
                <a:ea typeface="Tahoma"/>
              </a:rPr>
              <a:t>Overview</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Installing MongoDB</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Using the MongoDB Shell</a:t>
            </a:r>
            <a:endParaRPr b="0" lang="en-US" sz="2000" spc="-1" strike="noStrike">
              <a:solidFill>
                <a:srgbClr val="000000"/>
              </a:solidFill>
              <a:latin typeface="Tahoma"/>
            </a:endParaRPr>
          </a:p>
          <a:p>
            <a:pPr>
              <a:lnSpc>
                <a:spcPct val="100000"/>
              </a:lnSpc>
              <a:spcBef>
                <a:spcPts val="1800"/>
              </a:spcBef>
              <a:spcAft>
                <a:spcPts val="601"/>
              </a:spcAft>
            </a:pPr>
            <a:r>
              <a:rPr b="1" lang="en-US" sz="2000" spc="-1" strike="noStrike">
                <a:solidFill>
                  <a:srgbClr val="000000"/>
                </a:solidFill>
                <a:latin typeface="Tahoma"/>
                <a:ea typeface="Tahoma"/>
              </a:rPr>
              <a:t>Querying MongoDB</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Accessing MongoDB with Java</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Replication with MongoDB</a:t>
            </a:r>
            <a:endParaRPr b="0" lang="en-US" sz="2000" spc="-1" strike="noStrike">
              <a:solidFill>
                <a:srgbClr val="000000"/>
              </a:solidFill>
              <a:latin typeface="Tahoma"/>
            </a:endParaRPr>
          </a:p>
        </p:txBody>
      </p:sp>
      <p:grpSp>
        <p:nvGrpSpPr>
          <p:cNvPr id="319" name="Group 3"/>
          <p:cNvGrpSpPr/>
          <p:nvPr/>
        </p:nvGrpSpPr>
        <p:grpSpPr>
          <a:xfrm>
            <a:off x="2304360" y="3461040"/>
            <a:ext cx="410040" cy="377280"/>
            <a:chOff x="2304360" y="3461040"/>
            <a:chExt cx="410040" cy="377280"/>
          </a:xfrm>
        </p:grpSpPr>
        <p:sp>
          <p:nvSpPr>
            <p:cNvPr id="320" name="CustomShape 4"/>
            <p:cNvSpPr/>
            <p:nvPr/>
          </p:nvSpPr>
          <p:spPr>
            <a:xfrm rot="5400000">
              <a:off x="2320560" y="3444480"/>
              <a:ext cx="377280" cy="410040"/>
            </a:xfrm>
            <a:custGeom>
              <a:avLst/>
              <a:gdLst/>
              <a:ahLst/>
              <a:rect l="l" t="t" r="r" b="b"/>
              <a:pathLst>
                <a:path w="264955" h="311498">
                  <a:moveTo>
                    <a:pt x="0" y="311498"/>
                  </a:moveTo>
                  <a:lnTo>
                    <a:pt x="132478" y="0"/>
                  </a:lnTo>
                  <a:lnTo>
                    <a:pt x="264955" y="311498"/>
                  </a:lnTo>
                  <a:lnTo>
                    <a:pt x="138844" y="253377"/>
                  </a:lnTo>
                  <a:lnTo>
                    <a:pt x="0" y="311498"/>
                  </a:lnTo>
                  <a:close/>
                </a:path>
              </a:pathLst>
            </a:custGeom>
            <a:solidFill>
              <a:schemeClr val="accent4"/>
            </a:solidFill>
            <a:ln w="1908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321" name="CustomShape 5"/>
            <p:cNvSpPr/>
            <p:nvPr/>
          </p:nvSpPr>
          <p:spPr>
            <a:xfrm>
              <a:off x="2323800" y="3477240"/>
              <a:ext cx="387720" cy="185400"/>
            </a:xfrm>
            <a:custGeom>
              <a:avLst/>
              <a:gdLst/>
              <a:ahLst/>
              <a:rect l="l" t="t" r="r" b="b"/>
              <a:pathLst>
                <a:path w="245" h="158">
                  <a:moveTo>
                    <a:pt x="0" y="0"/>
                  </a:moveTo>
                  <a:lnTo>
                    <a:pt x="245" y="146"/>
                  </a:lnTo>
                  <a:lnTo>
                    <a:pt x="226" y="158"/>
                  </a:lnTo>
                  <a:lnTo>
                    <a:pt x="0" y="23"/>
                  </a:lnTo>
                  <a:lnTo>
                    <a:pt x="0" y="0"/>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322" name="CustomShape 6"/>
            <p:cNvSpPr/>
            <p:nvPr/>
          </p:nvSpPr>
          <p:spPr>
            <a:xfrm>
              <a:off x="2321280" y="3636360"/>
              <a:ext cx="392760" cy="192240"/>
            </a:xfrm>
            <a:custGeom>
              <a:avLst/>
              <a:gdLst/>
              <a:ahLst/>
              <a:rect l="l" t="t" r="r" b="b"/>
              <a:pathLst>
                <a:path w="248" h="156">
                  <a:moveTo>
                    <a:pt x="248" y="12"/>
                  </a:moveTo>
                  <a:lnTo>
                    <a:pt x="0" y="156"/>
                  </a:lnTo>
                  <a:lnTo>
                    <a:pt x="3" y="131"/>
                  </a:lnTo>
                  <a:lnTo>
                    <a:pt x="229" y="0"/>
                  </a:lnTo>
                  <a:lnTo>
                    <a:pt x="248" y="12"/>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Querying Data</a:t>
            </a:r>
            <a:endParaRPr b="0" lang="en-US" sz="2800" spc="-1" strike="noStrike">
              <a:solidFill>
                <a:srgbClr val="ffffff"/>
              </a:solidFill>
              <a:latin typeface="Arial"/>
            </a:endParaRPr>
          </a:p>
        </p:txBody>
      </p:sp>
      <p:sp>
        <p:nvSpPr>
          <p:cNvPr id="324"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Courier New"/>
                <a:ea typeface="Tahoma"/>
              </a:rPr>
              <a:t>find() </a:t>
            </a:r>
            <a:r>
              <a:rPr b="0" lang="en-US" sz="1800" spc="-1" strike="noStrike">
                <a:solidFill>
                  <a:srgbClr val="000000"/>
                </a:solidFill>
                <a:latin typeface="Tahoma"/>
                <a:ea typeface="Tahoma"/>
              </a:rPr>
              <a:t>method is used to perform queries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Returns a subset of documents in a collection</a:t>
            </a:r>
            <a:endParaRPr b="0" lang="en-US" sz="1800" spc="-1" strike="noStrike">
              <a:solidFill>
                <a:srgbClr val="000000"/>
              </a:solidFill>
              <a:latin typeface="Tahoma"/>
            </a:endParaRPr>
          </a:p>
          <a:p>
            <a:pPr lvl="2" marL="685800" indent="-228240">
              <a:lnSpc>
                <a:spcPct val="100000"/>
              </a:lnSpc>
              <a:buSzPct val="100045"/>
              <a:buBlip>
                <a:blip r:embed="rId2"/>
              </a:buBlip>
            </a:pPr>
            <a:r>
              <a:rPr b="0" lang="en-US" sz="1800" spc="-1" strike="noStrike">
                <a:solidFill>
                  <a:srgbClr val="000000"/>
                </a:solidFill>
                <a:latin typeface="Tahoma"/>
                <a:ea typeface="Tahoma"/>
              </a:rPr>
              <a:t>From no documents to the entire collection</a:t>
            </a:r>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The whole document does not need to be returned</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Second parameter to find can be a document with fields to exclude from search results</a:t>
            </a:r>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p:txBody>
      </p:sp>
      <p:sp>
        <p:nvSpPr>
          <p:cNvPr id="325" name="CustomShape 3"/>
          <p:cNvSpPr/>
          <p:nvPr/>
        </p:nvSpPr>
        <p:spPr>
          <a:xfrm>
            <a:off x="1843200" y="2908800"/>
            <a:ext cx="5663520" cy="7966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db.networks.find({"address" : "node8"})</a:t>
            </a:r>
            <a:endParaRPr b="0" lang="en-US" sz="1600" spc="-1" strike="noStrike">
              <a:latin typeface="Arial"/>
            </a:endParaRPr>
          </a:p>
          <a:p>
            <a:pPr>
              <a:lnSpc>
                <a:spcPct val="100000"/>
              </a:lnSpc>
            </a:pPr>
            <a:endParaRPr b="0" lang="en-US" sz="1600" spc="-1" strike="noStrike">
              <a:latin typeface="Arial"/>
            </a:endParaRPr>
          </a:p>
        </p:txBody>
      </p:sp>
      <p:sp>
        <p:nvSpPr>
          <p:cNvPr id="326" name="CustomShape 4"/>
          <p:cNvSpPr/>
          <p:nvPr/>
        </p:nvSpPr>
        <p:spPr>
          <a:xfrm>
            <a:off x="5100840" y="2294640"/>
            <a:ext cx="1994040" cy="547560"/>
          </a:xfrm>
          <a:prstGeom prst="wedgeRectCallout">
            <a:avLst>
              <a:gd name="adj1" fmla="val 1928"/>
              <a:gd name="adj2" fmla="val 105508"/>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Find documents with matching address </a:t>
            </a:r>
            <a:endParaRPr b="0" lang="en-US" sz="1400" spc="-1" strike="noStrike">
              <a:latin typeface="Arial"/>
            </a:endParaRPr>
          </a:p>
        </p:txBody>
      </p:sp>
      <p:sp>
        <p:nvSpPr>
          <p:cNvPr id="327" name="CustomShape 5"/>
          <p:cNvSpPr/>
          <p:nvPr/>
        </p:nvSpPr>
        <p:spPr>
          <a:xfrm>
            <a:off x="1409760" y="4974840"/>
            <a:ext cx="6652440" cy="7966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db.networks.find({"address" : "node8"}, {"_id" :0})</a:t>
            </a:r>
            <a:endParaRPr b="0" lang="en-US" sz="1600" spc="-1" strike="noStrike">
              <a:latin typeface="Arial"/>
            </a:endParaRPr>
          </a:p>
          <a:p>
            <a:pPr>
              <a:lnSpc>
                <a:spcPct val="100000"/>
              </a:lnSpc>
            </a:pPr>
            <a:endParaRPr b="0" lang="en-US" sz="1600" spc="-1" strike="noStrike">
              <a:latin typeface="Arial"/>
            </a:endParaRPr>
          </a:p>
        </p:txBody>
      </p:sp>
      <p:sp>
        <p:nvSpPr>
          <p:cNvPr id="328" name="CustomShape 6"/>
          <p:cNvSpPr/>
          <p:nvPr/>
        </p:nvSpPr>
        <p:spPr>
          <a:xfrm>
            <a:off x="5137560" y="5608080"/>
            <a:ext cx="1609920" cy="464040"/>
          </a:xfrm>
          <a:prstGeom prst="wedgeRectCallout">
            <a:avLst>
              <a:gd name="adj1" fmla="val 89525"/>
              <a:gd name="adj2" fmla="val -60783"/>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Exclude </a:t>
            </a:r>
            <a:r>
              <a:rPr b="0" lang="en-US" sz="1400" spc="-1" strike="noStrike">
                <a:solidFill>
                  <a:srgbClr val="000000"/>
                </a:solidFill>
                <a:latin typeface="Courier New"/>
                <a:ea typeface="Tahoma"/>
              </a:rPr>
              <a:t>_id</a:t>
            </a:r>
            <a:r>
              <a:rPr b="0" lang="en-US" sz="1400" spc="-1" strike="noStrike">
                <a:solidFill>
                  <a:srgbClr val="000000"/>
                </a:solidFill>
                <a:latin typeface="Tahoma"/>
                <a:ea typeface="Tahoma"/>
              </a:rPr>
              <a:t> from results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Query Conditionals</a:t>
            </a:r>
            <a:endParaRPr b="0" lang="en-US" sz="2800" spc="-1" strike="noStrike">
              <a:solidFill>
                <a:srgbClr val="ffffff"/>
              </a:solidFill>
              <a:latin typeface="Arial"/>
            </a:endParaRPr>
          </a:p>
        </p:txBody>
      </p:sp>
      <p:sp>
        <p:nvSpPr>
          <p:cNvPr id="330"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We can query ranges using comparisons </a:t>
            </a:r>
            <a:r>
              <a:rPr b="0" lang="en-US" sz="1800" spc="-1" strike="noStrike">
                <a:solidFill>
                  <a:srgbClr val="000000"/>
                </a:solidFill>
                <a:latin typeface="Courier New"/>
                <a:ea typeface="Tahoma"/>
              </a:rPr>
              <a:t>&lt; &lt;= &gt; &gt;=</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The following example looks for documents whose count of state changes is between 10 and 30 </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10000"/>
              </a:lnSpc>
              <a:spcBef>
                <a:spcPts val="1199"/>
              </a:spcBef>
            </a:pP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Operators are </a:t>
            </a:r>
            <a:r>
              <a:rPr b="0" lang="en-US" sz="1800" spc="-1" strike="noStrike">
                <a:solidFill>
                  <a:srgbClr val="000000"/>
                </a:solidFill>
                <a:latin typeface="Courier New"/>
                <a:ea typeface="Tahoma"/>
              </a:rPr>
              <a:t>$lt $gt $lte $gte</a:t>
            </a:r>
            <a:endParaRPr b="0" lang="en-US" sz="1800" spc="-1" strike="noStrike">
              <a:solidFill>
                <a:srgbClr val="000000"/>
              </a:solidFill>
              <a:latin typeface="Tahoma"/>
            </a:endParaRPr>
          </a:p>
          <a:p>
            <a:pPr marL="228600" indent="-228240">
              <a:lnSpc>
                <a:spcPct val="110000"/>
              </a:lnSpc>
              <a:spcBef>
                <a:spcPts val="1199"/>
              </a:spcBef>
              <a:buSzPct val="100045"/>
              <a:buBlip>
                <a:blip r:embed="rId4"/>
              </a:buBlip>
            </a:pPr>
            <a:r>
              <a:rPr b="0" lang="en-US" sz="1800" spc="-1" strike="noStrike">
                <a:solidFill>
                  <a:srgbClr val="000000"/>
                </a:solidFill>
                <a:latin typeface="Tahoma"/>
                <a:ea typeface="Tahoma"/>
              </a:rPr>
              <a:t>There is also a not equal operator </a:t>
            </a:r>
            <a:r>
              <a:rPr b="0" lang="en-US" sz="1800" spc="-1" strike="noStrike">
                <a:solidFill>
                  <a:srgbClr val="000000"/>
                </a:solidFill>
                <a:latin typeface="Courier New"/>
                <a:ea typeface="Tahoma"/>
              </a:rPr>
              <a:t>$ne</a:t>
            </a:r>
            <a:endParaRPr b="0" lang="en-US" sz="1800" spc="-1" strike="noStrike">
              <a:solidFill>
                <a:srgbClr val="000000"/>
              </a:solidFill>
              <a:latin typeface="Tahoma"/>
            </a:endParaRPr>
          </a:p>
        </p:txBody>
      </p:sp>
      <p:sp>
        <p:nvSpPr>
          <p:cNvPr id="331" name="CustomShape 3"/>
          <p:cNvSpPr/>
          <p:nvPr/>
        </p:nvSpPr>
        <p:spPr>
          <a:xfrm>
            <a:off x="634680" y="3399480"/>
            <a:ext cx="7758720" cy="7966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db.networks.find({"state_changes" : { </a:t>
            </a:r>
            <a:r>
              <a:rPr b="1" lang="en-US" sz="1600" spc="-1" strike="noStrike">
                <a:solidFill>
                  <a:srgbClr val="000000"/>
                </a:solidFill>
                <a:latin typeface="Courier New"/>
                <a:ea typeface="MS PGothic"/>
              </a:rPr>
              <a:t>$gte : 10, $lte : 30</a:t>
            </a:r>
            <a:r>
              <a:rPr b="0" lang="en-US" sz="1600" spc="-1" strike="noStrike">
                <a:solidFill>
                  <a:srgbClr val="000000"/>
                </a:solidFill>
                <a:latin typeface="Courier New"/>
                <a:ea typeface="MS PGothic"/>
              </a:rPr>
              <a:t>}})</a:t>
            </a:r>
            <a:endParaRPr b="0" lang="en-US" sz="1600" spc="-1" strike="noStrike">
              <a:latin typeface="Arial"/>
            </a:endParaRPr>
          </a:p>
        </p:txBody>
      </p:sp>
      <p:sp>
        <p:nvSpPr>
          <p:cNvPr id="332" name="CustomShape 4"/>
          <p:cNvSpPr/>
          <p:nvPr/>
        </p:nvSpPr>
        <p:spPr>
          <a:xfrm>
            <a:off x="6333480" y="2407680"/>
            <a:ext cx="2059920" cy="832680"/>
          </a:xfrm>
          <a:prstGeom prst="wedgeRectCallout">
            <a:avLst>
              <a:gd name="adj1" fmla="val -43664"/>
              <a:gd name="adj2" fmla="val 94650"/>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Those whose value is between 10 and 30 inclusive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OR Queries</a:t>
            </a:r>
            <a:endParaRPr b="0" lang="en-US" sz="2800" spc="-1" strike="noStrike">
              <a:solidFill>
                <a:srgbClr val="ffffff"/>
              </a:solidFill>
              <a:latin typeface="Arial"/>
            </a:endParaRPr>
          </a:p>
        </p:txBody>
      </p:sp>
      <p:sp>
        <p:nvSpPr>
          <p:cNvPr id="334"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There are two ways to do an OR query</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$or </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$in</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Courier New"/>
                <a:ea typeface="Tahoma"/>
              </a:rPr>
              <a:t>$or</a:t>
            </a:r>
            <a:r>
              <a:rPr b="0" lang="en-US" sz="1800" spc="-1" strike="noStrike">
                <a:solidFill>
                  <a:srgbClr val="000000"/>
                </a:solidFill>
                <a:latin typeface="Tahoma"/>
                <a:ea typeface="Tahoma"/>
              </a:rPr>
              <a:t> is used to match more than one field in a query</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marL="228600" indent="-228240">
              <a:lnSpc>
                <a:spcPct val="100000"/>
              </a:lnSpc>
              <a:spcBef>
                <a:spcPts val="1199"/>
              </a:spcBef>
              <a:buSzPct val="100045"/>
              <a:buBlip>
                <a:blip r:embed="rId3"/>
              </a:buBlip>
            </a:pPr>
            <a:r>
              <a:rPr b="0" lang="en-US" sz="1800" spc="-1" strike="noStrike">
                <a:solidFill>
                  <a:srgbClr val="000000"/>
                </a:solidFill>
                <a:latin typeface="Courier New"/>
                <a:ea typeface="ＭＳ Ｐゴシック"/>
              </a:rPr>
              <a:t>$in </a:t>
            </a:r>
            <a:r>
              <a:rPr b="0" lang="en-US" sz="1800" spc="-1" strike="noStrike">
                <a:solidFill>
                  <a:srgbClr val="000000"/>
                </a:solidFill>
                <a:latin typeface="Tahoma"/>
                <a:ea typeface="ＭＳ Ｐゴシック"/>
              </a:rPr>
              <a:t>is used to match a single key to more than one possible value</a:t>
            </a:r>
            <a:endParaRPr b="0" lang="en-US" sz="1800" spc="-1" strike="noStrike">
              <a:solidFill>
                <a:srgbClr val="000000"/>
              </a:solidFill>
              <a:latin typeface="Tahoma"/>
            </a:endParaRPr>
          </a:p>
          <a:p>
            <a:pPr>
              <a:lnSpc>
                <a:spcPct val="100000"/>
              </a:lnSpc>
              <a:spcBef>
                <a:spcPts val="1199"/>
              </a:spcBef>
            </a:pPr>
            <a:r>
              <a:rPr b="0" lang="en-US" sz="1800" spc="-1" strike="noStrike">
                <a:solidFill>
                  <a:srgbClr val="000000"/>
                </a:solidFill>
                <a:latin typeface="Tahoma"/>
                <a:ea typeface="ＭＳ Ｐゴシック"/>
              </a:rPr>
              <a:t> </a:t>
            </a:r>
            <a:endParaRPr b="0" lang="en-US" sz="1800" spc="-1" strike="noStrike">
              <a:solidFill>
                <a:srgbClr val="000000"/>
              </a:solidFill>
              <a:latin typeface="Tahoma"/>
            </a:endParaRPr>
          </a:p>
        </p:txBody>
      </p:sp>
      <p:sp>
        <p:nvSpPr>
          <p:cNvPr id="335" name="CustomShape 3"/>
          <p:cNvSpPr/>
          <p:nvPr/>
        </p:nvSpPr>
        <p:spPr>
          <a:xfrm>
            <a:off x="647280" y="3021840"/>
            <a:ext cx="7643520" cy="7966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db.networks.find({"$or" : [{"address" : "node1"},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{"status_changes" : 0}]})</a:t>
            </a:r>
            <a:endParaRPr b="0" lang="en-US" sz="1600" spc="-1" strike="noStrike">
              <a:latin typeface="Arial"/>
            </a:endParaRPr>
          </a:p>
        </p:txBody>
      </p:sp>
      <p:sp>
        <p:nvSpPr>
          <p:cNvPr id="336" name="CustomShape 4"/>
          <p:cNvSpPr/>
          <p:nvPr/>
        </p:nvSpPr>
        <p:spPr>
          <a:xfrm>
            <a:off x="6721560" y="1810080"/>
            <a:ext cx="2041560" cy="731880"/>
          </a:xfrm>
          <a:prstGeom prst="wedgeRectCallout">
            <a:avLst>
              <a:gd name="adj1" fmla="val -86032"/>
              <a:gd name="adj2" fmla="val 136107"/>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Find </a:t>
            </a:r>
            <a:r>
              <a:rPr b="0" lang="en-US" sz="1400" spc="-1" strike="noStrike">
                <a:solidFill>
                  <a:srgbClr val="000000"/>
                </a:solidFill>
                <a:latin typeface="Courier New"/>
                <a:ea typeface="Tahoma"/>
              </a:rPr>
              <a:t>address node1</a:t>
            </a:r>
            <a:r>
              <a:rPr b="0" lang="en-US" sz="1400" spc="-1" strike="noStrike">
                <a:solidFill>
                  <a:srgbClr val="000000"/>
                </a:solidFill>
                <a:latin typeface="Tahoma"/>
                <a:ea typeface="Tahoma"/>
              </a:rPr>
              <a:t> or </a:t>
            </a:r>
            <a:r>
              <a:rPr b="0" lang="en-US" sz="1400" spc="-1" strike="noStrike">
                <a:solidFill>
                  <a:srgbClr val="000000"/>
                </a:solidFill>
                <a:latin typeface="Courier New"/>
                <a:ea typeface="Tahoma"/>
              </a:rPr>
              <a:t>status_changes </a:t>
            </a:r>
            <a:r>
              <a:rPr b="0" lang="en-US" sz="1400" spc="-1" strike="noStrike">
                <a:solidFill>
                  <a:srgbClr val="000000"/>
                </a:solidFill>
                <a:latin typeface="Tahoma"/>
                <a:ea typeface="Tahoma"/>
              </a:rPr>
              <a:t> equal to zero</a:t>
            </a:r>
            <a:endParaRPr b="0" lang="en-US" sz="1400" spc="-1" strike="noStrike">
              <a:latin typeface="Arial"/>
            </a:endParaRPr>
          </a:p>
        </p:txBody>
      </p:sp>
      <p:sp>
        <p:nvSpPr>
          <p:cNvPr id="337" name="CustomShape 5"/>
          <p:cNvSpPr/>
          <p:nvPr/>
        </p:nvSpPr>
        <p:spPr>
          <a:xfrm>
            <a:off x="411480" y="4558680"/>
            <a:ext cx="8366400" cy="7966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db.networks.find({"address" : {"$in" : ["node1","node2","node3"]}})</a:t>
            </a:r>
            <a:endParaRPr b="0" lang="en-US" sz="1600" spc="-1" strike="noStrike">
              <a:latin typeface="Arial"/>
            </a:endParaRPr>
          </a:p>
        </p:txBody>
      </p:sp>
      <p:sp>
        <p:nvSpPr>
          <p:cNvPr id="338" name="CustomShape 6"/>
          <p:cNvSpPr/>
          <p:nvPr/>
        </p:nvSpPr>
        <p:spPr>
          <a:xfrm>
            <a:off x="4508640" y="5533200"/>
            <a:ext cx="2501640" cy="597600"/>
          </a:xfrm>
          <a:prstGeom prst="wedgeRectCallout">
            <a:avLst>
              <a:gd name="adj1" fmla="val 43676"/>
              <a:gd name="adj2" fmla="val -124168"/>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Find address that matches one of these three values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Limits, Skips, and Sorts</a:t>
            </a:r>
            <a:endParaRPr b="0" lang="en-US" sz="2800" spc="-1" strike="noStrike">
              <a:solidFill>
                <a:srgbClr val="ffffff"/>
              </a:solidFill>
              <a:latin typeface="Arial"/>
            </a:endParaRPr>
          </a:p>
        </p:txBody>
      </p:sp>
      <p:sp>
        <p:nvSpPr>
          <p:cNvPr id="340"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The limit method can be used to limit the number of results returned</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The </a:t>
            </a:r>
            <a:r>
              <a:rPr b="0" lang="en-US" sz="1800" spc="-1" strike="noStrike">
                <a:solidFill>
                  <a:srgbClr val="000000"/>
                </a:solidFill>
                <a:latin typeface="Courier New"/>
                <a:ea typeface="Tahoma"/>
              </a:rPr>
              <a:t>skip()</a:t>
            </a:r>
            <a:r>
              <a:rPr b="0" lang="en-US" sz="1800" spc="-1" strike="noStrike">
                <a:solidFill>
                  <a:srgbClr val="000000"/>
                </a:solidFill>
                <a:latin typeface="Tahoma"/>
                <a:ea typeface="Tahoma"/>
              </a:rPr>
              <a:t> method skips the first x items returned by a query</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Bit will return the rest in the matching documents</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The sort method will sort the documents based on fields provided</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p:txBody>
      </p:sp>
      <p:sp>
        <p:nvSpPr>
          <p:cNvPr id="341" name="CustomShape 3"/>
          <p:cNvSpPr/>
          <p:nvPr/>
        </p:nvSpPr>
        <p:spPr>
          <a:xfrm>
            <a:off x="1105200" y="1776240"/>
            <a:ext cx="3620520" cy="4654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ＭＳ Ｐゴシック"/>
              </a:rPr>
              <a:t>db.networks.find().limit(10) </a:t>
            </a:r>
            <a:endParaRPr b="0" lang="en-US" sz="1600" spc="-1" strike="noStrike">
              <a:latin typeface="Arial"/>
            </a:endParaRPr>
          </a:p>
        </p:txBody>
      </p:sp>
      <p:sp>
        <p:nvSpPr>
          <p:cNvPr id="342" name="CustomShape 4"/>
          <p:cNvSpPr/>
          <p:nvPr/>
        </p:nvSpPr>
        <p:spPr>
          <a:xfrm>
            <a:off x="5850360" y="1789920"/>
            <a:ext cx="2059920" cy="465480"/>
          </a:xfrm>
          <a:prstGeom prst="wedgeRectCallout">
            <a:avLst>
              <a:gd name="adj1" fmla="val -101196"/>
              <a:gd name="adj2" fmla="val 4722"/>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Return at most 10 documents</a:t>
            </a:r>
            <a:endParaRPr b="0" lang="en-US" sz="1400" spc="-1" strike="noStrike">
              <a:latin typeface="Arial"/>
            </a:endParaRPr>
          </a:p>
        </p:txBody>
      </p:sp>
      <p:sp>
        <p:nvSpPr>
          <p:cNvPr id="343" name="CustomShape 5"/>
          <p:cNvSpPr/>
          <p:nvPr/>
        </p:nvSpPr>
        <p:spPr>
          <a:xfrm>
            <a:off x="1130400" y="3372120"/>
            <a:ext cx="3459600" cy="46404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ＭＳ Ｐゴシック"/>
              </a:rPr>
              <a:t>db.networks.find().skip(5) </a:t>
            </a:r>
            <a:endParaRPr b="0" lang="en-US" sz="1600" spc="-1" strike="noStrike">
              <a:latin typeface="Arial"/>
            </a:endParaRPr>
          </a:p>
        </p:txBody>
      </p:sp>
      <p:sp>
        <p:nvSpPr>
          <p:cNvPr id="344" name="CustomShape 6"/>
          <p:cNvSpPr/>
          <p:nvPr/>
        </p:nvSpPr>
        <p:spPr>
          <a:xfrm>
            <a:off x="5850360" y="3238920"/>
            <a:ext cx="2059920" cy="500760"/>
          </a:xfrm>
          <a:prstGeom prst="wedgeRectCallout">
            <a:avLst>
              <a:gd name="adj1" fmla="val -107408"/>
              <a:gd name="adj2" fmla="val 29659"/>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Skip the first five documents</a:t>
            </a:r>
            <a:endParaRPr b="0" lang="en-US" sz="1400" spc="-1" strike="noStrike">
              <a:latin typeface="Arial"/>
            </a:endParaRPr>
          </a:p>
        </p:txBody>
      </p:sp>
      <p:sp>
        <p:nvSpPr>
          <p:cNvPr id="345" name="CustomShape 7"/>
          <p:cNvSpPr/>
          <p:nvPr/>
        </p:nvSpPr>
        <p:spPr>
          <a:xfrm>
            <a:off x="1110600" y="4636800"/>
            <a:ext cx="5214600" cy="4654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db.networks.find().sort({"address" : </a:t>
            </a:r>
            <a:r>
              <a:rPr b="1" lang="en-US" sz="1600" spc="-1" strike="noStrike">
                <a:solidFill>
                  <a:srgbClr val="000000"/>
                </a:solidFill>
                <a:latin typeface="Courier New"/>
                <a:ea typeface="MS PGothic"/>
              </a:rPr>
              <a:t>1</a:t>
            </a:r>
            <a:r>
              <a:rPr b="0" lang="en-US" sz="1600" spc="-1" strike="noStrike">
                <a:solidFill>
                  <a:srgbClr val="000000"/>
                </a:solidFill>
                <a:latin typeface="Courier New"/>
                <a:ea typeface="MS PGothic"/>
              </a:rPr>
              <a:t>}) </a:t>
            </a:r>
            <a:endParaRPr b="0" lang="en-US" sz="1600" spc="-1" strike="noStrike">
              <a:latin typeface="Arial"/>
            </a:endParaRPr>
          </a:p>
        </p:txBody>
      </p:sp>
      <p:sp>
        <p:nvSpPr>
          <p:cNvPr id="346" name="CustomShape 8"/>
          <p:cNvSpPr/>
          <p:nvPr/>
        </p:nvSpPr>
        <p:spPr>
          <a:xfrm>
            <a:off x="6695280" y="4539960"/>
            <a:ext cx="2059920" cy="496440"/>
          </a:xfrm>
          <a:prstGeom prst="wedgeRectCallout">
            <a:avLst>
              <a:gd name="adj1" fmla="val -64169"/>
              <a:gd name="adj2" fmla="val 17804"/>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Sort on address ascending</a:t>
            </a:r>
            <a:endParaRPr b="0" lang="en-US" sz="1400" spc="-1" strike="noStrike">
              <a:latin typeface="Arial"/>
            </a:endParaRPr>
          </a:p>
        </p:txBody>
      </p:sp>
      <p:sp>
        <p:nvSpPr>
          <p:cNvPr id="347" name="CustomShape 9"/>
          <p:cNvSpPr/>
          <p:nvPr/>
        </p:nvSpPr>
        <p:spPr>
          <a:xfrm>
            <a:off x="1123920" y="5435280"/>
            <a:ext cx="5213160" cy="46404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db.networks.find().sort({"address" : </a:t>
            </a:r>
            <a:r>
              <a:rPr b="1" lang="en-US" sz="1600" spc="-1" strike="noStrike">
                <a:solidFill>
                  <a:srgbClr val="000000"/>
                </a:solidFill>
                <a:latin typeface="Courier New"/>
                <a:ea typeface="MS PGothic"/>
              </a:rPr>
              <a:t>-1</a:t>
            </a:r>
            <a:r>
              <a:rPr b="0" lang="en-US" sz="1600" spc="-1" strike="noStrike">
                <a:solidFill>
                  <a:srgbClr val="000000"/>
                </a:solidFill>
                <a:latin typeface="Courier New"/>
                <a:ea typeface="MS PGothic"/>
              </a:rPr>
              <a:t>}) </a:t>
            </a:r>
            <a:endParaRPr b="0" lang="en-US" sz="1600" spc="-1" strike="noStrike">
              <a:latin typeface="Arial"/>
            </a:endParaRPr>
          </a:p>
        </p:txBody>
      </p:sp>
      <p:sp>
        <p:nvSpPr>
          <p:cNvPr id="348" name="CustomShape 10"/>
          <p:cNvSpPr/>
          <p:nvPr/>
        </p:nvSpPr>
        <p:spPr>
          <a:xfrm>
            <a:off x="6706800" y="5369400"/>
            <a:ext cx="2059920" cy="464040"/>
          </a:xfrm>
          <a:prstGeom prst="wedgeRectCallout">
            <a:avLst>
              <a:gd name="adj1" fmla="val -64169"/>
              <a:gd name="adj2" fmla="val 17804"/>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Sort on address descending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Document Data Stores</a:t>
            </a:r>
            <a:endParaRPr b="0" lang="en-US" sz="2800" spc="-1" strike="noStrike">
              <a:solidFill>
                <a:srgbClr val="ffffff"/>
              </a:solidFill>
              <a:latin typeface="Arial"/>
            </a:endParaRPr>
          </a:p>
        </p:txBody>
      </p:sp>
      <p:sp>
        <p:nvSpPr>
          <p:cNvPr id="203"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Idea of document data stores is to replace concept of row with more flexible model</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No fixed schema, every record potentially different</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Complex relationships stored as simple document</a:t>
            </a:r>
            <a:endParaRPr b="0" lang="en-US" sz="1800" spc="-1" strike="noStrike">
              <a:solidFill>
                <a:srgbClr val="000000"/>
              </a:solidFill>
              <a:latin typeface="Tahoma"/>
            </a:endParaRPr>
          </a:p>
          <a:p>
            <a:pPr lvl="2" marL="685800" indent="-228240">
              <a:lnSpc>
                <a:spcPct val="110000"/>
              </a:lnSpc>
              <a:buSzPct val="100045"/>
              <a:buBlip>
                <a:blip r:embed="rId2"/>
              </a:buBlip>
            </a:pPr>
            <a:r>
              <a:rPr b="0" lang="en-US" sz="1800" spc="-1" strike="noStrike">
                <a:solidFill>
                  <a:srgbClr val="000000"/>
                </a:solidFill>
                <a:latin typeface="Tahoma"/>
                <a:ea typeface="Tahoma"/>
              </a:rPr>
              <a:t>All data for the document stored in the one document</a:t>
            </a:r>
            <a:endParaRPr b="0" lang="en-US" sz="1800" spc="-1" strike="noStrike">
              <a:solidFill>
                <a:srgbClr val="000000"/>
              </a:solidFill>
              <a:latin typeface="Tahoma"/>
            </a:endParaRPr>
          </a:p>
          <a:p>
            <a:pPr lvl="2" marL="685800" indent="-228240">
              <a:lnSpc>
                <a:spcPct val="110000"/>
              </a:lnSpc>
              <a:buSzPct val="100045"/>
              <a:buBlip>
                <a:blip r:embed="rId3"/>
              </a:buBlip>
            </a:pPr>
            <a:r>
              <a:rPr b="0" lang="en-US" sz="1800" spc="-1" strike="noStrike">
                <a:solidFill>
                  <a:srgbClr val="000000"/>
                </a:solidFill>
                <a:latin typeface="Tahoma"/>
                <a:ea typeface="Tahoma"/>
              </a:rPr>
              <a:t>Aim for self-contained documents</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Documents can be queried on contents</a:t>
            </a:r>
            <a:endParaRPr b="0" lang="en-US" sz="1800" spc="-1" strike="noStrike">
              <a:solidFill>
                <a:srgbClr val="000000"/>
              </a:solidFill>
              <a:latin typeface="Tahoma"/>
            </a:endParaRPr>
          </a:p>
          <a:p>
            <a:pPr marL="228600" indent="-228240">
              <a:lnSpc>
                <a:spcPct val="110000"/>
              </a:lnSpc>
              <a:spcBef>
                <a:spcPts val="1199"/>
              </a:spcBef>
              <a:buSzPct val="100045"/>
              <a:buBlip>
                <a:blip r:embed="rId4"/>
              </a:buBlip>
            </a:pPr>
            <a:r>
              <a:rPr b="0" lang="en-US" sz="1800" spc="-1" strike="noStrike">
                <a:solidFill>
                  <a:srgbClr val="000000"/>
                </a:solidFill>
                <a:latin typeface="Tahoma"/>
                <a:ea typeface="Tahoma"/>
              </a:rPr>
              <a:t>Many document data stores are available</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CouchDB</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MongoDB</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Terrastore</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RavenDB</a:t>
            </a:r>
            <a:endParaRPr b="0" lang="en-US" sz="1800" spc="-1" strike="noStrike">
              <a:solidFill>
                <a:srgbClr val="000000"/>
              </a:solidFill>
              <a:latin typeface="Tahoma"/>
            </a:endParaRPr>
          </a:p>
          <a:p>
            <a:pPr>
              <a:lnSpc>
                <a:spcPct val="110000"/>
              </a:lnSpc>
              <a:spcBef>
                <a:spcPts val="1199"/>
              </a:spcBef>
            </a:pP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Regular Expressions </a:t>
            </a:r>
            <a:endParaRPr b="0" lang="en-US" sz="2800" spc="-1" strike="noStrike">
              <a:solidFill>
                <a:srgbClr val="ffffff"/>
              </a:solidFill>
              <a:latin typeface="Arial"/>
            </a:endParaRPr>
          </a:p>
        </p:txBody>
      </p:sp>
      <p:sp>
        <p:nvSpPr>
          <p:cNvPr id="350"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Tahoma"/>
                <a:ea typeface="Tahoma"/>
              </a:rPr>
              <a:t>Can be used for flexible string matching</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Arial"/>
              </a:rPr>
              <a:t>Follows Perl Compatible Regular Expression (PCRE) library</a:t>
            </a:r>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pPr marL="457200" indent="-228240">
              <a:lnSpc>
                <a:spcPct val="100000"/>
              </a:lnSpc>
            </a:pPr>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marL="228600" indent="-228240">
              <a:lnSpc>
                <a:spcPct val="100000"/>
              </a:lnSpc>
              <a:spcBef>
                <a:spcPts val="1199"/>
              </a:spcBef>
              <a:buSzPct val="100045"/>
              <a:buBlip>
                <a:blip r:embed="rId2"/>
              </a:buBlip>
            </a:pPr>
            <a:r>
              <a:rPr b="0" lang="en-US" sz="1800" spc="-1" strike="noStrike">
                <a:solidFill>
                  <a:srgbClr val="000000"/>
                </a:solidFill>
                <a:latin typeface="Tahoma"/>
                <a:ea typeface="Tahoma"/>
              </a:rPr>
              <a:t>To include regular expressions in a </a:t>
            </a:r>
            <a:r>
              <a:rPr b="0" lang="en-US" sz="1800" spc="-1" strike="noStrike">
                <a:solidFill>
                  <a:srgbClr val="000000"/>
                </a:solidFill>
                <a:latin typeface="Courier New"/>
                <a:ea typeface="Tahoma"/>
              </a:rPr>
              <a:t>$in </a:t>
            </a:r>
            <a:r>
              <a:rPr b="0" lang="en-US" sz="1800" spc="-1" strike="noStrike">
                <a:solidFill>
                  <a:srgbClr val="000000"/>
                </a:solidFill>
                <a:latin typeface="Tahoma"/>
                <a:ea typeface="Tahoma"/>
              </a:rPr>
              <a:t>query JavaScript pattern must be used—no </a:t>
            </a:r>
            <a:r>
              <a:rPr b="0" lang="en-US" sz="1800" spc="-1" strike="noStrike">
                <a:solidFill>
                  <a:srgbClr val="000000"/>
                </a:solidFill>
                <a:latin typeface="Courier New"/>
                <a:ea typeface="Tahoma"/>
              </a:rPr>
              <a:t>$regex</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p:txBody>
      </p:sp>
      <p:sp>
        <p:nvSpPr>
          <p:cNvPr id="351" name="CustomShape 3"/>
          <p:cNvSpPr/>
          <p:nvPr/>
        </p:nvSpPr>
        <p:spPr>
          <a:xfrm>
            <a:off x="383760" y="2761560"/>
            <a:ext cx="7862760" cy="5446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db.networks.find({"address" :  {</a:t>
            </a:r>
            <a:r>
              <a:rPr b="1" lang="en-US" sz="1600" spc="-1" strike="noStrike">
                <a:solidFill>
                  <a:srgbClr val="000000"/>
                </a:solidFill>
                <a:latin typeface="Courier New"/>
                <a:ea typeface="MS PGothic"/>
              </a:rPr>
              <a:t>$regex : /[A-Za-z]*[0-9]$/</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endParaRPr b="0" lang="en-US" sz="1600" spc="-1" strike="noStrike">
              <a:latin typeface="Arial"/>
            </a:endParaRPr>
          </a:p>
        </p:txBody>
      </p:sp>
      <p:sp>
        <p:nvSpPr>
          <p:cNvPr id="352" name="CustomShape 4"/>
          <p:cNvSpPr/>
          <p:nvPr/>
        </p:nvSpPr>
        <p:spPr>
          <a:xfrm>
            <a:off x="7010280" y="2000880"/>
            <a:ext cx="1994040" cy="498240"/>
          </a:xfrm>
          <a:prstGeom prst="wedgeRectCallout">
            <a:avLst>
              <a:gd name="adj1" fmla="val -66142"/>
              <a:gd name="adj2" fmla="val 122471"/>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Find documents with matching address </a:t>
            </a:r>
            <a:endParaRPr b="0" lang="en-US" sz="1400" spc="-1" strike="noStrike">
              <a:latin typeface="Arial"/>
            </a:endParaRPr>
          </a:p>
        </p:txBody>
      </p:sp>
      <p:sp>
        <p:nvSpPr>
          <p:cNvPr id="353" name="CustomShape 5"/>
          <p:cNvSpPr/>
          <p:nvPr/>
        </p:nvSpPr>
        <p:spPr>
          <a:xfrm>
            <a:off x="317880" y="4614480"/>
            <a:ext cx="8491680" cy="7966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db.networks.find({"address" :  {</a:t>
            </a:r>
            <a:r>
              <a:rPr b="1" lang="en-US" sz="1600" spc="-1" strike="noStrike">
                <a:solidFill>
                  <a:srgbClr val="000000"/>
                </a:solidFill>
                <a:latin typeface="Courier New"/>
                <a:ea typeface="MS PGothic"/>
              </a:rPr>
              <a:t>$in : [/[A-Za-z]*[0-9]$/,</a:t>
            </a:r>
            <a:endParaRPr b="0" lang="en-US" sz="1600" spc="-1" strike="noStrike">
              <a:latin typeface="Arial"/>
            </a:endParaRPr>
          </a:p>
          <a:p>
            <a:pPr>
              <a:lnSpc>
                <a:spcPct val="100000"/>
              </a:lnSpc>
            </a:pP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 </a:t>
            </a:r>
            <a:r>
              <a:rPr b="1" lang="en-US" sz="1600" spc="-1" strike="noStrike">
                <a:solidFill>
                  <a:srgbClr val="000000"/>
                </a:solidFill>
                <a:latin typeface="Courier New"/>
                <a:ea typeface="MS PGothic"/>
              </a:rPr>
              <a:t>/[A-Z]-[A-Z]-[A-Z]/]</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endParaRPr b="0" lang="en-US" sz="1600" spc="-1" strike="noStrike">
              <a:latin typeface="Arial"/>
            </a:endParaRPr>
          </a:p>
        </p:txBody>
      </p:sp>
      <p:sp>
        <p:nvSpPr>
          <p:cNvPr id="354" name="CustomShape 6"/>
          <p:cNvSpPr/>
          <p:nvPr/>
        </p:nvSpPr>
        <p:spPr>
          <a:xfrm>
            <a:off x="2962800" y="5230080"/>
            <a:ext cx="1994040" cy="668520"/>
          </a:xfrm>
          <a:prstGeom prst="wedgeRectCallout">
            <a:avLst>
              <a:gd name="adj1" fmla="val 86827"/>
              <a:gd name="adj2" fmla="val -67281"/>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Find documents with matching address to either pattern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Querying Arrays</a:t>
            </a:r>
            <a:endParaRPr b="0" lang="en-US" sz="2800" spc="-1" strike="noStrike">
              <a:solidFill>
                <a:srgbClr val="ffffff"/>
              </a:solidFill>
              <a:latin typeface="Arial"/>
            </a:endParaRPr>
          </a:p>
        </p:txBody>
      </p:sp>
      <p:sp>
        <p:nvSpPr>
          <p:cNvPr id="356"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Array values are treated as though each element is the value for the key</a:t>
            </a:r>
            <a:endParaRPr b="0" lang="en-US" sz="1800" spc="-1" strike="noStrike">
              <a:solidFill>
                <a:srgbClr val="000000"/>
              </a:solidFill>
              <a:latin typeface="Tahoma"/>
            </a:endParaRPr>
          </a:p>
        </p:txBody>
      </p:sp>
      <p:sp>
        <p:nvSpPr>
          <p:cNvPr id="357" name="CustomShape 3"/>
          <p:cNvSpPr/>
          <p:nvPr/>
        </p:nvSpPr>
        <p:spPr>
          <a:xfrm>
            <a:off x="428040" y="1877040"/>
            <a:ext cx="8222040" cy="296568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"alarms"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{"reason" : "Inbound capacity threshold passed"},</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{"reason" : "Outbound capacity threshold passed"}</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db.networks.find({"</a:t>
            </a:r>
            <a:r>
              <a:rPr b="1" lang="en-US" sz="1600" spc="-1" strike="noStrike">
                <a:solidFill>
                  <a:srgbClr val="000000"/>
                </a:solidFill>
                <a:latin typeface="Courier New"/>
                <a:ea typeface="MS PGothic"/>
              </a:rPr>
              <a:t>alarms.reason</a:t>
            </a:r>
            <a:r>
              <a:rPr b="0" lang="en-US" sz="1600" spc="-1" strike="noStrike">
                <a:solidFill>
                  <a:srgbClr val="000000"/>
                </a:solidFill>
                <a:latin typeface="Courier New"/>
                <a:ea typeface="MS PGothic"/>
              </a:rPr>
              <a:t>" : "Outbound capacity threshold passed"})</a:t>
            </a:r>
            <a:endParaRPr b="0" lang="en-US" sz="1600" spc="-1" strike="noStrike">
              <a:latin typeface="Arial"/>
            </a:endParaRPr>
          </a:p>
          <a:p>
            <a:pPr>
              <a:lnSpc>
                <a:spcPct val="100000"/>
              </a:lnSpc>
            </a:pPr>
            <a:endParaRPr b="0" lang="en-US" sz="1600" spc="-1" strike="noStrike">
              <a:latin typeface="Arial"/>
            </a:endParaRPr>
          </a:p>
        </p:txBody>
      </p:sp>
      <p:sp>
        <p:nvSpPr>
          <p:cNvPr id="358" name="CustomShape 4"/>
          <p:cNvSpPr/>
          <p:nvPr/>
        </p:nvSpPr>
        <p:spPr>
          <a:xfrm>
            <a:off x="4728960" y="5035680"/>
            <a:ext cx="3921120" cy="489240"/>
          </a:xfrm>
          <a:prstGeom prst="wedgeRectCallout">
            <a:avLst>
              <a:gd name="adj1" fmla="val -78102"/>
              <a:gd name="adj2" fmla="val -171853"/>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Tahoma"/>
                <a:ea typeface="Tahoma"/>
              </a:rPr>
              <a:t>Find all documents with the alarms array entry whose reason is Outbound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Returning Subset of Arrays</a:t>
            </a:r>
            <a:endParaRPr b="0" lang="en-US" sz="2800" spc="-1" strike="noStrike">
              <a:solidFill>
                <a:srgbClr val="ffffff"/>
              </a:solidFill>
              <a:latin typeface="Arial"/>
            </a:endParaRPr>
          </a:p>
        </p:txBody>
      </p:sp>
      <p:sp>
        <p:nvSpPr>
          <p:cNvPr id="360"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Courier New"/>
                <a:ea typeface="Tahoma"/>
              </a:rPr>
              <a:t>$slice </a:t>
            </a:r>
            <a:r>
              <a:rPr b="0" lang="en-US" sz="1800" spc="-1" strike="noStrike">
                <a:solidFill>
                  <a:srgbClr val="000000"/>
                </a:solidFill>
                <a:latin typeface="Tahoma"/>
                <a:ea typeface="Tahoma"/>
              </a:rPr>
              <a:t>operator lets you return a subset of elements from an array</a:t>
            </a:r>
            <a:endParaRPr b="0" lang="en-US" sz="1800" spc="-1" strike="noStrike">
              <a:solidFill>
                <a:srgbClr val="000000"/>
              </a:solidFill>
              <a:latin typeface="Tahoma"/>
            </a:endParaRPr>
          </a:p>
        </p:txBody>
      </p:sp>
      <p:sp>
        <p:nvSpPr>
          <p:cNvPr id="361" name="CustomShape 3"/>
          <p:cNvSpPr/>
          <p:nvPr/>
        </p:nvSpPr>
        <p:spPr>
          <a:xfrm>
            <a:off x="252000" y="1806840"/>
            <a:ext cx="8408160" cy="360180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"_id"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"address" : "node1",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"state_changes" : 0,</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"alarms"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{"reason" : "Inbound capacity threshold passed"},</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{"reason" : "Outbound capacity threshold passed"}</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db.networks.find({"address":"node1"}, {"alarms" : {"$slice: 10}})</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db.networks.find({"address":"node1"}, {"alarms" : {"$slice: -10}})</a:t>
            </a:r>
            <a:endParaRPr b="0" lang="en-US" sz="1600" spc="-1" strike="noStrike">
              <a:latin typeface="Arial"/>
            </a:endParaRPr>
          </a:p>
          <a:p>
            <a:pPr>
              <a:lnSpc>
                <a:spcPct val="100000"/>
              </a:lnSpc>
            </a:pPr>
            <a:endParaRPr b="0" lang="en-US" sz="1600" spc="-1" strike="noStrike">
              <a:latin typeface="Arial"/>
            </a:endParaRPr>
          </a:p>
        </p:txBody>
      </p:sp>
      <p:sp>
        <p:nvSpPr>
          <p:cNvPr id="362" name="CustomShape 4"/>
          <p:cNvSpPr/>
          <p:nvPr/>
        </p:nvSpPr>
        <p:spPr>
          <a:xfrm>
            <a:off x="6914160" y="5534280"/>
            <a:ext cx="1746000" cy="490680"/>
          </a:xfrm>
          <a:prstGeom prst="wedgeRectCallout">
            <a:avLst>
              <a:gd name="adj1" fmla="val -1262"/>
              <a:gd name="adj2" fmla="val -135642"/>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Return last 10 elements of array</a:t>
            </a:r>
            <a:endParaRPr b="0" lang="en-US" sz="1400" spc="-1" strike="noStrike">
              <a:latin typeface="Arial"/>
            </a:endParaRPr>
          </a:p>
        </p:txBody>
      </p:sp>
      <p:sp>
        <p:nvSpPr>
          <p:cNvPr id="363" name="CustomShape 5"/>
          <p:cNvSpPr/>
          <p:nvPr/>
        </p:nvSpPr>
        <p:spPr>
          <a:xfrm>
            <a:off x="7027560" y="2837160"/>
            <a:ext cx="1898640" cy="490680"/>
          </a:xfrm>
          <a:prstGeom prst="wedgeRectCallout">
            <a:avLst>
              <a:gd name="adj1" fmla="val -11400"/>
              <a:gd name="adj2" fmla="val 190765"/>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Return first 10 elements of array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Aggregation</a:t>
            </a:r>
            <a:endParaRPr b="0" lang="en-US" sz="2800" spc="-1" strike="noStrike">
              <a:solidFill>
                <a:srgbClr val="ffffff"/>
              </a:solidFill>
              <a:latin typeface="Arial"/>
            </a:endParaRPr>
          </a:p>
        </p:txBody>
      </p:sp>
      <p:sp>
        <p:nvSpPr>
          <p:cNvPr id="365"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MongoDB provides aggregation functions and features</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Distinct feature lets a query run to determine the number of unique entries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Based on a key </a:t>
            </a:r>
            <a:endParaRPr b="0" lang="en-US" sz="1800" spc="-1" strike="noStrike">
              <a:solidFill>
                <a:srgbClr val="000000"/>
              </a:solidFill>
              <a:latin typeface="Tahoma"/>
            </a:endParaRPr>
          </a:p>
        </p:txBody>
      </p:sp>
      <p:sp>
        <p:nvSpPr>
          <p:cNvPr id="366" name="CustomShape 3"/>
          <p:cNvSpPr/>
          <p:nvPr/>
        </p:nvSpPr>
        <p:spPr>
          <a:xfrm>
            <a:off x="1907280" y="2392920"/>
            <a:ext cx="2857320" cy="41472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ＭＳ Ｐゴシック"/>
              </a:rPr>
              <a:t>db.networks.count()</a:t>
            </a:r>
            <a:endParaRPr b="0" lang="en-US" sz="1600" spc="-1" strike="noStrike">
              <a:latin typeface="Arial"/>
            </a:endParaRPr>
          </a:p>
          <a:p>
            <a:pPr>
              <a:lnSpc>
                <a:spcPct val="100000"/>
              </a:lnSpc>
            </a:pPr>
            <a:endParaRPr b="0" lang="en-US" sz="1600" spc="-1" strike="noStrike">
              <a:latin typeface="Arial"/>
            </a:endParaRPr>
          </a:p>
        </p:txBody>
      </p:sp>
      <p:sp>
        <p:nvSpPr>
          <p:cNvPr id="367" name="CustomShape 4"/>
          <p:cNvSpPr/>
          <p:nvPr/>
        </p:nvSpPr>
        <p:spPr>
          <a:xfrm>
            <a:off x="4869360" y="1720080"/>
            <a:ext cx="2392560" cy="556200"/>
          </a:xfrm>
          <a:prstGeom prst="wedgeRectCallout">
            <a:avLst>
              <a:gd name="adj1" fmla="val -71374"/>
              <a:gd name="adj2" fmla="val 115899"/>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Returns the total number of documents in the collection</a:t>
            </a:r>
            <a:endParaRPr b="0" lang="en-US" sz="1400" spc="-1" strike="noStrike">
              <a:latin typeface="Arial"/>
            </a:endParaRPr>
          </a:p>
        </p:txBody>
      </p:sp>
      <p:sp>
        <p:nvSpPr>
          <p:cNvPr id="368" name="CustomShape 5"/>
          <p:cNvSpPr/>
          <p:nvPr/>
        </p:nvSpPr>
        <p:spPr>
          <a:xfrm>
            <a:off x="1731240" y="4522320"/>
            <a:ext cx="4198320" cy="39816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db.networks.distinct("address")</a:t>
            </a:r>
            <a:endParaRPr b="0" lang="en-US" sz="1600" spc="-1" strike="noStrike">
              <a:latin typeface="Arial"/>
            </a:endParaRPr>
          </a:p>
        </p:txBody>
      </p:sp>
      <p:sp>
        <p:nvSpPr>
          <p:cNvPr id="369" name="CustomShape 6"/>
          <p:cNvSpPr/>
          <p:nvPr/>
        </p:nvSpPr>
        <p:spPr>
          <a:xfrm>
            <a:off x="4656240" y="3595320"/>
            <a:ext cx="2791080" cy="594360"/>
          </a:xfrm>
          <a:prstGeom prst="wedgeRectCallout">
            <a:avLst>
              <a:gd name="adj1" fmla="val -65578"/>
              <a:gd name="adj2" fmla="val 116178"/>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Returns the collection of distinct address values in the collection</a:t>
            </a:r>
            <a:endParaRPr b="0" lang="en-US" sz="1400" spc="-1" strike="noStrike">
              <a:latin typeface="Arial"/>
            </a:endParaRPr>
          </a:p>
        </p:txBody>
      </p:sp>
      <p:sp>
        <p:nvSpPr>
          <p:cNvPr id="370" name="CustomShape 7"/>
          <p:cNvSpPr/>
          <p:nvPr/>
        </p:nvSpPr>
        <p:spPr>
          <a:xfrm>
            <a:off x="5684400" y="5042160"/>
            <a:ext cx="1461960" cy="330840"/>
          </a:xfrm>
          <a:prstGeom prst="wedgeRectCallout">
            <a:avLst>
              <a:gd name="adj1" fmla="val -86679"/>
              <a:gd name="adj2" fmla="val -100378"/>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Field to process</a:t>
            </a:r>
            <a:endParaRPr b="0" lang="en-US" sz="1400" spc="-1" strike="noStrike">
              <a:latin typeface="Arial"/>
            </a:endParaRPr>
          </a:p>
        </p:txBody>
      </p:sp>
      <p:sp>
        <p:nvSpPr>
          <p:cNvPr id="371" name="CustomShape 8"/>
          <p:cNvSpPr/>
          <p:nvPr/>
        </p:nvSpPr>
        <p:spPr>
          <a:xfrm>
            <a:off x="824760" y="5584680"/>
            <a:ext cx="7493760" cy="39816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db.networks.distinct("address", {state_changes : {$gt: 20})</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1050840" y="259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Hands-On Exercise 4.2: </a:t>
            </a:r>
            <a:br/>
            <a:r>
              <a:rPr b="1" lang="en-US" sz="2800" spc="-1" strike="noStrike">
                <a:solidFill>
                  <a:srgbClr val="000000"/>
                </a:solidFill>
                <a:latin typeface="Tahoma"/>
                <a:ea typeface="Tahoma"/>
              </a:rPr>
              <a:t>Querying MongoDB Documents </a:t>
            </a:r>
            <a:endParaRPr b="0" lang="en-US" sz="2800" spc="-1" strike="noStrike">
              <a:solidFill>
                <a:srgbClr val="ffffff"/>
              </a:solidFill>
              <a:latin typeface="Arial"/>
            </a:endParaRPr>
          </a:p>
        </p:txBody>
      </p:sp>
      <p:sp>
        <p:nvSpPr>
          <p:cNvPr id="373" name="TextShape 2"/>
          <p:cNvSpPr txBox="1"/>
          <p:nvPr/>
        </p:nvSpPr>
        <p:spPr>
          <a:xfrm>
            <a:off x="728640" y="1261800"/>
            <a:ext cx="812340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Please turn to your Exercise Manual and complete Hands-On Exercise 4.2</a:t>
            </a: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Chapter Concepts</a:t>
            </a:r>
            <a:endParaRPr b="0" lang="en-US" sz="2800" spc="-1" strike="noStrike">
              <a:solidFill>
                <a:srgbClr val="ffffff"/>
              </a:solidFill>
              <a:latin typeface="Arial"/>
            </a:endParaRPr>
          </a:p>
        </p:txBody>
      </p:sp>
      <p:sp>
        <p:nvSpPr>
          <p:cNvPr id="375" name="TextShape 2"/>
          <p:cNvSpPr txBox="1"/>
          <p:nvPr/>
        </p:nvSpPr>
        <p:spPr>
          <a:xfrm>
            <a:off x="2743200" y="1585800"/>
            <a:ext cx="5271840" cy="4514400"/>
          </a:xfrm>
          <a:prstGeom prst="rect">
            <a:avLst/>
          </a:prstGeom>
          <a:noFill/>
          <a:ln>
            <a:noFill/>
          </a:ln>
        </p:spPr>
        <p:txBody>
          <a:bodyPr lIns="90000" rIns="90000" tIns="46800" bIns="46800">
            <a:noAutofit/>
          </a:bodyPr>
          <a:p>
            <a:pPr>
              <a:lnSpc>
                <a:spcPct val="100000"/>
              </a:lnSpc>
              <a:spcBef>
                <a:spcPts val="1800"/>
              </a:spcBef>
              <a:spcAft>
                <a:spcPts val="601"/>
              </a:spcAft>
            </a:pPr>
            <a:r>
              <a:rPr b="0" lang="en-US" sz="2000" spc="-1" strike="noStrike">
                <a:solidFill>
                  <a:srgbClr val="000000"/>
                </a:solidFill>
                <a:latin typeface="Tahoma"/>
                <a:ea typeface="Tahoma"/>
              </a:rPr>
              <a:t>Overview</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Installing MongoDB</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Using the MongoDB Shell</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Querying MongoDB</a:t>
            </a:r>
            <a:endParaRPr b="0" lang="en-US" sz="2000" spc="-1" strike="noStrike">
              <a:solidFill>
                <a:srgbClr val="000000"/>
              </a:solidFill>
              <a:latin typeface="Tahoma"/>
            </a:endParaRPr>
          </a:p>
          <a:p>
            <a:pPr>
              <a:lnSpc>
                <a:spcPct val="100000"/>
              </a:lnSpc>
              <a:spcBef>
                <a:spcPts val="1800"/>
              </a:spcBef>
              <a:spcAft>
                <a:spcPts val="601"/>
              </a:spcAft>
            </a:pPr>
            <a:r>
              <a:rPr b="1" lang="en-US" sz="2000" spc="-1" strike="noStrike">
                <a:solidFill>
                  <a:srgbClr val="000000"/>
                </a:solidFill>
                <a:latin typeface="Tahoma"/>
                <a:ea typeface="Tahoma"/>
              </a:rPr>
              <a:t>Accessing MongoDB with Java</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Replication with MongoDB</a:t>
            </a:r>
            <a:endParaRPr b="0" lang="en-US" sz="2000" spc="-1" strike="noStrike">
              <a:solidFill>
                <a:srgbClr val="000000"/>
              </a:solidFill>
              <a:latin typeface="Tahoma"/>
            </a:endParaRPr>
          </a:p>
        </p:txBody>
      </p:sp>
      <p:grpSp>
        <p:nvGrpSpPr>
          <p:cNvPr id="376" name="Group 3"/>
          <p:cNvGrpSpPr/>
          <p:nvPr/>
        </p:nvGrpSpPr>
        <p:grpSpPr>
          <a:xfrm>
            <a:off x="2304360" y="4040280"/>
            <a:ext cx="410040" cy="377280"/>
            <a:chOff x="2304360" y="4040280"/>
            <a:chExt cx="410040" cy="377280"/>
          </a:xfrm>
        </p:grpSpPr>
        <p:sp>
          <p:nvSpPr>
            <p:cNvPr id="377" name="CustomShape 4"/>
            <p:cNvSpPr/>
            <p:nvPr/>
          </p:nvSpPr>
          <p:spPr>
            <a:xfrm rot="5400000">
              <a:off x="2320560" y="4023720"/>
              <a:ext cx="377280" cy="410040"/>
            </a:xfrm>
            <a:custGeom>
              <a:avLst/>
              <a:gdLst/>
              <a:ahLst/>
              <a:rect l="l" t="t" r="r" b="b"/>
              <a:pathLst>
                <a:path w="264955" h="311498">
                  <a:moveTo>
                    <a:pt x="0" y="311498"/>
                  </a:moveTo>
                  <a:lnTo>
                    <a:pt x="132478" y="0"/>
                  </a:lnTo>
                  <a:lnTo>
                    <a:pt x="264955" y="311498"/>
                  </a:lnTo>
                  <a:lnTo>
                    <a:pt x="138844" y="253377"/>
                  </a:lnTo>
                  <a:lnTo>
                    <a:pt x="0" y="311498"/>
                  </a:lnTo>
                  <a:close/>
                </a:path>
              </a:pathLst>
            </a:custGeom>
            <a:solidFill>
              <a:schemeClr val="accent4"/>
            </a:solidFill>
            <a:ln w="1908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378" name="CustomShape 5"/>
            <p:cNvSpPr/>
            <p:nvPr/>
          </p:nvSpPr>
          <p:spPr>
            <a:xfrm>
              <a:off x="2323800" y="4056840"/>
              <a:ext cx="387720" cy="185400"/>
            </a:xfrm>
            <a:custGeom>
              <a:avLst/>
              <a:gdLst/>
              <a:ahLst/>
              <a:rect l="l" t="t" r="r" b="b"/>
              <a:pathLst>
                <a:path w="245" h="158">
                  <a:moveTo>
                    <a:pt x="0" y="0"/>
                  </a:moveTo>
                  <a:lnTo>
                    <a:pt x="245" y="146"/>
                  </a:lnTo>
                  <a:lnTo>
                    <a:pt x="226" y="158"/>
                  </a:lnTo>
                  <a:lnTo>
                    <a:pt x="0" y="23"/>
                  </a:lnTo>
                  <a:lnTo>
                    <a:pt x="0" y="0"/>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379" name="CustomShape 6"/>
            <p:cNvSpPr/>
            <p:nvPr/>
          </p:nvSpPr>
          <p:spPr>
            <a:xfrm>
              <a:off x="2321280" y="4215960"/>
              <a:ext cx="392760" cy="192240"/>
            </a:xfrm>
            <a:custGeom>
              <a:avLst/>
              <a:gdLst/>
              <a:ahLst/>
              <a:rect l="l" t="t" r="r" b="b"/>
              <a:pathLst>
                <a:path w="248" h="156">
                  <a:moveTo>
                    <a:pt x="248" y="12"/>
                  </a:moveTo>
                  <a:lnTo>
                    <a:pt x="0" y="156"/>
                  </a:lnTo>
                  <a:lnTo>
                    <a:pt x="3" y="131"/>
                  </a:lnTo>
                  <a:lnTo>
                    <a:pt x="229" y="0"/>
                  </a:lnTo>
                  <a:lnTo>
                    <a:pt x="248" y="12"/>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MongoDB Java Driver</a:t>
            </a:r>
            <a:endParaRPr b="0" lang="en-US" sz="2800" spc="-1" strike="noStrike">
              <a:solidFill>
                <a:srgbClr val="ffffff"/>
              </a:solidFill>
              <a:latin typeface="Arial"/>
            </a:endParaRPr>
          </a:p>
        </p:txBody>
      </p:sp>
      <p:sp>
        <p:nvSpPr>
          <p:cNvPr id="381"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Java Driver provided as jar—</a:t>
            </a:r>
            <a:r>
              <a:rPr b="0" lang="en-US" sz="1800" spc="-1" strike="noStrike">
                <a:solidFill>
                  <a:srgbClr val="000000"/>
                </a:solidFill>
                <a:latin typeface="Courier New"/>
                <a:ea typeface="Tahoma"/>
              </a:rPr>
              <a:t>mongo.jar</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Example shows connection and accessing collection</a:t>
            </a:r>
            <a:endParaRPr b="0" lang="en-US" sz="1800" spc="-1" strike="noStrike">
              <a:solidFill>
                <a:srgbClr val="000000"/>
              </a:solidFill>
              <a:latin typeface="Tahoma"/>
            </a:endParaRPr>
          </a:p>
          <a:p>
            <a:pPr>
              <a:lnSpc>
                <a:spcPct val="110000"/>
              </a:lnSpc>
              <a:spcBef>
                <a:spcPts val="1199"/>
              </a:spcBef>
            </a:pPr>
            <a:endParaRPr b="0" lang="en-US" sz="1800" spc="-1" strike="noStrike">
              <a:solidFill>
                <a:srgbClr val="000000"/>
              </a:solidFill>
              <a:latin typeface="Tahoma"/>
            </a:endParaRPr>
          </a:p>
          <a:p>
            <a:pPr>
              <a:lnSpc>
                <a:spcPct val="110000"/>
              </a:lnSpc>
              <a:spcBef>
                <a:spcPts val="1199"/>
              </a:spcBef>
            </a:pPr>
            <a:endParaRPr b="0" lang="en-US" sz="1800" spc="-1" strike="noStrike">
              <a:solidFill>
                <a:srgbClr val="000000"/>
              </a:solidFill>
              <a:latin typeface="Tahoma"/>
            </a:endParaRPr>
          </a:p>
          <a:p>
            <a:pPr>
              <a:lnSpc>
                <a:spcPct val="110000"/>
              </a:lnSpc>
              <a:spcBef>
                <a:spcPts val="1199"/>
              </a:spcBef>
            </a:pPr>
            <a:endParaRPr b="0" lang="en-US" sz="1800" spc="-1" strike="noStrike">
              <a:solidFill>
                <a:srgbClr val="000000"/>
              </a:solidFill>
              <a:latin typeface="Tahoma"/>
            </a:endParaRPr>
          </a:p>
          <a:p>
            <a:pPr>
              <a:lnSpc>
                <a:spcPct val="110000"/>
              </a:lnSpc>
              <a:spcBef>
                <a:spcPts val="1199"/>
              </a:spcBef>
            </a:pP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Can request collection names from database</a:t>
            </a:r>
            <a:endParaRPr b="0" lang="en-US" sz="1800" spc="-1" strike="noStrike">
              <a:solidFill>
                <a:srgbClr val="000000"/>
              </a:solidFill>
              <a:latin typeface="Tahoma"/>
            </a:endParaRPr>
          </a:p>
          <a:p>
            <a:pPr marL="228600" indent="-228240">
              <a:lnSpc>
                <a:spcPct val="110000"/>
              </a:lnSpc>
              <a:spcBef>
                <a:spcPts val="1199"/>
              </a:spcBef>
            </a:pPr>
            <a:endParaRPr b="0" lang="en-US" sz="1800" spc="-1" strike="noStrike">
              <a:solidFill>
                <a:srgbClr val="000000"/>
              </a:solidFill>
              <a:latin typeface="Tahoma"/>
            </a:endParaRPr>
          </a:p>
          <a:p>
            <a:pPr>
              <a:lnSpc>
                <a:spcPct val="110000"/>
              </a:lnSpc>
              <a:spcBef>
                <a:spcPts val="1199"/>
              </a:spcBef>
            </a:pPr>
            <a:endParaRPr b="0" lang="en-US" sz="1800" spc="-1" strike="noStrike">
              <a:solidFill>
                <a:srgbClr val="000000"/>
              </a:solidFill>
              <a:latin typeface="Tahoma"/>
            </a:endParaRPr>
          </a:p>
          <a:p>
            <a:pPr>
              <a:lnSpc>
                <a:spcPct val="110000"/>
              </a:lnSpc>
              <a:spcBef>
                <a:spcPts val="1199"/>
              </a:spcBef>
            </a:pPr>
            <a:endParaRPr b="0" lang="en-US" sz="1800" spc="-1" strike="noStrike">
              <a:solidFill>
                <a:srgbClr val="000000"/>
              </a:solidFill>
              <a:latin typeface="Tahoma"/>
            </a:endParaRPr>
          </a:p>
        </p:txBody>
      </p:sp>
      <p:sp>
        <p:nvSpPr>
          <p:cNvPr id="382" name="CustomShape 3"/>
          <p:cNvSpPr/>
          <p:nvPr/>
        </p:nvSpPr>
        <p:spPr>
          <a:xfrm>
            <a:off x="554760" y="2237760"/>
            <a:ext cx="8034480" cy="1505880"/>
          </a:xfrm>
          <a:prstGeom prst="rect">
            <a:avLst/>
          </a:prstGeom>
          <a:noFill/>
          <a:ln w="28440">
            <a:solidFill>
              <a:schemeClr val="accent2">
                <a:lumMod val="20000"/>
                <a:lumOff val="80000"/>
              </a:schemeClr>
            </a:solidFill>
            <a:round/>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MongoClient mongoClient = new MongoClient("localhost", 27017);</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 = mongoClient.getDB("networks");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DBCollection network = db.getCollection("network");</a:t>
            </a:r>
            <a:endParaRPr b="0" lang="en-US" sz="1600" spc="-1" strike="noStrike">
              <a:latin typeface="Arial"/>
            </a:endParaRPr>
          </a:p>
        </p:txBody>
      </p:sp>
      <p:sp>
        <p:nvSpPr>
          <p:cNvPr id="383" name="CustomShape 4"/>
          <p:cNvSpPr/>
          <p:nvPr/>
        </p:nvSpPr>
        <p:spPr>
          <a:xfrm>
            <a:off x="1598400" y="4470840"/>
            <a:ext cx="5947200" cy="165276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 = mongoClient.getDB("networks");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Set&lt;String&gt; tables = db.getCollectionNames();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for(String collection: tables){</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System.out.println(collection);</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Inserting a Document</a:t>
            </a:r>
            <a:endParaRPr b="0" lang="en-US" sz="2800" spc="-1" strike="noStrike">
              <a:solidFill>
                <a:srgbClr val="ffffff"/>
              </a:solidFill>
              <a:latin typeface="Arial"/>
            </a:endParaRPr>
          </a:p>
        </p:txBody>
      </p:sp>
      <p:sp>
        <p:nvSpPr>
          <p:cNvPr id="385"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Courier New"/>
                <a:ea typeface="Tahoma"/>
              </a:rPr>
              <a:t>BasicDBObject</a:t>
            </a:r>
            <a:r>
              <a:rPr b="0" lang="en-US" sz="1800" spc="-1" strike="noStrike">
                <a:solidFill>
                  <a:srgbClr val="000000"/>
                </a:solidFill>
                <a:latin typeface="Tahoma"/>
                <a:ea typeface="Tahoma"/>
              </a:rPr>
              <a:t> used to create new documents</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Inserted with </a:t>
            </a:r>
            <a:r>
              <a:rPr b="0" lang="en-US" sz="1800" spc="-1" strike="noStrike">
                <a:solidFill>
                  <a:srgbClr val="000000"/>
                </a:solidFill>
                <a:latin typeface="Courier New"/>
                <a:ea typeface="Tahoma"/>
              </a:rPr>
              <a:t>insert()</a:t>
            </a:r>
            <a:r>
              <a:rPr b="0" lang="en-US" sz="1800" spc="-1" strike="noStrike">
                <a:solidFill>
                  <a:srgbClr val="000000"/>
                </a:solidFill>
                <a:latin typeface="Tahoma"/>
                <a:ea typeface="Tahoma"/>
              </a:rPr>
              <a:t> call on collection</a:t>
            </a:r>
            <a:endParaRPr b="0" lang="en-US" sz="1800" spc="-1" strike="noStrike">
              <a:solidFill>
                <a:srgbClr val="000000"/>
              </a:solidFill>
              <a:latin typeface="Tahoma"/>
            </a:endParaRPr>
          </a:p>
        </p:txBody>
      </p:sp>
      <p:sp>
        <p:nvSpPr>
          <p:cNvPr id="386" name="CustomShape 3"/>
          <p:cNvSpPr/>
          <p:nvPr/>
        </p:nvSpPr>
        <p:spPr>
          <a:xfrm>
            <a:off x="941040" y="2233080"/>
            <a:ext cx="7261200" cy="2057040"/>
          </a:xfrm>
          <a:prstGeom prst="rect">
            <a:avLst/>
          </a:prstGeom>
          <a:noFill/>
          <a:ln w="28440">
            <a:solidFill>
              <a:schemeClr val="accent2">
                <a:lumMod val="20000"/>
                <a:lumOff val="80000"/>
              </a:schemeClr>
            </a:solidFill>
            <a:round/>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DBCollection networks = db.getCollection("networks");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BasicDBObject node = new BasicDBObject();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node.put("address", "node1").append("status_changes", 0);</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network.insert(node);</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Querying a Collection</a:t>
            </a:r>
            <a:endParaRPr b="0" lang="en-US" sz="2800" spc="-1" strike="noStrike">
              <a:solidFill>
                <a:srgbClr val="ffffff"/>
              </a:solidFill>
              <a:latin typeface="Arial"/>
            </a:endParaRPr>
          </a:p>
        </p:txBody>
      </p:sp>
      <p:sp>
        <p:nvSpPr>
          <p:cNvPr id="388"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Querying involves matching document properties</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To find the document with address field equal to </a:t>
            </a:r>
            <a:r>
              <a:rPr b="0" lang="en-US" sz="1800" spc="-1" strike="noStrike">
                <a:solidFill>
                  <a:srgbClr val="000000"/>
                </a:solidFill>
                <a:latin typeface="Courier New"/>
                <a:ea typeface="Tahoma"/>
              </a:rPr>
              <a:t>node1</a:t>
            </a:r>
            <a:endParaRPr b="0" lang="en-US" sz="1800" spc="-1" strike="noStrike">
              <a:solidFill>
                <a:srgbClr val="000000"/>
              </a:solidFill>
              <a:latin typeface="Tahoma"/>
            </a:endParaRPr>
          </a:p>
        </p:txBody>
      </p:sp>
      <p:sp>
        <p:nvSpPr>
          <p:cNvPr id="389" name="CustomShape 3"/>
          <p:cNvSpPr/>
          <p:nvPr/>
        </p:nvSpPr>
        <p:spPr>
          <a:xfrm>
            <a:off x="771480" y="2329920"/>
            <a:ext cx="7600680" cy="234720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DBCollection networks = db.getCollection("networks");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BasicDBObject query = new BasicDBObject("address","node1");</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DBCursor cursor = network.find(query);</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while(cursor.hasNext()){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System.out.println(cursor.next());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Modifying a Document</a:t>
            </a:r>
            <a:endParaRPr b="0" lang="en-US" sz="2800" spc="-1" strike="noStrike">
              <a:solidFill>
                <a:srgbClr val="ffffff"/>
              </a:solidFill>
              <a:latin typeface="Arial"/>
            </a:endParaRPr>
          </a:p>
        </p:txBody>
      </p:sp>
      <p:sp>
        <p:nvSpPr>
          <p:cNvPr id="391"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Tahoma"/>
                <a:ea typeface="Tahoma"/>
              </a:rPr>
              <a:t>Modifying a document uses </a:t>
            </a:r>
            <a:r>
              <a:rPr b="0" lang="en-US" sz="1800" spc="-1" strike="noStrike">
                <a:solidFill>
                  <a:srgbClr val="000000"/>
                </a:solidFill>
                <a:latin typeface="Courier New"/>
                <a:ea typeface="Tahoma"/>
              </a:rPr>
              <a:t>update() </a:t>
            </a:r>
            <a:r>
              <a:rPr b="0" lang="en-US" sz="1800" spc="-1" strike="noStrike">
                <a:solidFill>
                  <a:srgbClr val="000000"/>
                </a:solidFill>
                <a:latin typeface="Tahoma"/>
                <a:ea typeface="Tahoma"/>
              </a:rPr>
              <a:t>method</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Arial"/>
              </a:rPr>
              <a:t>Select document and change document created as </a:t>
            </a:r>
            <a:r>
              <a:rPr b="0" lang="en-US" sz="1800" spc="-1" strike="noStrike">
                <a:solidFill>
                  <a:srgbClr val="000000"/>
                </a:solidFill>
                <a:latin typeface="Courier New"/>
                <a:ea typeface="Arial"/>
              </a:rPr>
              <a:t>BasicDBObjects</a:t>
            </a:r>
            <a:endParaRPr b="0" lang="en-US" sz="1800" spc="-1" strike="noStrike">
              <a:solidFill>
                <a:srgbClr val="000000"/>
              </a:solidFill>
              <a:latin typeface="Tahoma"/>
            </a:endParaRPr>
          </a:p>
          <a:p>
            <a:pPr marL="228600" indent="-228240">
              <a:lnSpc>
                <a:spcPct val="100000"/>
              </a:lnSpc>
              <a:spcBef>
                <a:spcPts val="1199"/>
              </a:spcBef>
              <a:buSzPct val="100045"/>
              <a:buBlip>
                <a:blip r:embed="rId2"/>
              </a:buBlip>
            </a:pPr>
            <a:r>
              <a:rPr b="0" lang="en-US" sz="1800" spc="-1" strike="noStrike">
                <a:solidFill>
                  <a:srgbClr val="000000"/>
                </a:solidFill>
                <a:latin typeface="Tahoma"/>
                <a:ea typeface="Tahoma"/>
              </a:rPr>
              <a:t>Example below shows incrementing the </a:t>
            </a:r>
            <a:r>
              <a:rPr b="0" lang="en-US" sz="1800" spc="-1" strike="noStrike">
                <a:solidFill>
                  <a:srgbClr val="000000"/>
                </a:solidFill>
                <a:latin typeface="Courier New"/>
                <a:ea typeface="Tahoma"/>
              </a:rPr>
              <a:t>status_changes</a:t>
            </a:r>
            <a:r>
              <a:rPr b="0" lang="en-US" sz="1800" spc="-1" strike="noStrike">
                <a:solidFill>
                  <a:srgbClr val="000000"/>
                </a:solidFill>
                <a:latin typeface="Tahoma"/>
                <a:ea typeface="Tahoma"/>
              </a:rPr>
              <a:t> count</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Arial"/>
              </a:rPr>
              <a:t>Only on node with address </a:t>
            </a:r>
            <a:r>
              <a:rPr b="0" lang="en-US" sz="1800" spc="-1" strike="noStrike">
                <a:solidFill>
                  <a:srgbClr val="000000"/>
                </a:solidFill>
                <a:latin typeface="Courier New"/>
                <a:ea typeface="Arial"/>
              </a:rPr>
              <a:t>node1</a:t>
            </a:r>
            <a:endParaRPr b="0" lang="en-US" sz="1800" spc="-1" strike="noStrike">
              <a:solidFill>
                <a:srgbClr val="000000"/>
              </a:solidFill>
              <a:latin typeface="Tahoma"/>
            </a:endParaRPr>
          </a:p>
        </p:txBody>
      </p:sp>
      <p:sp>
        <p:nvSpPr>
          <p:cNvPr id="392" name="CustomShape 3"/>
          <p:cNvSpPr/>
          <p:nvPr/>
        </p:nvSpPr>
        <p:spPr>
          <a:xfrm>
            <a:off x="320760" y="2881440"/>
            <a:ext cx="8493480" cy="265212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DBCollection networks = db.getCollection("networks");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BasicDBObject update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new BasicDBObject("</a:t>
            </a:r>
            <a:r>
              <a:rPr b="1" lang="en-US" sz="1600" spc="-1" strike="noStrike">
                <a:solidFill>
                  <a:srgbClr val="000000"/>
                </a:solidFill>
                <a:latin typeface="Courier New"/>
                <a:ea typeface="MS PGothic"/>
              </a:rPr>
              <a:t>$inc</a:t>
            </a:r>
            <a:r>
              <a:rPr b="0" lang="en-US" sz="1600" spc="-1" strike="noStrike">
                <a:solidFill>
                  <a:srgbClr val="000000"/>
                </a:solidFill>
                <a:latin typeface="Courier New"/>
                <a:ea typeface="MS PGothic"/>
              </a:rPr>
              <a:t>", new BasicDBObject("status_changes",1));</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BasicDBObject find = new BasicDBObject("address","node1");</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network.update(find, update);</a:t>
            </a:r>
            <a:endParaRPr b="0" lang="en-US" sz="1600" spc="-1" strike="noStrike">
              <a:latin typeface="Arial"/>
            </a:endParaRPr>
          </a:p>
        </p:txBody>
      </p:sp>
      <p:sp>
        <p:nvSpPr>
          <p:cNvPr id="393" name="CustomShape 4"/>
          <p:cNvSpPr/>
          <p:nvPr/>
        </p:nvSpPr>
        <p:spPr>
          <a:xfrm>
            <a:off x="7058880" y="3080880"/>
            <a:ext cx="1167480" cy="489240"/>
          </a:xfrm>
          <a:prstGeom prst="wedgeRectCallout">
            <a:avLst>
              <a:gd name="adj1" fmla="val -101706"/>
              <a:gd name="adj2" fmla="val 64614"/>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Update document</a:t>
            </a:r>
            <a:endParaRPr b="0" lang="en-US" sz="1400" spc="-1" strike="noStrike">
              <a:latin typeface="Arial"/>
            </a:endParaRPr>
          </a:p>
        </p:txBody>
      </p:sp>
      <p:sp>
        <p:nvSpPr>
          <p:cNvPr id="394" name="CustomShape 5"/>
          <p:cNvSpPr/>
          <p:nvPr/>
        </p:nvSpPr>
        <p:spPr>
          <a:xfrm>
            <a:off x="6888960" y="4935240"/>
            <a:ext cx="1460520" cy="730800"/>
          </a:xfrm>
          <a:prstGeom prst="wedgeRectCallout">
            <a:avLst>
              <a:gd name="adj1" fmla="val -80627"/>
              <a:gd name="adj2" fmla="val -74308"/>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Query to locate document to be updated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MongoDB</a:t>
            </a:r>
            <a:endParaRPr b="0" lang="en-US" sz="2800" spc="-1" strike="noStrike">
              <a:solidFill>
                <a:srgbClr val="ffffff"/>
              </a:solidFill>
              <a:latin typeface="Arial"/>
            </a:endParaRPr>
          </a:p>
        </p:txBody>
      </p:sp>
      <p:sp>
        <p:nvSpPr>
          <p:cNvPr id="205"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Document database with document data field/value pairs</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Documents are JSON objects</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Values in a field can be other documents</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Rich data model not constrained by schema</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Key features include</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Easy scaling by scale out (horizontal scalability)</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Replication and high availability</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Rich querying</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Flexible aggregation and data processing including by Hadoop</a:t>
            </a: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Has an API with bindings for many languages</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Also comes with interactive shell</a:t>
            </a: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Adding an Array</a:t>
            </a:r>
            <a:endParaRPr b="0" lang="en-US" sz="2800" spc="-1" strike="noStrike">
              <a:solidFill>
                <a:srgbClr val="ffffff"/>
              </a:solidFill>
              <a:latin typeface="Arial"/>
            </a:endParaRPr>
          </a:p>
        </p:txBody>
      </p:sp>
      <p:sp>
        <p:nvSpPr>
          <p:cNvPr id="396"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To add an array of documents to a document use an </a:t>
            </a:r>
            <a:r>
              <a:rPr b="0" lang="en-US" sz="1800" spc="-1" strike="noStrike">
                <a:solidFill>
                  <a:srgbClr val="000000"/>
                </a:solidFill>
                <a:latin typeface="Courier New"/>
                <a:ea typeface="Tahoma"/>
              </a:rPr>
              <a:t>ArrayList&lt;BasicDBObject&gt;</a:t>
            </a:r>
            <a:endParaRPr b="0" lang="en-US" sz="1800" spc="-1" strike="noStrike">
              <a:solidFill>
                <a:srgbClr val="000000"/>
              </a:solidFill>
              <a:latin typeface="Tahoma"/>
            </a:endParaRPr>
          </a:p>
        </p:txBody>
      </p:sp>
      <p:sp>
        <p:nvSpPr>
          <p:cNvPr id="397" name="CustomShape 3"/>
          <p:cNvSpPr/>
          <p:nvPr/>
        </p:nvSpPr>
        <p:spPr>
          <a:xfrm>
            <a:off x="435240" y="2640600"/>
            <a:ext cx="7909920" cy="200124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ＭＳ Ｐゴシック"/>
              </a:rPr>
              <a:t>List&lt;BasicDBObject&gt; alarms = new ArrayList&lt;BasicDBObject&gt;();</a:t>
            </a:r>
            <a:endParaRPr b="0" lang="en-US" sz="1600" spc="-1" strike="noStrike">
              <a:latin typeface="Arial"/>
            </a:endParaRPr>
          </a:p>
          <a:p>
            <a:pPr>
              <a:lnSpc>
                <a:spcPct val="100000"/>
              </a:lnSpc>
            </a:pPr>
            <a:r>
              <a:rPr b="0" lang="en-US" sz="1600" spc="-1" strike="noStrike">
                <a:solidFill>
                  <a:srgbClr val="000000"/>
                </a:solidFill>
                <a:latin typeface="Courier New"/>
                <a:ea typeface="ＭＳ Ｐゴシック"/>
              </a:rPr>
              <a:t>	</a:t>
            </a:r>
            <a:r>
              <a:rPr b="0" lang="en-US" sz="1600" spc="-1" strike="noStrike">
                <a:solidFill>
                  <a:srgbClr val="000000"/>
                </a:solidFill>
                <a:latin typeface="Courier New"/>
                <a:ea typeface="ＭＳ Ｐゴシック"/>
              </a:rPr>
              <a:t>	</a:t>
            </a:r>
            <a:endParaRPr b="0" lang="en-US" sz="1600" spc="-1" strike="noStrike">
              <a:latin typeface="Arial"/>
            </a:endParaRPr>
          </a:p>
          <a:p>
            <a:pPr>
              <a:lnSpc>
                <a:spcPct val="100000"/>
              </a:lnSpc>
            </a:pPr>
            <a:r>
              <a:rPr b="0" lang="en-US" sz="1600" spc="-1" strike="noStrike">
                <a:solidFill>
                  <a:srgbClr val="000000"/>
                </a:solidFill>
                <a:latin typeface="Courier New"/>
                <a:ea typeface="ＭＳ Ｐゴシック"/>
              </a:rPr>
              <a:t>BasicDBObject node = new BasicDBObject("address","node1")</a:t>
            </a:r>
            <a:endParaRPr b="0" lang="en-US" sz="1600" spc="-1" strike="noStrike">
              <a:latin typeface="Arial"/>
            </a:endParaRPr>
          </a:p>
          <a:p>
            <a:pPr>
              <a:lnSpc>
                <a:spcPct val="100000"/>
              </a:lnSpc>
            </a:pPr>
            <a:r>
              <a:rPr b="0" lang="en-US" sz="1600" spc="-1" strike="noStrike">
                <a:solidFill>
                  <a:srgbClr val="000000"/>
                </a:solidFill>
                <a:latin typeface="Courier New"/>
                <a:ea typeface="ＭＳ Ｐゴシック"/>
              </a:rPr>
              <a:t>	</a:t>
            </a:r>
            <a:r>
              <a:rPr b="0" lang="en-US" sz="1600" spc="-1" strike="noStrike">
                <a:solidFill>
                  <a:srgbClr val="000000"/>
                </a:solidFill>
                <a:latin typeface="Courier New"/>
                <a:ea typeface="ＭＳ Ｐゴシック"/>
              </a:rPr>
              <a:t>.append("status_changes",0)</a:t>
            </a:r>
            <a:endParaRPr b="0" lang="en-US" sz="1600" spc="-1" strike="noStrike">
              <a:latin typeface="Arial"/>
            </a:endParaRPr>
          </a:p>
          <a:p>
            <a:pPr>
              <a:lnSpc>
                <a:spcPct val="100000"/>
              </a:lnSpc>
            </a:pPr>
            <a:r>
              <a:rPr b="0" lang="en-US" sz="1600" spc="-1" strike="noStrike">
                <a:solidFill>
                  <a:srgbClr val="000000"/>
                </a:solidFill>
                <a:latin typeface="Courier New"/>
                <a:ea typeface="ＭＳ Ｐゴシック"/>
              </a:rPr>
              <a:t>	</a:t>
            </a:r>
            <a:r>
              <a:rPr b="0" lang="en-US" sz="1600" spc="-1" strike="noStrike">
                <a:solidFill>
                  <a:srgbClr val="000000"/>
                </a:solidFill>
                <a:latin typeface="Courier New"/>
                <a:ea typeface="ＭＳ Ｐゴシック"/>
              </a:rPr>
              <a:t>.append("alarms", alarms);</a:t>
            </a:r>
            <a:endParaRPr b="0" lang="en-US" sz="1600" spc="-1" strike="noStrike">
              <a:latin typeface="Arial"/>
            </a:endParaRPr>
          </a:p>
          <a:p>
            <a:pPr>
              <a:lnSpc>
                <a:spcPct val="100000"/>
              </a:lnSpc>
            </a:pPr>
            <a:r>
              <a:rPr b="0" lang="en-US" sz="1600" spc="-1" strike="noStrike">
                <a:solidFill>
                  <a:srgbClr val="000000"/>
                </a:solidFill>
                <a:latin typeface="Courier New"/>
                <a:ea typeface="ＭＳ Ｐゴシック"/>
              </a:rPr>
              <a:t>	</a:t>
            </a:r>
            <a:r>
              <a:rPr b="0" lang="en-US" sz="1600" spc="-1" strike="noStrike">
                <a:solidFill>
                  <a:srgbClr val="000000"/>
                </a:solidFill>
                <a:latin typeface="Courier New"/>
                <a:ea typeface="ＭＳ Ｐゴシック"/>
              </a:rPr>
              <a:t>	</a:t>
            </a:r>
            <a:endParaRPr b="0" lang="en-US" sz="1600" spc="-1" strike="noStrike">
              <a:latin typeface="Arial"/>
            </a:endParaRPr>
          </a:p>
          <a:p>
            <a:pPr>
              <a:lnSpc>
                <a:spcPct val="100000"/>
              </a:lnSpc>
            </a:pPr>
            <a:r>
              <a:rPr b="0" lang="en-US" sz="1600" spc="-1" strike="noStrike">
                <a:solidFill>
                  <a:srgbClr val="000000"/>
                </a:solidFill>
                <a:latin typeface="Courier New"/>
                <a:ea typeface="ＭＳ Ｐゴシック"/>
              </a:rPr>
              <a:t>network.insert(node);</a:t>
            </a:r>
            <a:endParaRPr b="0" lang="en-US" sz="1600" spc="-1" strike="noStrike">
              <a:latin typeface="Arial"/>
            </a:endParaRPr>
          </a:p>
        </p:txBody>
      </p:sp>
      <p:sp>
        <p:nvSpPr>
          <p:cNvPr id="398" name="CustomShape 4"/>
          <p:cNvSpPr/>
          <p:nvPr/>
        </p:nvSpPr>
        <p:spPr>
          <a:xfrm>
            <a:off x="7119720" y="1918800"/>
            <a:ext cx="1719000" cy="597600"/>
          </a:xfrm>
          <a:prstGeom prst="wedgeRectCallout">
            <a:avLst>
              <a:gd name="adj1" fmla="val -79870"/>
              <a:gd name="adj2" fmla="val 90091"/>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Will represent array in document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Modifying an Array</a:t>
            </a:r>
            <a:endParaRPr b="0" lang="en-US" sz="2800" spc="-1" strike="noStrike">
              <a:solidFill>
                <a:srgbClr val="ffffff"/>
              </a:solidFill>
              <a:latin typeface="Arial"/>
            </a:endParaRPr>
          </a:p>
        </p:txBody>
      </p:sp>
      <p:sp>
        <p:nvSpPr>
          <p:cNvPr id="400"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Example below shows adding a new alarm to the alarms collection</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Three documents required</a:t>
            </a:r>
            <a:r>
              <a:rPr b="0" lang="en-US" sz="1800" spc="-1" strike="noStrike">
                <a:solidFill>
                  <a:srgbClr val="000000"/>
                </a:solidFill>
                <a:latin typeface="Tahoma"/>
                <a:ea typeface="ＭＳ Ｐゴシック"/>
              </a:rPr>
              <a:t>	</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The new entry document in the array</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Push statement document to add to array</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Document for identifying main document to be updated</a:t>
            </a:r>
            <a:endParaRPr b="0" lang="en-US" sz="1800" spc="-1" strike="noStrike">
              <a:solidFill>
                <a:srgbClr val="000000"/>
              </a:solidFill>
              <a:latin typeface="Tahoma"/>
            </a:endParaRPr>
          </a:p>
          <a:p>
            <a:endParaRPr b="0" lang="en-US" sz="1800" spc="-1" strike="noStrike">
              <a:solidFill>
                <a:srgbClr val="000000"/>
              </a:solidFill>
              <a:latin typeface="Tahoma"/>
            </a:endParaRPr>
          </a:p>
        </p:txBody>
      </p:sp>
      <p:sp>
        <p:nvSpPr>
          <p:cNvPr id="401" name="CustomShape 3"/>
          <p:cNvSpPr/>
          <p:nvPr/>
        </p:nvSpPr>
        <p:spPr>
          <a:xfrm>
            <a:off x="241920" y="3298680"/>
            <a:ext cx="8690760" cy="2392560"/>
          </a:xfrm>
          <a:prstGeom prst="rect">
            <a:avLst/>
          </a:prstGeom>
          <a:noFill/>
          <a:ln w="28440">
            <a:solidFill>
              <a:schemeClr val="accent2">
                <a:lumMod val="20000"/>
                <a:lumOff val="80000"/>
              </a:schemeClr>
            </a:solidFill>
            <a:miter/>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ＭＳ Ｐゴシック"/>
              </a:rPr>
              <a:t>BasicDBObject update = new BasicDBObject("</a:t>
            </a:r>
            <a:r>
              <a:rPr b="1" lang="en-US" sz="1600" spc="-1" strike="noStrike">
                <a:solidFill>
                  <a:srgbClr val="000000"/>
                </a:solidFill>
                <a:latin typeface="Courier New"/>
                <a:ea typeface="ＭＳ Ｐゴシック"/>
              </a:rPr>
              <a:t>$push</a:t>
            </a:r>
            <a:r>
              <a:rPr b="0" lang="en-US" sz="1600" spc="-1" strike="noStrike">
                <a:solidFill>
                  <a:srgbClr val="000000"/>
                </a:solidFill>
                <a:latin typeface="Courier New"/>
                <a:ea typeface="ＭＳ Ｐゴシック"/>
              </a:rPr>
              <a:t>", </a:t>
            </a:r>
            <a:endParaRPr b="0" lang="en-US" sz="1600" spc="-1" strike="noStrike">
              <a:latin typeface="Arial"/>
            </a:endParaRPr>
          </a:p>
          <a:p>
            <a:pPr>
              <a:lnSpc>
                <a:spcPct val="100000"/>
              </a:lnSpc>
            </a:pPr>
            <a:r>
              <a:rPr b="0" lang="en-US" sz="1600" spc="-1" strike="noStrike">
                <a:solidFill>
                  <a:srgbClr val="000000"/>
                </a:solidFill>
                <a:latin typeface="Courier New"/>
                <a:ea typeface="ＭＳ Ｐゴシック"/>
              </a:rPr>
              <a:t>    </a:t>
            </a:r>
            <a:r>
              <a:rPr b="0" lang="en-US" sz="1600" spc="-1" strike="noStrike">
                <a:solidFill>
                  <a:srgbClr val="000000"/>
                </a:solidFill>
                <a:latin typeface="Courier New"/>
                <a:ea typeface="ＭＳ Ｐゴシック"/>
              </a:rPr>
              <a:t>new BasicDBObject("reason","Inbound capacity threshold passed"));</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ＭＳ Ｐゴシック"/>
              </a:rPr>
              <a:t>BasicDBObject find = new BasicDBObject("address","node1");</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ＭＳ Ｐゴシック"/>
              </a:rPr>
              <a:t>network.update(find, update);</a:t>
            </a:r>
            <a:endParaRPr b="0" lang="en-US" sz="1600" spc="-1" strike="noStrike">
              <a:latin typeface="Arial"/>
            </a:endParaRPr>
          </a:p>
        </p:txBody>
      </p:sp>
      <p:sp>
        <p:nvSpPr>
          <p:cNvPr id="402" name="CustomShape 4"/>
          <p:cNvSpPr/>
          <p:nvPr/>
        </p:nvSpPr>
        <p:spPr>
          <a:xfrm>
            <a:off x="7221240" y="4096800"/>
            <a:ext cx="1167480" cy="489240"/>
          </a:xfrm>
          <a:prstGeom prst="wedgeRectCallout">
            <a:avLst>
              <a:gd name="adj1" fmla="val -187026"/>
              <a:gd name="adj2" fmla="val -76703"/>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New entry for array</a:t>
            </a:r>
            <a:endParaRPr b="0" lang="en-US" sz="1400" spc="-1" strike="noStrike">
              <a:latin typeface="Arial"/>
            </a:endParaRPr>
          </a:p>
        </p:txBody>
      </p:sp>
      <p:sp>
        <p:nvSpPr>
          <p:cNvPr id="403" name="CustomShape 5"/>
          <p:cNvSpPr/>
          <p:nvPr/>
        </p:nvSpPr>
        <p:spPr>
          <a:xfrm>
            <a:off x="7221240" y="2966040"/>
            <a:ext cx="1167480" cy="489240"/>
          </a:xfrm>
          <a:prstGeom prst="wedgeRectCallout">
            <a:avLst>
              <a:gd name="adj1" fmla="val -109736"/>
              <a:gd name="adj2" fmla="val 50243"/>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Statement to add entry</a:t>
            </a:r>
            <a:endParaRPr b="0" lang="en-US" sz="1400" spc="-1" strike="noStrike">
              <a:latin typeface="Arial"/>
            </a:endParaRPr>
          </a:p>
        </p:txBody>
      </p:sp>
      <p:sp>
        <p:nvSpPr>
          <p:cNvPr id="404" name="CustomShape 6"/>
          <p:cNvSpPr/>
          <p:nvPr/>
        </p:nvSpPr>
        <p:spPr>
          <a:xfrm>
            <a:off x="5419080" y="5625000"/>
            <a:ext cx="1167480" cy="489240"/>
          </a:xfrm>
          <a:prstGeom prst="wedgeRectCallout">
            <a:avLst>
              <a:gd name="adj1" fmla="val -171970"/>
              <a:gd name="adj2" fmla="val -64727"/>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Execute update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Removing a Document</a:t>
            </a:r>
            <a:endParaRPr b="0" lang="en-US" sz="2800" spc="-1" strike="noStrike">
              <a:solidFill>
                <a:srgbClr val="ffffff"/>
              </a:solidFill>
              <a:latin typeface="Arial"/>
            </a:endParaRPr>
          </a:p>
        </p:txBody>
      </p:sp>
      <p:sp>
        <p:nvSpPr>
          <p:cNvPr id="406"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Create a </a:t>
            </a:r>
            <a:r>
              <a:rPr b="0" lang="en-US" sz="1800" spc="-1" strike="noStrike">
                <a:solidFill>
                  <a:srgbClr val="000000"/>
                </a:solidFill>
                <a:latin typeface="Courier New"/>
                <a:ea typeface="Tahoma"/>
              </a:rPr>
              <a:t>BasicDBObject</a:t>
            </a:r>
            <a:r>
              <a:rPr b="0" lang="en-US" sz="1800" spc="-1" strike="noStrike">
                <a:solidFill>
                  <a:srgbClr val="000000"/>
                </a:solidFill>
                <a:latin typeface="Tahoma"/>
                <a:ea typeface="Tahoma"/>
              </a:rPr>
              <a:t> with properties of document to be removed</a:t>
            </a:r>
            <a:endParaRPr b="0" lang="en-US" sz="1800" spc="-1" strike="noStrike">
              <a:solidFill>
                <a:srgbClr val="000000"/>
              </a:solidFill>
              <a:latin typeface="Tahoma"/>
            </a:endParaRPr>
          </a:p>
        </p:txBody>
      </p:sp>
      <p:sp>
        <p:nvSpPr>
          <p:cNvPr id="407" name="CustomShape 3"/>
          <p:cNvSpPr/>
          <p:nvPr/>
        </p:nvSpPr>
        <p:spPr>
          <a:xfrm>
            <a:off x="313560" y="1976400"/>
            <a:ext cx="8519400" cy="1860840"/>
          </a:xfrm>
          <a:prstGeom prst="rect">
            <a:avLst/>
          </a:prstGeom>
          <a:noFill/>
          <a:ln w="28440">
            <a:solidFill>
              <a:schemeClr val="accent2">
                <a:lumMod val="20000"/>
                <a:lumOff val="80000"/>
              </a:schemeClr>
            </a:solidFill>
            <a:round/>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DBCollection networks = db.getCollection("networks");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BasicDBObject removeQuery = </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new BasicDBObject("address", "node1");</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DBCursor cursor = network.</a:t>
            </a:r>
            <a:r>
              <a:rPr b="1" lang="en-US" sz="1600" spc="-1" strike="noStrike">
                <a:solidFill>
                  <a:srgbClr val="000000"/>
                </a:solidFill>
                <a:latin typeface="Courier New"/>
                <a:ea typeface="MS PGothic"/>
              </a:rPr>
              <a:t>remove</a:t>
            </a:r>
            <a:r>
              <a:rPr b="0" lang="en-US" sz="1600" spc="-1" strike="noStrike">
                <a:solidFill>
                  <a:srgbClr val="000000"/>
                </a:solidFill>
                <a:latin typeface="Courier New"/>
                <a:ea typeface="MS PGothic"/>
              </a:rPr>
              <a:t>(removeQuery);</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sp>
        <p:nvSpPr>
          <p:cNvPr id="408" name="CustomShape 4"/>
          <p:cNvSpPr/>
          <p:nvPr/>
        </p:nvSpPr>
        <p:spPr>
          <a:xfrm>
            <a:off x="7056000" y="2170080"/>
            <a:ext cx="1167480" cy="489240"/>
          </a:xfrm>
          <a:prstGeom prst="wedgeRectCallout">
            <a:avLst>
              <a:gd name="adj1" fmla="val -99618"/>
              <a:gd name="adj2" fmla="val 53117"/>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Match criteria</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Bulk Operations</a:t>
            </a:r>
            <a:endParaRPr b="0" lang="en-US" sz="2800" spc="-1" strike="noStrike">
              <a:solidFill>
                <a:srgbClr val="ffffff"/>
              </a:solidFill>
              <a:latin typeface="Arial"/>
            </a:endParaRPr>
          </a:p>
        </p:txBody>
      </p:sp>
      <p:sp>
        <p:nvSpPr>
          <p:cNvPr id="410"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It is possible to send operations in bulk</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Can request operations performed in order or unordered</a:t>
            </a:r>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For unordered bulk operations use </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collection.initializeUnorderedBulkOperation()</a:t>
            </a:r>
            <a:endParaRPr b="0" lang="en-US" sz="1800" spc="-1" strike="noStrike">
              <a:solidFill>
                <a:srgbClr val="000000"/>
              </a:solidFill>
              <a:latin typeface="Tahoma"/>
            </a:endParaRPr>
          </a:p>
        </p:txBody>
      </p:sp>
      <p:sp>
        <p:nvSpPr>
          <p:cNvPr id="411" name="CustomShape 3"/>
          <p:cNvSpPr/>
          <p:nvPr/>
        </p:nvSpPr>
        <p:spPr>
          <a:xfrm>
            <a:off x="549360" y="2092680"/>
            <a:ext cx="8207280" cy="2723760"/>
          </a:xfrm>
          <a:prstGeom prst="rect">
            <a:avLst/>
          </a:prstGeom>
          <a:noFill/>
          <a:ln w="28440">
            <a:solidFill>
              <a:schemeClr val="accent2">
                <a:lumMod val="20000"/>
                <a:lumOff val="80000"/>
              </a:schemeClr>
            </a:solidFill>
            <a:round/>
          </a:ln>
        </p:spPr>
        <p:style>
          <a:lnRef idx="0"/>
          <a:fillRef idx="0"/>
          <a:effectRef idx="0"/>
          <a:fontRef idx="minor"/>
        </p:style>
        <p:txBody>
          <a:bodyPr lIns="84960" rIns="84960" tIns="42480" bIns="42480" anchor="ctr">
            <a:noAutofit/>
          </a:bodyPr>
          <a:p>
            <a:pPr>
              <a:lnSpc>
                <a:spcPct val="100000"/>
              </a:lnSpc>
            </a:pPr>
            <a:endParaRPr b="0" lang="en-US" sz="1800" spc="-1" strike="noStrike">
              <a:latin typeface="Arial"/>
            </a:endParaRPr>
          </a:p>
          <a:p>
            <a:pPr>
              <a:lnSpc>
                <a:spcPct val="100000"/>
              </a:lnSpc>
            </a:pPr>
            <a:r>
              <a:rPr b="0" lang="en-US" sz="1600" spc="-1" strike="noStrike">
                <a:solidFill>
                  <a:srgbClr val="000000"/>
                </a:solidFill>
                <a:latin typeface="Courier New"/>
                <a:ea typeface="MS PGothic"/>
              </a:rPr>
              <a:t>DBCollection networks = db.getCollection("networks");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BulkWriteOperation builder =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	</a:t>
            </a:r>
            <a:r>
              <a:rPr b="0" lang="en-US" sz="1600" spc="-1" strike="noStrike">
                <a:solidFill>
                  <a:srgbClr val="000000"/>
                </a:solidFill>
                <a:latin typeface="Courier New"/>
                <a:ea typeface="MS PGothic"/>
              </a:rPr>
              <a:t>network.initializeOrderedBulkOperation();</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builder.insert(new BasicDBObject(…);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builder.insert(new BasicDBObject(…);</a:t>
            </a:r>
            <a:endParaRPr b="0" lang="en-US" sz="1600" spc="-1" strike="noStrike">
              <a:latin typeface="Arial"/>
            </a:endParaRPr>
          </a:p>
          <a:p>
            <a:pPr>
              <a:lnSpc>
                <a:spcPct val="100000"/>
              </a:lnSpc>
            </a:pPr>
            <a:r>
              <a:rPr b="0" lang="en-US" sz="1600" spc="-1" strike="noStrike">
                <a:solidFill>
                  <a:srgbClr val="000000"/>
                </a:solidFill>
                <a:latin typeface="Courier New"/>
                <a:ea typeface="MS PGothic"/>
              </a:rPr>
              <a:t>builder.insert(new BasicDBObject(…);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BulkWriteResult result = builder.execute();</a:t>
            </a:r>
            <a:endParaRPr b="0" lang="en-US" sz="1600" spc="-1" strike="noStrike">
              <a:latin typeface="Arial"/>
            </a:endParaRPr>
          </a:p>
          <a:p>
            <a:pPr>
              <a:lnSpc>
                <a:spcPct val="100000"/>
              </a:lnSpc>
            </a:pPr>
            <a:endParaRPr b="0" lang="en-US" sz="1600" spc="-1" strike="noStrike">
              <a:latin typeface="Arial"/>
            </a:endParaRPr>
          </a:p>
        </p:txBody>
      </p:sp>
      <p:sp>
        <p:nvSpPr>
          <p:cNvPr id="412" name="CustomShape 4"/>
          <p:cNvSpPr/>
          <p:nvPr/>
        </p:nvSpPr>
        <p:spPr>
          <a:xfrm>
            <a:off x="6550200" y="4129920"/>
            <a:ext cx="1167480" cy="489240"/>
          </a:xfrm>
          <a:prstGeom prst="wedgeRectCallout">
            <a:avLst>
              <a:gd name="adj1" fmla="val -101706"/>
              <a:gd name="adj2" fmla="val 40662"/>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Run bulk operation</a:t>
            </a:r>
            <a:endParaRPr b="0" lang="en-US" sz="1400" spc="-1" strike="noStrike">
              <a:latin typeface="Arial"/>
            </a:endParaRPr>
          </a:p>
        </p:txBody>
      </p:sp>
      <p:sp>
        <p:nvSpPr>
          <p:cNvPr id="413" name="CustomShape 5"/>
          <p:cNvSpPr/>
          <p:nvPr/>
        </p:nvSpPr>
        <p:spPr>
          <a:xfrm>
            <a:off x="5785920" y="3334680"/>
            <a:ext cx="1931760" cy="621000"/>
          </a:xfrm>
          <a:prstGeom prst="wedgeRectCallout">
            <a:avLst>
              <a:gd name="adj1" fmla="val -83670"/>
              <a:gd name="adj2" fmla="val 29580"/>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Statements executed in this order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1050840" y="259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Hands-On Exercise 4.3: </a:t>
            </a:r>
            <a:br/>
            <a:r>
              <a:rPr b="1" lang="en-US" sz="2800" spc="-1" strike="noStrike">
                <a:solidFill>
                  <a:srgbClr val="000000"/>
                </a:solidFill>
                <a:latin typeface="Tahoma"/>
                <a:ea typeface="ＭＳ Ｐゴシック"/>
              </a:rPr>
              <a:t>Working with </a:t>
            </a:r>
            <a:r>
              <a:rPr b="1" lang="en-US" sz="2800" spc="-1" strike="noStrike">
                <a:solidFill>
                  <a:srgbClr val="000000"/>
                </a:solidFill>
                <a:latin typeface="Tahoma"/>
                <a:ea typeface="Tahoma"/>
              </a:rPr>
              <a:t>MongoDB in Java</a:t>
            </a:r>
            <a:endParaRPr b="0" lang="en-US" sz="2800" spc="-1" strike="noStrike">
              <a:solidFill>
                <a:srgbClr val="ffffff"/>
              </a:solidFill>
              <a:latin typeface="Arial"/>
            </a:endParaRPr>
          </a:p>
        </p:txBody>
      </p:sp>
      <p:sp>
        <p:nvSpPr>
          <p:cNvPr id="415" name="TextShape 2"/>
          <p:cNvSpPr txBox="1"/>
          <p:nvPr/>
        </p:nvSpPr>
        <p:spPr>
          <a:xfrm>
            <a:off x="728640" y="1261800"/>
            <a:ext cx="803052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Please turn to your Exercise Manual and complete Hands-On Exercise 4.3</a:t>
            </a: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Transactions</a:t>
            </a:r>
            <a:endParaRPr b="0" lang="en-US" sz="2800" spc="-1" strike="noStrike">
              <a:solidFill>
                <a:srgbClr val="ffffff"/>
              </a:solidFill>
              <a:latin typeface="Arial"/>
            </a:endParaRPr>
          </a:p>
        </p:txBody>
      </p:sp>
      <p:sp>
        <p:nvSpPr>
          <p:cNvPr id="417"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MongoDB provides atomic transactions on single documents</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There is no support for multi-document transactions</a:t>
            </a: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Document design is key here</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A document should be self-contained</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As a result it is usual to have nested documents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Therefore, they can be updated atomically as a single document operation</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Indexing</a:t>
            </a:r>
            <a:endParaRPr b="0" lang="en-US" sz="2800" spc="-1" strike="noStrike">
              <a:solidFill>
                <a:srgbClr val="ffffff"/>
              </a:solidFill>
              <a:latin typeface="Arial"/>
            </a:endParaRPr>
          </a:p>
        </p:txBody>
      </p:sp>
      <p:sp>
        <p:nvSpPr>
          <p:cNvPr id="419"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Indexing can be used to improve querying speed</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Function </a:t>
            </a:r>
            <a:r>
              <a:rPr b="0" lang="en-US" sz="1800" spc="-1" strike="noStrike">
                <a:solidFill>
                  <a:srgbClr val="000000"/>
                </a:solidFill>
                <a:latin typeface="Courier New"/>
                <a:ea typeface="Tahoma"/>
              </a:rPr>
              <a:t>ensureIndex()</a:t>
            </a:r>
            <a:r>
              <a:rPr b="0" lang="en-US" sz="1800" spc="-1" strike="noStrike">
                <a:solidFill>
                  <a:srgbClr val="000000"/>
                </a:solidFill>
                <a:latin typeface="Arial"/>
                <a:ea typeface="Tahoma"/>
              </a:rPr>
              <a:t> </a:t>
            </a:r>
            <a:r>
              <a:rPr b="0" lang="en-US" sz="1800" spc="-1" strike="noStrike">
                <a:solidFill>
                  <a:srgbClr val="000000"/>
                </a:solidFill>
                <a:latin typeface="Tahoma"/>
                <a:ea typeface="Tahoma"/>
              </a:rPr>
              <a:t>is used to create an index</a:t>
            </a: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Consider creating an index on the address field of a node document</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marL="228600" indent="-228240">
              <a:lnSpc>
                <a:spcPct val="110000"/>
              </a:lnSpc>
              <a:spcBef>
                <a:spcPts val="1199"/>
              </a:spcBef>
              <a:buSzPct val="100045"/>
              <a:buBlip>
                <a:blip r:embed="rId4"/>
              </a:buBlip>
            </a:pPr>
            <a:r>
              <a:rPr b="0" lang="en-US" sz="1800" spc="-1" strike="noStrike">
                <a:solidFill>
                  <a:srgbClr val="000000"/>
                </a:solidFill>
                <a:latin typeface="Tahoma"/>
                <a:ea typeface="Tahoma"/>
              </a:rPr>
              <a:t>Queries on an index field are fast</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But only if that field is the only field used in query</a:t>
            </a:r>
            <a:endParaRPr b="0" lang="en-US" sz="1800" spc="-1" strike="noStrike">
              <a:solidFill>
                <a:srgbClr val="000000"/>
              </a:solidFill>
              <a:latin typeface="Tahoma"/>
            </a:endParaRPr>
          </a:p>
          <a:p>
            <a:pPr marL="228600" indent="-228240">
              <a:lnSpc>
                <a:spcPct val="110000"/>
              </a:lnSpc>
              <a:spcBef>
                <a:spcPts val="1199"/>
              </a:spcBef>
              <a:buSzPct val="100045"/>
              <a:buBlip>
                <a:blip r:embed="rId5"/>
              </a:buBlip>
            </a:pPr>
            <a:r>
              <a:rPr b="0" lang="en-US" sz="1800" spc="-1" strike="noStrike">
                <a:solidFill>
                  <a:srgbClr val="000000"/>
                </a:solidFill>
                <a:latin typeface="Tahoma"/>
                <a:ea typeface="Tahoma"/>
              </a:rPr>
              <a:t>For queries using more than one field a compound index should be created</a:t>
            </a:r>
            <a:endParaRPr b="0" lang="en-US" sz="1800" spc="-1" strike="noStrike">
              <a:solidFill>
                <a:srgbClr val="000000"/>
              </a:solidFill>
              <a:latin typeface="Tahoma"/>
            </a:endParaRPr>
          </a:p>
        </p:txBody>
      </p:sp>
      <p:sp>
        <p:nvSpPr>
          <p:cNvPr id="420" name="CustomShape 3"/>
          <p:cNvSpPr/>
          <p:nvPr/>
        </p:nvSpPr>
        <p:spPr>
          <a:xfrm>
            <a:off x="893880" y="2845800"/>
            <a:ext cx="7053840" cy="1189440"/>
          </a:xfrm>
          <a:prstGeom prst="rect">
            <a:avLst/>
          </a:prstGeom>
          <a:noFill/>
          <a:ln w="28440">
            <a:solidFill>
              <a:schemeClr val="accent2">
                <a:lumMod val="20000"/>
                <a:lumOff val="80000"/>
              </a:schemeClr>
            </a:solidFill>
            <a:round/>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DBCollection networks = db.getCollection("networks");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network.ensureIndex({"address" : 1})</a:t>
            </a:r>
            <a:endParaRPr b="0" lang="en-US" sz="1600" spc="-1" strike="noStrike">
              <a:latin typeface="Arial"/>
            </a:endParaRPr>
          </a:p>
        </p:txBody>
      </p:sp>
      <p:sp>
        <p:nvSpPr>
          <p:cNvPr id="421" name="CustomShape 4"/>
          <p:cNvSpPr/>
          <p:nvPr/>
        </p:nvSpPr>
        <p:spPr>
          <a:xfrm>
            <a:off x="7034760" y="3406680"/>
            <a:ext cx="1427400" cy="489240"/>
          </a:xfrm>
          <a:prstGeom prst="wedgeRectCallout">
            <a:avLst>
              <a:gd name="adj1" fmla="val -159924"/>
              <a:gd name="adj2" fmla="val 14315"/>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Index on address field</a:t>
            </a:r>
            <a:endParaRPr b="0" lang="en-US" sz="1400" spc="-1" strike="noStrike">
              <a:latin typeface="Arial"/>
            </a:endParaRPr>
          </a:p>
        </p:txBody>
      </p:sp>
      <p:sp>
        <p:nvSpPr>
          <p:cNvPr id="422" name="CustomShape 5"/>
          <p:cNvSpPr/>
          <p:nvPr/>
        </p:nvSpPr>
        <p:spPr>
          <a:xfrm>
            <a:off x="6639840" y="4197600"/>
            <a:ext cx="1576440" cy="599040"/>
          </a:xfrm>
          <a:prstGeom prst="wedgeRectCallout">
            <a:avLst>
              <a:gd name="adj1" fmla="val -146861"/>
              <a:gd name="adj2" fmla="val -100753"/>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1 indicates ascending index</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Compound Indexes</a:t>
            </a:r>
            <a:endParaRPr b="0" lang="en-US" sz="2800" spc="-1" strike="noStrike">
              <a:solidFill>
                <a:srgbClr val="ffffff"/>
              </a:solidFill>
              <a:latin typeface="Arial"/>
            </a:endParaRPr>
          </a:p>
        </p:txBody>
      </p:sp>
      <p:sp>
        <p:nvSpPr>
          <p:cNvPr id="424"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Use </a:t>
            </a:r>
            <a:r>
              <a:rPr b="0" lang="en-US" sz="1800" spc="-1" strike="noStrike">
                <a:solidFill>
                  <a:srgbClr val="000000"/>
                </a:solidFill>
                <a:latin typeface="Courier New"/>
                <a:ea typeface="Tahoma"/>
              </a:rPr>
              <a:t>ensureIndex()</a:t>
            </a:r>
            <a:r>
              <a:rPr b="0" lang="en-US" sz="1800" spc="-1" strike="noStrike">
                <a:solidFill>
                  <a:srgbClr val="000000"/>
                </a:solidFill>
                <a:latin typeface="Arial"/>
                <a:ea typeface="Tahoma"/>
              </a:rPr>
              <a:t> </a:t>
            </a:r>
            <a:r>
              <a:rPr b="0" lang="en-US" sz="1800" spc="-1" strike="noStrike">
                <a:solidFill>
                  <a:srgbClr val="000000"/>
                </a:solidFill>
                <a:latin typeface="Tahoma"/>
                <a:ea typeface="Tahoma"/>
              </a:rPr>
              <a:t>to create compound index</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Disadvantage of indexes is that it adds small overhead to insert, update, delete because of the need to reindex</a:t>
            </a:r>
            <a:endParaRPr b="0" lang="en-US" sz="1800" spc="-1" strike="noStrike">
              <a:solidFill>
                <a:srgbClr val="000000"/>
              </a:solidFill>
              <a:latin typeface="Tahoma"/>
            </a:endParaRPr>
          </a:p>
        </p:txBody>
      </p:sp>
      <p:sp>
        <p:nvSpPr>
          <p:cNvPr id="425" name="CustomShape 3"/>
          <p:cNvSpPr/>
          <p:nvPr/>
        </p:nvSpPr>
        <p:spPr>
          <a:xfrm>
            <a:off x="891000" y="1833120"/>
            <a:ext cx="7300080" cy="975600"/>
          </a:xfrm>
          <a:prstGeom prst="rect">
            <a:avLst/>
          </a:prstGeom>
          <a:noFill/>
          <a:ln w="28440">
            <a:solidFill>
              <a:schemeClr val="accent2">
                <a:lumMod val="20000"/>
                <a:lumOff val="80000"/>
              </a:schemeClr>
            </a:solidFill>
            <a:round/>
          </a:ln>
        </p:spPr>
        <p:style>
          <a:lnRef idx="0"/>
          <a:fillRef idx="0"/>
          <a:effectRef idx="0"/>
          <a:fontRef idx="minor"/>
        </p:style>
        <p:txBody>
          <a:bodyPr lIns="84960" rIns="84960" tIns="42480" bIns="42480" anchor="ctr">
            <a:noAutofit/>
          </a:bodyPr>
          <a:p>
            <a:pPr>
              <a:lnSpc>
                <a:spcPct val="100000"/>
              </a:lnSpc>
            </a:pPr>
            <a:r>
              <a:rPr b="0" lang="en-US" sz="1600" spc="-1" strike="noStrike">
                <a:solidFill>
                  <a:srgbClr val="000000"/>
                </a:solidFill>
                <a:latin typeface="Courier New"/>
                <a:ea typeface="MS PGothic"/>
              </a:rPr>
              <a:t>DBCollection network = db.getCollection("network");</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ea typeface="MS PGothic"/>
              </a:rPr>
              <a:t>network.ensureIndex({"address" : 1, status_changes : -1})</a:t>
            </a:r>
            <a:endParaRPr b="0" lang="en-US" sz="1600" spc="-1" strike="noStrike">
              <a:latin typeface="Arial"/>
            </a:endParaRPr>
          </a:p>
        </p:txBody>
      </p:sp>
      <p:sp>
        <p:nvSpPr>
          <p:cNvPr id="426" name="CustomShape 4"/>
          <p:cNvSpPr/>
          <p:nvPr/>
        </p:nvSpPr>
        <p:spPr>
          <a:xfrm>
            <a:off x="5101200" y="3141720"/>
            <a:ext cx="1952280" cy="599040"/>
          </a:xfrm>
          <a:prstGeom prst="wedgeRectCallout">
            <a:avLst>
              <a:gd name="adj1" fmla="val -7881"/>
              <a:gd name="adj2" fmla="val -115461"/>
            </a:avLst>
          </a:prstGeom>
          <a:solidFill>
            <a:schemeClr val="accent2">
              <a:lumMod val="20000"/>
              <a:lumOff val="80000"/>
            </a:schemeClr>
          </a:solidFill>
          <a:ln>
            <a:solidFill>
              <a:schemeClr val="accent2">
                <a:lumMod val="20000"/>
                <a:lumOff val="8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Tahoma"/>
                <a:ea typeface="Tahoma"/>
              </a:rPr>
              <a:t>Compound index on two fields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Chapter Concepts</a:t>
            </a:r>
            <a:endParaRPr b="0" lang="en-US" sz="2800" spc="-1" strike="noStrike">
              <a:solidFill>
                <a:srgbClr val="ffffff"/>
              </a:solidFill>
              <a:latin typeface="Arial"/>
            </a:endParaRPr>
          </a:p>
        </p:txBody>
      </p:sp>
      <p:sp>
        <p:nvSpPr>
          <p:cNvPr id="428" name="TextShape 2"/>
          <p:cNvSpPr txBox="1"/>
          <p:nvPr/>
        </p:nvSpPr>
        <p:spPr>
          <a:xfrm>
            <a:off x="2743200" y="1585800"/>
            <a:ext cx="5271840" cy="4514400"/>
          </a:xfrm>
          <a:prstGeom prst="rect">
            <a:avLst/>
          </a:prstGeom>
          <a:noFill/>
          <a:ln>
            <a:noFill/>
          </a:ln>
        </p:spPr>
        <p:txBody>
          <a:bodyPr lIns="90000" rIns="90000" tIns="46800" bIns="46800">
            <a:noAutofit/>
          </a:bodyPr>
          <a:p>
            <a:pPr>
              <a:lnSpc>
                <a:spcPct val="100000"/>
              </a:lnSpc>
              <a:spcBef>
                <a:spcPts val="1800"/>
              </a:spcBef>
              <a:spcAft>
                <a:spcPts val="601"/>
              </a:spcAft>
            </a:pPr>
            <a:r>
              <a:rPr b="0" lang="en-US" sz="2000" spc="-1" strike="noStrike">
                <a:solidFill>
                  <a:srgbClr val="000000"/>
                </a:solidFill>
                <a:latin typeface="Tahoma"/>
                <a:ea typeface="Tahoma"/>
              </a:rPr>
              <a:t>Overview</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Installing MongoDB</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Using the MongoDB Shell</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Querying MongoDB</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Accessing MongoDB with Java</a:t>
            </a:r>
            <a:endParaRPr b="0" lang="en-US" sz="2000" spc="-1" strike="noStrike">
              <a:solidFill>
                <a:srgbClr val="000000"/>
              </a:solidFill>
              <a:latin typeface="Tahoma"/>
            </a:endParaRPr>
          </a:p>
          <a:p>
            <a:pPr>
              <a:lnSpc>
                <a:spcPct val="100000"/>
              </a:lnSpc>
              <a:spcBef>
                <a:spcPts val="1800"/>
              </a:spcBef>
              <a:spcAft>
                <a:spcPts val="601"/>
              </a:spcAft>
            </a:pPr>
            <a:r>
              <a:rPr b="1" lang="en-US" sz="2000" spc="-1" strike="noStrike">
                <a:solidFill>
                  <a:srgbClr val="000000"/>
                </a:solidFill>
                <a:latin typeface="Tahoma"/>
                <a:ea typeface="Tahoma"/>
              </a:rPr>
              <a:t>Replication with MongoDB</a:t>
            </a:r>
            <a:endParaRPr b="0" lang="en-US" sz="2000" spc="-1" strike="noStrike">
              <a:solidFill>
                <a:srgbClr val="000000"/>
              </a:solidFill>
              <a:latin typeface="Tahoma"/>
            </a:endParaRPr>
          </a:p>
        </p:txBody>
      </p:sp>
      <p:grpSp>
        <p:nvGrpSpPr>
          <p:cNvPr id="429" name="Group 3"/>
          <p:cNvGrpSpPr/>
          <p:nvPr/>
        </p:nvGrpSpPr>
        <p:grpSpPr>
          <a:xfrm>
            <a:off x="2304360" y="4656240"/>
            <a:ext cx="410040" cy="377280"/>
            <a:chOff x="2304360" y="4656240"/>
            <a:chExt cx="410040" cy="377280"/>
          </a:xfrm>
        </p:grpSpPr>
        <p:sp>
          <p:nvSpPr>
            <p:cNvPr id="430" name="CustomShape 4"/>
            <p:cNvSpPr/>
            <p:nvPr/>
          </p:nvSpPr>
          <p:spPr>
            <a:xfrm rot="5400000">
              <a:off x="2320560" y="4639680"/>
              <a:ext cx="377280" cy="410040"/>
            </a:xfrm>
            <a:custGeom>
              <a:avLst/>
              <a:gdLst/>
              <a:ahLst/>
              <a:rect l="l" t="t" r="r" b="b"/>
              <a:pathLst>
                <a:path w="264955" h="311498">
                  <a:moveTo>
                    <a:pt x="0" y="311498"/>
                  </a:moveTo>
                  <a:lnTo>
                    <a:pt x="132478" y="0"/>
                  </a:lnTo>
                  <a:lnTo>
                    <a:pt x="264955" y="311498"/>
                  </a:lnTo>
                  <a:lnTo>
                    <a:pt x="138844" y="253377"/>
                  </a:lnTo>
                  <a:lnTo>
                    <a:pt x="0" y="311498"/>
                  </a:lnTo>
                  <a:close/>
                </a:path>
              </a:pathLst>
            </a:custGeom>
            <a:solidFill>
              <a:schemeClr val="accent4"/>
            </a:solidFill>
            <a:ln w="1908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431" name="CustomShape 5"/>
            <p:cNvSpPr/>
            <p:nvPr/>
          </p:nvSpPr>
          <p:spPr>
            <a:xfrm>
              <a:off x="2323800" y="4672440"/>
              <a:ext cx="387720" cy="185400"/>
            </a:xfrm>
            <a:custGeom>
              <a:avLst/>
              <a:gdLst/>
              <a:ahLst/>
              <a:rect l="l" t="t" r="r" b="b"/>
              <a:pathLst>
                <a:path w="245" h="158">
                  <a:moveTo>
                    <a:pt x="0" y="0"/>
                  </a:moveTo>
                  <a:lnTo>
                    <a:pt x="245" y="146"/>
                  </a:lnTo>
                  <a:lnTo>
                    <a:pt x="226" y="158"/>
                  </a:lnTo>
                  <a:lnTo>
                    <a:pt x="0" y="23"/>
                  </a:lnTo>
                  <a:lnTo>
                    <a:pt x="0" y="0"/>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432" name="CustomShape 6"/>
            <p:cNvSpPr/>
            <p:nvPr/>
          </p:nvSpPr>
          <p:spPr>
            <a:xfrm>
              <a:off x="2321280" y="4831560"/>
              <a:ext cx="392760" cy="192240"/>
            </a:xfrm>
            <a:custGeom>
              <a:avLst/>
              <a:gdLst/>
              <a:ahLst/>
              <a:rect l="l" t="t" r="r" b="b"/>
              <a:pathLst>
                <a:path w="248" h="156">
                  <a:moveTo>
                    <a:pt x="248" y="12"/>
                  </a:moveTo>
                  <a:lnTo>
                    <a:pt x="0" y="156"/>
                  </a:lnTo>
                  <a:lnTo>
                    <a:pt x="3" y="131"/>
                  </a:lnTo>
                  <a:lnTo>
                    <a:pt x="229" y="0"/>
                  </a:lnTo>
                  <a:lnTo>
                    <a:pt x="248" y="12"/>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Why Replication?</a:t>
            </a:r>
            <a:endParaRPr b="0" lang="en-US" sz="2800" spc="-1" strike="noStrike">
              <a:solidFill>
                <a:srgbClr val="ffffff"/>
              </a:solidFill>
              <a:latin typeface="Arial"/>
            </a:endParaRPr>
          </a:p>
        </p:txBody>
      </p:sp>
      <p:sp>
        <p:nvSpPr>
          <p:cNvPr id="434"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MongoDB supports replication of data across multiple servers with several potential benefits including:</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Improve read performance by supporting concurrent queries</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Reduce latency with servers being located in different locales and datacenters</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Increase reliability from data redundancy</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Facilitate system administration tasks</a:t>
            </a: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MongoDB Key Concepts</a:t>
            </a:r>
            <a:endParaRPr b="0" lang="en-US" sz="2800" spc="-1" strike="noStrike">
              <a:solidFill>
                <a:srgbClr val="ffffff"/>
              </a:solidFill>
              <a:latin typeface="Arial"/>
            </a:endParaRPr>
          </a:p>
        </p:txBody>
      </p:sp>
      <p:sp>
        <p:nvSpPr>
          <p:cNvPr id="207"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Tahoma"/>
                <a:ea typeface="Tahoma"/>
              </a:rPr>
              <a:t>Has the concept of a database</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Arial"/>
              </a:rPr>
              <a:t>Within a MongoDB instance it’s possible to have multiple databases</a:t>
            </a:r>
            <a:endParaRPr b="0" lang="en-US" sz="1800" spc="-1" strike="noStrike">
              <a:solidFill>
                <a:srgbClr val="000000"/>
              </a:solidFill>
              <a:latin typeface="Tahoma"/>
            </a:endParaRPr>
          </a:p>
          <a:p>
            <a:pPr marL="228600" indent="-228240">
              <a:lnSpc>
                <a:spcPct val="100000"/>
              </a:lnSpc>
              <a:spcBef>
                <a:spcPts val="1199"/>
              </a:spcBef>
              <a:buSzPct val="100045"/>
              <a:buBlip>
                <a:blip r:embed="rId2"/>
              </a:buBlip>
            </a:pPr>
            <a:r>
              <a:rPr b="0" lang="en-US" sz="1800" spc="-1" strike="noStrike">
                <a:solidFill>
                  <a:srgbClr val="000000"/>
                </a:solidFill>
                <a:latin typeface="Tahoma"/>
                <a:ea typeface="Tahoma"/>
              </a:rPr>
              <a:t>Database stores documents in collections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Arial"/>
              </a:rPr>
              <a:t>Collections are similar to tables—but no schema</a:t>
            </a:r>
            <a:endParaRPr b="0" lang="en-US" sz="1800" spc="-1" strike="noStrike">
              <a:solidFill>
                <a:srgbClr val="000000"/>
              </a:solidFill>
              <a:latin typeface="Tahoma"/>
            </a:endParaRPr>
          </a:p>
          <a:p>
            <a:pPr marL="228600" indent="-228240">
              <a:lnSpc>
                <a:spcPct val="100000"/>
              </a:lnSpc>
              <a:spcBef>
                <a:spcPts val="1199"/>
              </a:spcBef>
              <a:buSzPct val="100045"/>
              <a:buBlip>
                <a:blip r:embed="rId3"/>
              </a:buBlip>
            </a:pPr>
            <a:r>
              <a:rPr b="0" lang="en-US" sz="1800" spc="-1" strike="noStrike">
                <a:solidFill>
                  <a:srgbClr val="000000"/>
                </a:solidFill>
                <a:latin typeface="Tahoma"/>
                <a:ea typeface="Tahoma"/>
              </a:rPr>
              <a:t>Collections are made up of documents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Arial"/>
              </a:rPr>
              <a:t>Documents are equivalent of records/rows in relational database</a:t>
            </a:r>
            <a:endParaRPr b="0" lang="en-US" sz="1800" spc="-1" strike="noStrike">
              <a:solidFill>
                <a:srgbClr val="000000"/>
              </a:solidFill>
              <a:latin typeface="Tahoma"/>
            </a:endParaRPr>
          </a:p>
          <a:p>
            <a:pPr marL="228600" indent="-228240">
              <a:lnSpc>
                <a:spcPct val="100000"/>
              </a:lnSpc>
              <a:spcBef>
                <a:spcPts val="1199"/>
              </a:spcBef>
              <a:buSzPct val="100045"/>
              <a:buBlip>
                <a:blip r:embed="rId4"/>
              </a:buBlip>
            </a:pPr>
            <a:r>
              <a:rPr b="0" lang="en-US" sz="1800" spc="-1" strike="noStrike">
                <a:solidFill>
                  <a:srgbClr val="000000"/>
                </a:solidFill>
                <a:latin typeface="Tahoma"/>
                <a:ea typeface="Tahoma"/>
              </a:rPr>
              <a:t>Documents are made up of fields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Arial"/>
              </a:rPr>
              <a:t>Similar to columns</a:t>
            </a:r>
            <a:endParaRPr b="0" lang="en-US" sz="1800" spc="-1" strike="noStrike">
              <a:solidFill>
                <a:srgbClr val="000000"/>
              </a:solidFill>
              <a:latin typeface="Tahoma"/>
            </a:endParaRPr>
          </a:p>
          <a:p>
            <a:pPr lvl="2" marL="685800" indent="-228240">
              <a:lnSpc>
                <a:spcPct val="100000"/>
              </a:lnSpc>
              <a:buSzPct val="100045"/>
              <a:buBlip>
                <a:blip r:embed="rId5"/>
              </a:buBlip>
            </a:pPr>
            <a:r>
              <a:rPr b="0" lang="en-US" sz="1800" spc="-1" strike="noStrike">
                <a:solidFill>
                  <a:srgbClr val="000000"/>
                </a:solidFill>
                <a:latin typeface="Tahoma"/>
                <a:ea typeface="Arial"/>
              </a:rPr>
              <a:t>But fields can themselves be documents allowing nested documents</a:t>
            </a:r>
            <a:endParaRPr b="0" lang="en-US" sz="1800" spc="-1" strike="noStrike">
              <a:solidFill>
                <a:srgbClr val="000000"/>
              </a:solidFill>
              <a:latin typeface="Tahoma"/>
            </a:endParaRPr>
          </a:p>
          <a:p>
            <a:pPr marL="228600" indent="-228240">
              <a:lnSpc>
                <a:spcPct val="100000"/>
              </a:lnSpc>
              <a:spcBef>
                <a:spcPts val="1199"/>
              </a:spcBef>
              <a:buSzPct val="100045"/>
              <a:buBlip>
                <a:blip r:embed="rId6"/>
              </a:buBlip>
            </a:pPr>
            <a:r>
              <a:rPr b="0" lang="en-US" sz="1800" spc="-1" strike="noStrike">
                <a:solidFill>
                  <a:srgbClr val="000000"/>
                </a:solidFill>
                <a:latin typeface="Tahoma"/>
                <a:ea typeface="Tahoma"/>
              </a:rPr>
              <a:t>MongoDB has indexes</a:t>
            </a:r>
            <a:endParaRPr b="0" lang="en-US" sz="1800" spc="-1" strike="noStrike">
              <a:solidFill>
                <a:srgbClr val="000000"/>
              </a:solidFill>
              <a:latin typeface="Tahoma"/>
            </a:endParaRPr>
          </a:p>
          <a:p>
            <a:pPr marL="228600" indent="-228240">
              <a:lnSpc>
                <a:spcPct val="100000"/>
              </a:lnSpc>
              <a:spcBef>
                <a:spcPts val="1199"/>
              </a:spcBef>
              <a:buSzPct val="100045"/>
              <a:buBlip>
                <a:blip r:embed="rId7"/>
              </a:buBlip>
            </a:pPr>
            <a:r>
              <a:rPr b="0" lang="en-US" sz="1800" spc="-1" strike="noStrike">
                <a:solidFill>
                  <a:srgbClr val="000000"/>
                </a:solidFill>
                <a:latin typeface="Tahoma"/>
                <a:ea typeface="Tahoma"/>
              </a:rPr>
              <a:t>MongoDB uses Cursors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Arial"/>
              </a:rPr>
              <a:t>Enable counting, forwarding, etc., without fetching data in document</a:t>
            </a:r>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MongoDB Replica Sets</a:t>
            </a:r>
            <a:endParaRPr b="0" lang="en-US" sz="2800" spc="-1" strike="noStrike">
              <a:solidFill>
                <a:srgbClr val="ffffff"/>
              </a:solidFill>
              <a:latin typeface="Arial"/>
            </a:endParaRPr>
          </a:p>
        </p:txBody>
      </p:sp>
      <p:sp>
        <p:nvSpPr>
          <p:cNvPr id="436"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MongoDB currently implements replication using </a:t>
            </a:r>
            <a:r>
              <a:rPr b="0" lang="en-US" sz="1800" spc="-1" strike="noStrike">
                <a:solidFill>
                  <a:srgbClr val="000000"/>
                </a:solidFill>
                <a:latin typeface="Courier New"/>
                <a:ea typeface="Tahoma"/>
              </a:rPr>
              <a:t>replica sets</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Previous versions of MongoDB used other approaches </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Replica sets are made up of:</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One primary node</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Several secondary nodes or arbiter nodes</a:t>
            </a:r>
            <a:endParaRPr b="0" lang="en-US" sz="1800" spc="-1" strike="noStrike">
              <a:solidFill>
                <a:srgbClr val="000000"/>
              </a:solidFill>
              <a:latin typeface="Tahoma"/>
            </a:endParaRPr>
          </a:p>
          <a:p>
            <a:pPr marL="228600" indent="-228240">
              <a:lnSpc>
                <a:spcPct val="110000"/>
              </a:lnSpc>
              <a:spcBef>
                <a:spcPts val="1199"/>
              </a:spcBef>
              <a:buSzPct val="100045"/>
              <a:buBlip>
                <a:blip r:embed="rId3"/>
              </a:buBlip>
            </a:pPr>
            <a:r>
              <a:rPr b="0" lang="en-US" sz="1800" spc="-1" strike="noStrike">
                <a:solidFill>
                  <a:srgbClr val="000000"/>
                </a:solidFill>
                <a:latin typeface="Tahoma"/>
                <a:ea typeface="Tahoma"/>
              </a:rPr>
              <a:t>A primary node is selected by a majority vote (quorum) of the nodes in the replica set</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Number of nodes in a replica set: suggested minimum 3, maximum 50 nonvoting, maximum 7 voting</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Prefer an odd number of nodes to avoid “split brain”: two nodes selected as primaries due to network problems</a:t>
            </a: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Primary Nodes</a:t>
            </a:r>
            <a:endParaRPr b="0" lang="en-US" sz="2800" spc="-1" strike="noStrike">
              <a:solidFill>
                <a:srgbClr val="ffffff"/>
              </a:solidFill>
              <a:latin typeface="Arial"/>
            </a:endParaRPr>
          </a:p>
        </p:txBody>
      </p:sp>
      <p:sp>
        <p:nvSpPr>
          <p:cNvPr id="438"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The Primary node is the only node in the replica set that data can be written to</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Defines “truth” for the database</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Can be read from</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Other nodes replicate from the primary</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The primary node is selected by a majority vote (quorum) of the voting nodes in the replica set</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Number of nodes in a replica set: </a:t>
            </a:r>
            <a:endParaRPr b="0" lang="en-US" sz="1800" spc="-1" strike="noStrike">
              <a:solidFill>
                <a:srgbClr val="000000"/>
              </a:solidFill>
              <a:latin typeface="Tahoma"/>
            </a:endParaRPr>
          </a:p>
          <a:p>
            <a:pPr lvl="2" marL="685800" indent="-228240">
              <a:lnSpc>
                <a:spcPct val="110000"/>
              </a:lnSpc>
              <a:buSzPct val="100045"/>
              <a:buBlip>
                <a:blip r:embed="rId3"/>
              </a:buBlip>
            </a:pPr>
            <a:r>
              <a:rPr b="0" lang="en-US" sz="1800" spc="-1" strike="noStrike">
                <a:solidFill>
                  <a:srgbClr val="000000"/>
                </a:solidFill>
                <a:latin typeface="Tahoma"/>
                <a:ea typeface="Tahoma"/>
              </a:rPr>
              <a:t>Suggested minimum 3 </a:t>
            </a:r>
            <a:endParaRPr b="0" lang="en-US" sz="1800" spc="-1" strike="noStrike">
              <a:solidFill>
                <a:srgbClr val="000000"/>
              </a:solidFill>
              <a:latin typeface="Tahoma"/>
            </a:endParaRPr>
          </a:p>
          <a:p>
            <a:pPr lvl="2" marL="685800" indent="-228240">
              <a:lnSpc>
                <a:spcPct val="110000"/>
              </a:lnSpc>
              <a:buSzPct val="100045"/>
              <a:buBlip>
                <a:blip r:embed="rId4"/>
              </a:buBlip>
            </a:pPr>
            <a:r>
              <a:rPr b="0" lang="en-US" sz="1800" spc="-1" strike="noStrike">
                <a:solidFill>
                  <a:srgbClr val="000000"/>
                </a:solidFill>
                <a:latin typeface="Tahoma"/>
                <a:ea typeface="Tahoma"/>
              </a:rPr>
              <a:t>Maximum 50 nonvoting</a:t>
            </a:r>
            <a:endParaRPr b="0" lang="en-US" sz="1800" spc="-1" strike="noStrike">
              <a:solidFill>
                <a:srgbClr val="000000"/>
              </a:solidFill>
              <a:latin typeface="Tahoma"/>
            </a:endParaRPr>
          </a:p>
          <a:p>
            <a:pPr lvl="2" marL="685800" indent="-228240">
              <a:lnSpc>
                <a:spcPct val="110000"/>
              </a:lnSpc>
              <a:buSzPct val="100045"/>
              <a:buBlip>
                <a:blip r:embed="rId5"/>
              </a:buBlip>
            </a:pPr>
            <a:r>
              <a:rPr b="0" lang="en-US" sz="1800" spc="-1" strike="noStrike">
                <a:solidFill>
                  <a:srgbClr val="000000"/>
                </a:solidFill>
                <a:latin typeface="Tahoma"/>
                <a:ea typeface="Tahoma"/>
              </a:rPr>
              <a:t>Maximum 7 voting</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Best practice suggest that replica set contains an odd number of voting nodes to avoid the possibility of two nodes being selected as primaries due to network problems</a:t>
            </a:r>
            <a:endParaRPr b="0" lang="en-US" sz="1800" spc="-1" strike="noStrike">
              <a:solidFill>
                <a:srgbClr val="000000"/>
              </a:solidFill>
              <a:latin typeface="Tahoma"/>
            </a:endParaRPr>
          </a:p>
          <a:p>
            <a:pPr lvl="2" marL="685800" indent="-228240">
              <a:lnSpc>
                <a:spcPct val="110000"/>
              </a:lnSpc>
              <a:buSzPct val="100045"/>
              <a:buBlip>
                <a:blip r:embed="rId6"/>
              </a:buBlip>
            </a:pPr>
            <a:r>
              <a:rPr b="0" lang="en-US" sz="1800" spc="-1" strike="noStrike">
                <a:solidFill>
                  <a:srgbClr val="000000"/>
                </a:solidFill>
                <a:latin typeface="Tahoma"/>
                <a:ea typeface="Tahoma"/>
              </a:rPr>
              <a:t>Called a “split brain”</a:t>
            </a: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Secondary and Arbiter Nodes</a:t>
            </a:r>
            <a:endParaRPr b="0" lang="en-US" sz="2800" spc="-1" strike="noStrike">
              <a:solidFill>
                <a:srgbClr val="ffffff"/>
              </a:solidFill>
              <a:latin typeface="Arial"/>
            </a:endParaRPr>
          </a:p>
        </p:txBody>
      </p:sp>
      <p:sp>
        <p:nvSpPr>
          <p:cNvPr id="440"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A Secondary node</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A node whose data is replicated either directly from the primary or from another secondary node (replication chaining)</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Can potentially become the primary node</a:t>
            </a:r>
            <a:endParaRPr b="0" lang="en-US" sz="1800" spc="-1" strike="noStrike">
              <a:solidFill>
                <a:srgbClr val="000000"/>
              </a:solidFill>
              <a:latin typeface="Tahoma"/>
            </a:endParaRPr>
          </a:p>
          <a:p>
            <a:pPr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Replication occurs in near real time</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Secondary nodes may still be out of sync with the primary and contain “old” data</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Consequently, client read operations cannot be performed by default</a:t>
            </a:r>
            <a:endParaRPr b="0" lang="en-US" sz="1800" spc="-1" strike="noStrike">
              <a:solidFill>
                <a:srgbClr val="000000"/>
              </a:solidFill>
              <a:latin typeface="Tahoma"/>
            </a:endParaRPr>
          </a:p>
          <a:p>
            <a:pPr lvl="2" marL="685800" indent="-228240">
              <a:lnSpc>
                <a:spcPct val="110000"/>
              </a:lnSpc>
              <a:buSzPct val="100045"/>
              <a:buBlip>
                <a:blip r:embed="rId3"/>
              </a:buBlip>
            </a:pPr>
            <a:r>
              <a:rPr b="0" lang="en-US" sz="1800" spc="-1" strike="noStrike">
                <a:solidFill>
                  <a:srgbClr val="000000"/>
                </a:solidFill>
                <a:latin typeface="Tahoma"/>
                <a:ea typeface="Tahoma"/>
              </a:rPr>
              <a:t>Client must first acknowledge their willingness to read “old” data</a:t>
            </a:r>
            <a:endParaRPr b="0" lang="en-US" sz="1800" spc="-1" strike="noStrike">
              <a:solidFill>
                <a:srgbClr val="000000"/>
              </a:solidFill>
              <a:latin typeface="Tahoma"/>
            </a:endParaRPr>
          </a:p>
          <a:p>
            <a:pPr lvl="3" marL="914400" indent="-228240">
              <a:lnSpc>
                <a:spcPct val="110000"/>
              </a:lnSpc>
              <a:buClr>
                <a:srgbClr val="000000"/>
              </a:buClr>
              <a:buFont typeface="Arial"/>
              <a:buChar char="–"/>
            </a:pPr>
            <a:r>
              <a:rPr b="0" lang="en-US" sz="1800" spc="-1" strike="noStrike">
                <a:solidFill>
                  <a:srgbClr val="000000"/>
                </a:solidFill>
                <a:latin typeface="Tahoma"/>
                <a:ea typeface="Tahoma"/>
              </a:rPr>
              <a:t>For example, via rs.slaveOk() or setting a read preference </a:t>
            </a:r>
            <a:endParaRPr b="0" lang="en-US" sz="1800" spc="-1" strike="noStrike">
              <a:solidFill>
                <a:srgbClr val="000000"/>
              </a:solidFill>
              <a:latin typeface="Tahoma"/>
            </a:endParaRPr>
          </a:p>
          <a:p>
            <a:pPr marL="228600" indent="-228240">
              <a:lnSpc>
                <a:spcPct val="110000"/>
              </a:lnSpc>
              <a:spcBef>
                <a:spcPts val="1199"/>
              </a:spcBef>
              <a:buSzPct val="100045"/>
              <a:buBlip>
                <a:blip r:embed="rId4"/>
              </a:buBlip>
            </a:pPr>
            <a:r>
              <a:rPr b="0" lang="en-US" sz="1800" spc="-1" strike="noStrike">
                <a:solidFill>
                  <a:srgbClr val="000000"/>
                </a:solidFill>
                <a:latin typeface="Tahoma"/>
                <a:ea typeface="Tahoma"/>
              </a:rPr>
              <a:t>An arbiter node does not hold data, but rather can participate in process of voting for a primary</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If there are an even number of voting members in the replica set</a:t>
            </a:r>
            <a:endParaRPr b="0" lang="en-US" sz="1800" spc="-1" strike="noStrike">
              <a:solidFill>
                <a:srgbClr val="000000"/>
              </a:solidFill>
              <a:latin typeface="Tahoma"/>
            </a:endParaRPr>
          </a:p>
          <a:p>
            <a:pPr lvl="1" marL="457200" indent="-228240">
              <a:lnSpc>
                <a:spcPct val="110000"/>
              </a:lnSpc>
              <a:buClr>
                <a:srgbClr val="000000"/>
              </a:buClr>
              <a:buFont typeface="Arial"/>
              <a:buChar char="–"/>
            </a:pPr>
            <a:r>
              <a:rPr b="0" lang="en-US" sz="1800" spc="-1" strike="noStrike">
                <a:solidFill>
                  <a:srgbClr val="000000"/>
                </a:solidFill>
                <a:latin typeface="Tahoma"/>
                <a:ea typeface="Tahoma"/>
              </a:rPr>
              <a:t>Used to avoid “split brain”</a:t>
            </a: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ＭＳ Ｐゴシック"/>
              </a:rPr>
              <a:t>Chapter Summary</a:t>
            </a:r>
            <a:endParaRPr b="0" lang="en-US" sz="2800" spc="-1" strike="noStrike">
              <a:solidFill>
                <a:srgbClr val="ffffff"/>
              </a:solidFill>
              <a:latin typeface="Arial"/>
            </a:endParaRPr>
          </a:p>
        </p:txBody>
      </p:sp>
      <p:sp>
        <p:nvSpPr>
          <p:cNvPr id="442" name="TextShape 2"/>
          <p:cNvSpPr txBox="1"/>
          <p:nvPr/>
        </p:nvSpPr>
        <p:spPr>
          <a:xfrm>
            <a:off x="728640" y="1263960"/>
            <a:ext cx="7772040" cy="4937400"/>
          </a:xfrm>
          <a:prstGeom prst="rect">
            <a:avLst/>
          </a:prstGeom>
          <a:noFill/>
          <a:ln>
            <a:noFill/>
          </a:ln>
        </p:spPr>
        <p:txBody>
          <a:bodyPr lIns="90000" rIns="90000" tIns="46800" bIns="46800">
            <a:noAutofit/>
          </a:bodyPr>
          <a:p>
            <a:pPr>
              <a:lnSpc>
                <a:spcPct val="110000"/>
              </a:lnSpc>
              <a:spcBef>
                <a:spcPts val="1199"/>
              </a:spcBef>
            </a:pPr>
            <a:r>
              <a:rPr b="0" lang="en-US" sz="1800" spc="-1" strike="noStrike">
                <a:solidFill>
                  <a:srgbClr val="000000"/>
                </a:solidFill>
                <a:latin typeface="Tahoma"/>
                <a:ea typeface="Tahoma"/>
              </a:rPr>
              <a:t>In this chapter, we have:</a:t>
            </a:r>
            <a:endParaRPr b="0" lang="en-US" sz="1800" spc="-1" strike="noStrike">
              <a:solidFill>
                <a:srgbClr val="000000"/>
              </a:solidFill>
              <a:latin typeface="Tahoma"/>
            </a:endParaRPr>
          </a:p>
          <a:p>
            <a:pPr lvl="1" marL="228600" indent="-228240">
              <a:lnSpc>
                <a:spcPct val="110000"/>
              </a:lnSpc>
              <a:spcBef>
                <a:spcPts val="1199"/>
              </a:spcBef>
              <a:buSzPct val="100045"/>
              <a:buBlip>
                <a:blip r:embed="rId1"/>
              </a:buBlip>
            </a:pPr>
            <a:r>
              <a:rPr b="0" lang="en-US" sz="1800" spc="-1" strike="noStrike">
                <a:solidFill>
                  <a:srgbClr val="000000"/>
                </a:solidFill>
                <a:latin typeface="Tahoma"/>
                <a:ea typeface="Tahoma"/>
              </a:rPr>
              <a:t>Introduced the MongoDB document data store</a:t>
            </a:r>
            <a:endParaRPr b="0" lang="en-US" sz="1800" spc="-1" strike="noStrike">
              <a:solidFill>
                <a:srgbClr val="000000"/>
              </a:solidFill>
              <a:latin typeface="Tahoma"/>
            </a:endParaRPr>
          </a:p>
          <a:p>
            <a:pPr lvl="1" marL="228600" indent="-228240">
              <a:lnSpc>
                <a:spcPct val="110000"/>
              </a:lnSpc>
              <a:spcBef>
                <a:spcPts val="1199"/>
              </a:spcBef>
              <a:buSzPct val="100045"/>
              <a:buBlip>
                <a:blip r:embed="rId2"/>
              </a:buBlip>
            </a:pPr>
            <a:r>
              <a:rPr b="0" lang="en-US" sz="1800" spc="-1" strike="noStrike">
                <a:solidFill>
                  <a:srgbClr val="000000"/>
                </a:solidFill>
                <a:latin typeface="Tahoma"/>
                <a:ea typeface="Tahoma"/>
              </a:rPr>
              <a:t>Gained experience of using MongoDB</a:t>
            </a:r>
            <a:endParaRPr b="0" lang="en-US"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Chapter Concepts</a:t>
            </a:r>
            <a:endParaRPr b="0" lang="en-US" sz="2800" spc="-1" strike="noStrike">
              <a:solidFill>
                <a:srgbClr val="ffffff"/>
              </a:solidFill>
              <a:latin typeface="Arial"/>
            </a:endParaRPr>
          </a:p>
        </p:txBody>
      </p:sp>
      <p:sp>
        <p:nvSpPr>
          <p:cNvPr id="209" name="TextShape 2"/>
          <p:cNvSpPr txBox="1"/>
          <p:nvPr/>
        </p:nvSpPr>
        <p:spPr>
          <a:xfrm>
            <a:off x="2743200" y="1585800"/>
            <a:ext cx="5271840" cy="4514400"/>
          </a:xfrm>
          <a:prstGeom prst="rect">
            <a:avLst/>
          </a:prstGeom>
          <a:noFill/>
          <a:ln>
            <a:noFill/>
          </a:ln>
        </p:spPr>
        <p:txBody>
          <a:bodyPr lIns="90000" rIns="90000" tIns="46800" bIns="46800">
            <a:noAutofit/>
          </a:bodyPr>
          <a:p>
            <a:pPr>
              <a:lnSpc>
                <a:spcPct val="100000"/>
              </a:lnSpc>
              <a:spcBef>
                <a:spcPts val="1800"/>
              </a:spcBef>
              <a:spcAft>
                <a:spcPts val="601"/>
              </a:spcAft>
            </a:pPr>
            <a:r>
              <a:rPr b="0" lang="en-US" sz="2000" spc="-1" strike="noStrike">
                <a:solidFill>
                  <a:srgbClr val="000000"/>
                </a:solidFill>
                <a:latin typeface="Tahoma"/>
                <a:ea typeface="Tahoma"/>
              </a:rPr>
              <a:t>Overview</a:t>
            </a:r>
            <a:endParaRPr b="0" lang="en-US" sz="2000" spc="-1" strike="noStrike">
              <a:solidFill>
                <a:srgbClr val="000000"/>
              </a:solidFill>
              <a:latin typeface="Tahoma"/>
            </a:endParaRPr>
          </a:p>
          <a:p>
            <a:pPr>
              <a:lnSpc>
                <a:spcPct val="100000"/>
              </a:lnSpc>
              <a:spcBef>
                <a:spcPts val="1800"/>
              </a:spcBef>
              <a:spcAft>
                <a:spcPts val="601"/>
              </a:spcAft>
            </a:pPr>
            <a:r>
              <a:rPr b="1" lang="en-US" sz="2000" spc="-1" strike="noStrike">
                <a:solidFill>
                  <a:srgbClr val="000000"/>
                </a:solidFill>
                <a:latin typeface="Tahoma"/>
                <a:ea typeface="Tahoma"/>
              </a:rPr>
              <a:t>Installing MongoDB</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Using the MongoDB Shell</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Querying MongoDB</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Accessing MongoDB with Java</a:t>
            </a:r>
            <a:endParaRPr b="0" lang="en-US" sz="2000" spc="-1" strike="noStrike">
              <a:solidFill>
                <a:srgbClr val="000000"/>
              </a:solidFill>
              <a:latin typeface="Tahoma"/>
            </a:endParaRPr>
          </a:p>
          <a:p>
            <a:pPr>
              <a:lnSpc>
                <a:spcPct val="100000"/>
              </a:lnSpc>
              <a:spcBef>
                <a:spcPts val="1800"/>
              </a:spcBef>
              <a:spcAft>
                <a:spcPts val="601"/>
              </a:spcAft>
            </a:pPr>
            <a:r>
              <a:rPr b="0" lang="en-US" sz="2000" spc="-1" strike="noStrike">
                <a:solidFill>
                  <a:srgbClr val="000000"/>
                </a:solidFill>
                <a:latin typeface="Tahoma"/>
                <a:ea typeface="Tahoma"/>
              </a:rPr>
              <a:t>Replication with MongoDB</a:t>
            </a:r>
            <a:endParaRPr b="0" lang="en-US" sz="2000" spc="-1" strike="noStrike">
              <a:solidFill>
                <a:srgbClr val="000000"/>
              </a:solidFill>
              <a:latin typeface="Tahoma"/>
            </a:endParaRPr>
          </a:p>
        </p:txBody>
      </p:sp>
      <p:grpSp>
        <p:nvGrpSpPr>
          <p:cNvPr id="210" name="Group 3"/>
          <p:cNvGrpSpPr/>
          <p:nvPr/>
        </p:nvGrpSpPr>
        <p:grpSpPr>
          <a:xfrm>
            <a:off x="2304360" y="2211480"/>
            <a:ext cx="410040" cy="377280"/>
            <a:chOff x="2304360" y="2211480"/>
            <a:chExt cx="410040" cy="377280"/>
          </a:xfrm>
        </p:grpSpPr>
        <p:sp>
          <p:nvSpPr>
            <p:cNvPr id="211" name="CustomShape 4"/>
            <p:cNvSpPr/>
            <p:nvPr/>
          </p:nvSpPr>
          <p:spPr>
            <a:xfrm rot="5400000">
              <a:off x="2320560" y="2194920"/>
              <a:ext cx="377280" cy="410040"/>
            </a:xfrm>
            <a:custGeom>
              <a:avLst/>
              <a:gdLst/>
              <a:ahLst/>
              <a:rect l="l" t="t" r="r" b="b"/>
              <a:pathLst>
                <a:path w="264955" h="311498">
                  <a:moveTo>
                    <a:pt x="0" y="311498"/>
                  </a:moveTo>
                  <a:lnTo>
                    <a:pt x="132478" y="0"/>
                  </a:lnTo>
                  <a:lnTo>
                    <a:pt x="264955" y="311498"/>
                  </a:lnTo>
                  <a:lnTo>
                    <a:pt x="138844" y="253377"/>
                  </a:lnTo>
                  <a:lnTo>
                    <a:pt x="0" y="311498"/>
                  </a:lnTo>
                  <a:close/>
                </a:path>
              </a:pathLst>
            </a:custGeom>
            <a:solidFill>
              <a:schemeClr val="accent4"/>
            </a:solidFill>
            <a:ln w="1908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212" name="CustomShape 5"/>
            <p:cNvSpPr/>
            <p:nvPr/>
          </p:nvSpPr>
          <p:spPr>
            <a:xfrm>
              <a:off x="2323800" y="2228040"/>
              <a:ext cx="387720" cy="185400"/>
            </a:xfrm>
            <a:custGeom>
              <a:avLst/>
              <a:gdLst/>
              <a:ahLst/>
              <a:rect l="l" t="t" r="r" b="b"/>
              <a:pathLst>
                <a:path w="245" h="158">
                  <a:moveTo>
                    <a:pt x="0" y="0"/>
                  </a:moveTo>
                  <a:lnTo>
                    <a:pt x="245" y="146"/>
                  </a:lnTo>
                  <a:lnTo>
                    <a:pt x="226" y="158"/>
                  </a:lnTo>
                  <a:lnTo>
                    <a:pt x="0" y="23"/>
                  </a:lnTo>
                  <a:lnTo>
                    <a:pt x="0" y="0"/>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sp>
          <p:nvSpPr>
            <p:cNvPr id="213" name="CustomShape 6"/>
            <p:cNvSpPr/>
            <p:nvPr/>
          </p:nvSpPr>
          <p:spPr>
            <a:xfrm>
              <a:off x="2321280" y="2387160"/>
              <a:ext cx="392760" cy="192240"/>
            </a:xfrm>
            <a:custGeom>
              <a:avLst/>
              <a:gdLst/>
              <a:ahLst/>
              <a:rect l="l" t="t" r="r" b="b"/>
              <a:pathLst>
                <a:path w="248" h="156">
                  <a:moveTo>
                    <a:pt x="248" y="12"/>
                  </a:moveTo>
                  <a:lnTo>
                    <a:pt x="0" y="156"/>
                  </a:lnTo>
                  <a:lnTo>
                    <a:pt x="3" y="131"/>
                  </a:lnTo>
                  <a:lnTo>
                    <a:pt x="229" y="0"/>
                  </a:lnTo>
                  <a:lnTo>
                    <a:pt x="248" y="12"/>
                  </a:lnTo>
                  <a:close/>
                </a:path>
              </a:pathLst>
            </a:custGeom>
            <a:solidFill>
              <a:schemeClr val="accent4"/>
            </a:solidFill>
            <a:ln w="28440">
              <a:noFill/>
            </a:ln>
            <a:effectLst>
              <a:outerShdw algn="ctr" blurRad="44450" dir="5400000" dist="28080">
                <a:srgbClr val="000000">
                  <a:alpha val="32000"/>
                </a:srgbClr>
              </a:outerShdw>
            </a:effectLst>
            <a:scene3d>
              <a:camera prst="orthographicFront"/>
              <a:lightRig rig="threePt" dir="t"/>
            </a:scene3d>
            <a:sp3d>
              <a:bevelT w="190500" h="38100"/>
            </a:sp3d>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Installing MongoDB—I</a:t>
            </a:r>
            <a:endParaRPr b="0" lang="en-US" sz="2800" spc="-1" strike="noStrike">
              <a:solidFill>
                <a:srgbClr val="ffffff"/>
              </a:solidFill>
              <a:latin typeface="Arial"/>
            </a:endParaRPr>
          </a:p>
        </p:txBody>
      </p:sp>
      <p:sp>
        <p:nvSpPr>
          <p:cNvPr id="215" name="TextShape 2"/>
          <p:cNvSpPr txBox="1"/>
          <p:nvPr/>
        </p:nvSpPr>
        <p:spPr>
          <a:xfrm>
            <a:off x="728640" y="1263960"/>
            <a:ext cx="821592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Tahoma"/>
                <a:ea typeface="Tahoma"/>
              </a:rPr>
              <a:t>This chapter uses MongoDB 3.2.4</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Available for Windows Server, Linux (Amazon, Debian, Fedora, RedHat, SUSE, Ubuntu), OSX, and Solaris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64-bit versions only (32-bit versions deprecated with 3.2.X)</a:t>
            </a:r>
            <a:endParaRPr b="0" lang="en-US" sz="1800" spc="-1" strike="noStrike">
              <a:solidFill>
                <a:srgbClr val="000000"/>
              </a:solidFill>
              <a:latin typeface="Tahoma"/>
            </a:endParaRPr>
          </a:p>
          <a:p>
            <a:pPr marL="228600" indent="-228240">
              <a:lnSpc>
                <a:spcPct val="100000"/>
              </a:lnSpc>
              <a:spcBef>
                <a:spcPts val="1199"/>
              </a:spcBef>
              <a:buSzPct val="100045"/>
              <a:buBlip>
                <a:blip r:embed="rId2"/>
              </a:buBlip>
            </a:pPr>
            <a:r>
              <a:rPr b="0" lang="en-US" sz="1800" spc="-1" strike="noStrike">
                <a:solidFill>
                  <a:srgbClr val="000000"/>
                </a:solidFill>
                <a:latin typeface="Tahoma"/>
                <a:ea typeface="Tahoma"/>
              </a:rPr>
              <a:t>The following steps are based on the “Install MongoDB from Tarball” documentation </a:t>
            </a:r>
            <a:br/>
            <a:r>
              <a:rPr b="0" lang="en-US" sz="1800" spc="-1" strike="noStrike">
                <a:solidFill>
                  <a:srgbClr val="000000"/>
                </a:solidFill>
                <a:latin typeface="Tahoma"/>
                <a:ea typeface="Tahoma"/>
              </a:rPr>
              <a:t>(see: </a:t>
            </a:r>
            <a:r>
              <a:rPr b="0" lang="en-US" sz="1800" spc="-1" strike="noStrike" u="sng">
                <a:solidFill>
                  <a:srgbClr val="0070c0"/>
                </a:solidFill>
                <a:uFillTx/>
                <a:latin typeface="Tahoma"/>
                <a:ea typeface="Tahoma"/>
                <a:hlinkClick r:id="rId3"/>
              </a:rPr>
              <a:t>https://docs.mongodb.org/gettingstarted/shell/tutorial/install-mongodb-on-linux/</a:t>
            </a:r>
            <a:r>
              <a:rPr b="0" lang="en-US" sz="1800" spc="-1" strike="noStrike">
                <a:solidFill>
                  <a:srgbClr val="000000"/>
                </a:solidFill>
                <a:latin typeface="Tahoma"/>
                <a:ea typeface="Tahoma"/>
              </a:rPr>
              <a:t>) </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Download </a:t>
            </a:r>
            <a:r>
              <a:rPr b="0" lang="en-US" sz="1800" spc="-1" strike="noStrike">
                <a:solidFill>
                  <a:srgbClr val="000000"/>
                </a:solidFill>
                <a:latin typeface="Courier New"/>
                <a:ea typeface="Tahoma"/>
              </a:rPr>
              <a:t>mongodb-linux-x86_64-ubuntu1404-3.2.4.tgz</a:t>
            </a:r>
            <a:endParaRPr b="0" lang="en-US" sz="1800" spc="-1" strike="noStrike">
              <a:solidFill>
                <a:srgbClr val="000000"/>
              </a:solidFill>
              <a:latin typeface="Tahoma"/>
            </a:endParaRPr>
          </a:p>
          <a:p>
            <a:pPr lvl="2" marL="685800" indent="-228240">
              <a:lnSpc>
                <a:spcPct val="100000"/>
              </a:lnSpc>
              <a:buSzPct val="100045"/>
              <a:buBlip>
                <a:blip r:embed="rId4"/>
              </a:buBlip>
            </a:pPr>
            <a:r>
              <a:rPr b="0" lang="en-US" sz="1800" spc="-1" strike="noStrike">
                <a:solidFill>
                  <a:srgbClr val="000000"/>
                </a:solidFill>
                <a:latin typeface="Tahoma"/>
                <a:ea typeface="Tahoma"/>
              </a:rPr>
              <a:t>From: </a:t>
            </a:r>
            <a:r>
              <a:rPr b="0" lang="en-US" sz="1800" spc="-1" strike="noStrike" u="sng">
                <a:solidFill>
                  <a:srgbClr val="0070c0"/>
                </a:solidFill>
                <a:uFillTx/>
                <a:latin typeface="Courier New"/>
                <a:ea typeface="Tahoma"/>
                <a:hlinkClick r:id="rId5"/>
              </a:rPr>
              <a:t>https://www.mongodb.org/downloads#production</a:t>
            </a:r>
            <a:r>
              <a:rPr b="0" lang="en-US" sz="1800" spc="-1" strike="noStrike">
                <a:solidFill>
                  <a:srgbClr val="000000"/>
                </a:solidFill>
                <a:latin typeface="Courier New"/>
                <a:ea typeface="Tahoma"/>
              </a:rPr>
              <a:t> </a:t>
            </a:r>
            <a:endParaRPr b="0" lang="en-US" sz="1800" spc="-1" strike="noStrike">
              <a:solidFill>
                <a:srgbClr val="000000"/>
              </a:solidFill>
              <a:latin typeface="Tahoma"/>
            </a:endParaRPr>
          </a:p>
          <a:p>
            <a:pPr lvl="2" marL="685800" indent="-228240">
              <a:lnSpc>
                <a:spcPct val="100000"/>
              </a:lnSpc>
              <a:buSzPct val="100045"/>
              <a:buBlip>
                <a:blip r:embed="rId6"/>
              </a:buBlip>
            </a:pPr>
            <a:r>
              <a:rPr b="0" lang="en-US" sz="1800" spc="-1" strike="noStrike">
                <a:solidFill>
                  <a:srgbClr val="000000"/>
                </a:solidFill>
                <a:latin typeface="Tahoma"/>
                <a:ea typeface="Tahoma"/>
              </a:rPr>
              <a:t>To: </a:t>
            </a:r>
            <a:r>
              <a:rPr b="0" lang="en-US" sz="1800" spc="-1" strike="noStrike">
                <a:solidFill>
                  <a:srgbClr val="000000"/>
                </a:solidFill>
                <a:latin typeface="Courier New"/>
                <a:ea typeface="Tahoma"/>
              </a:rPr>
              <a:t>/usr/student/Downloads </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Extract to: </a:t>
            </a:r>
            <a:r>
              <a:rPr b="0" lang="en-US" sz="1800" spc="-1" strike="noStrike">
                <a:solidFill>
                  <a:srgbClr val="000000"/>
                </a:solidFill>
                <a:latin typeface="Courier New"/>
                <a:ea typeface="Tahoma"/>
              </a:rPr>
              <a:t>/usr/local</a:t>
            </a:r>
            <a:endParaRPr b="0" lang="en-US" sz="1800" spc="-1" strike="noStrike">
              <a:solidFill>
                <a:srgbClr val="000000"/>
              </a:solidFill>
              <a:latin typeface="Tahoma"/>
            </a:endParaRPr>
          </a:p>
          <a:p>
            <a:pPr lvl="2" marL="685800" indent="-228240">
              <a:lnSpc>
                <a:spcPct val="100000"/>
              </a:lnSpc>
              <a:buSzPct val="100000"/>
              <a:buBlip>
                <a:blip r:embed="rId7"/>
              </a:buBlip>
            </a:pPr>
            <a:r>
              <a:rPr b="0" lang="en-US" sz="1700" spc="-1" strike="noStrike">
                <a:solidFill>
                  <a:srgbClr val="000000"/>
                </a:solidFill>
                <a:latin typeface="Courier New"/>
                <a:ea typeface="Tahoma"/>
              </a:rPr>
              <a:t>sudo tar –zxvf mongodb-linux-x86_64-ubuntu1404-3.2.4.tgz -C /usr/local</a:t>
            </a:r>
            <a:endParaRPr b="0" lang="en-US" sz="17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Create a symbolic link</a:t>
            </a:r>
            <a:endParaRPr b="0" lang="en-US" sz="1800" spc="-1" strike="noStrike">
              <a:solidFill>
                <a:srgbClr val="000000"/>
              </a:solidFill>
              <a:latin typeface="Tahoma"/>
            </a:endParaRPr>
          </a:p>
          <a:p>
            <a:pPr lvl="2" marL="685800" indent="-228240">
              <a:lnSpc>
                <a:spcPct val="100000"/>
              </a:lnSpc>
              <a:buSzPct val="100045"/>
              <a:buBlip>
                <a:blip r:embed="rId8"/>
              </a:buBlip>
            </a:pPr>
            <a:r>
              <a:rPr b="0" lang="en-US" sz="1800" spc="-1" strike="noStrike">
                <a:solidFill>
                  <a:srgbClr val="000000"/>
                </a:solidFill>
                <a:latin typeface="Courier New"/>
                <a:ea typeface="Tahoma"/>
              </a:rPr>
              <a:t>cd  /usr/local</a:t>
            </a:r>
            <a:endParaRPr b="0" lang="en-US" sz="1800" spc="-1" strike="noStrike">
              <a:solidFill>
                <a:srgbClr val="000000"/>
              </a:solidFill>
              <a:latin typeface="Tahoma"/>
            </a:endParaRPr>
          </a:p>
          <a:p>
            <a:pPr lvl="2" marL="685800" indent="-228240">
              <a:lnSpc>
                <a:spcPct val="100000"/>
              </a:lnSpc>
              <a:buSzPct val="100000"/>
              <a:buBlip>
                <a:blip r:embed="rId9"/>
              </a:buBlip>
            </a:pPr>
            <a:r>
              <a:rPr b="0" lang="en-US" sz="1700" spc="-1" strike="noStrike">
                <a:solidFill>
                  <a:srgbClr val="000000"/>
                </a:solidFill>
                <a:latin typeface="Courier New"/>
                <a:ea typeface="Tahoma"/>
              </a:rPr>
              <a:t>sudo ln –s mongodb-linux-x86_64-ubuntu1404-3.2.4/  mongodb</a:t>
            </a:r>
            <a:endParaRPr b="0" lang="en-US" sz="17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1050840" y="268200"/>
            <a:ext cx="7002000" cy="626760"/>
          </a:xfrm>
          <a:prstGeom prst="rect">
            <a:avLst/>
          </a:prstGeom>
          <a:noFill/>
          <a:ln>
            <a:noFill/>
          </a:ln>
        </p:spPr>
        <p:txBody>
          <a:bodyPr lIns="90000" rIns="90000" tIns="46800" bIns="46800" anchor="ctr">
            <a:noAutofit/>
          </a:bodyPr>
          <a:p>
            <a:pPr algn="ctr">
              <a:lnSpc>
                <a:spcPct val="100000"/>
              </a:lnSpc>
            </a:pPr>
            <a:r>
              <a:rPr b="1" lang="en-US" sz="2800" spc="-1" strike="noStrike">
                <a:solidFill>
                  <a:srgbClr val="000000"/>
                </a:solidFill>
                <a:latin typeface="Tahoma"/>
                <a:ea typeface="Tahoma"/>
              </a:rPr>
              <a:t>Installing MongoDB—II</a:t>
            </a:r>
            <a:endParaRPr b="0" lang="en-US" sz="2800" spc="-1" strike="noStrike">
              <a:solidFill>
                <a:srgbClr val="ffffff"/>
              </a:solidFill>
              <a:latin typeface="Arial"/>
            </a:endParaRPr>
          </a:p>
        </p:txBody>
      </p:sp>
      <p:sp>
        <p:nvSpPr>
          <p:cNvPr id="217" name="TextShape 2"/>
          <p:cNvSpPr txBox="1"/>
          <p:nvPr/>
        </p:nvSpPr>
        <p:spPr>
          <a:xfrm>
            <a:off x="728640" y="1263960"/>
            <a:ext cx="7772040" cy="4937400"/>
          </a:xfrm>
          <a:prstGeom prst="rect">
            <a:avLst/>
          </a:prstGeom>
          <a:noFill/>
          <a:ln>
            <a:noFill/>
          </a:ln>
        </p:spPr>
        <p:txBody>
          <a:bodyPr lIns="90000" rIns="90000" tIns="46800" bIns="46800">
            <a:noAutofit/>
          </a:bodyPr>
          <a:p>
            <a:pPr marL="228600" indent="-228240">
              <a:lnSpc>
                <a:spcPct val="100000"/>
              </a:lnSpc>
              <a:spcBef>
                <a:spcPts val="1199"/>
              </a:spcBef>
              <a:buSzPct val="100045"/>
              <a:buBlip>
                <a:blip r:embed="rId1"/>
              </a:buBlip>
            </a:pPr>
            <a:r>
              <a:rPr b="0" lang="en-US" sz="1800" spc="-1" strike="noStrike">
                <a:solidFill>
                  <a:srgbClr val="000000"/>
                </a:solidFill>
                <a:latin typeface="Tahoma"/>
                <a:ea typeface="Tahoma"/>
              </a:rPr>
              <a:t>Open the </a:t>
            </a:r>
            <a:r>
              <a:rPr b="0" lang="en-US" sz="1800" spc="-1" strike="noStrike">
                <a:solidFill>
                  <a:srgbClr val="000000"/>
                </a:solidFill>
                <a:latin typeface="Courier New"/>
                <a:ea typeface="Tahoma"/>
              </a:rPr>
              <a:t>/etc/profile.d/mongodb.sh</a:t>
            </a:r>
            <a:r>
              <a:rPr b="0" lang="en-US" sz="1800" spc="-1" strike="noStrike">
                <a:solidFill>
                  <a:srgbClr val="000000"/>
                </a:solidFill>
                <a:latin typeface="Tahoma"/>
                <a:ea typeface="Tahoma"/>
              </a:rPr>
              <a:t> file for editing</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cd  /etc/profile.d</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sudo  vi  mongodb.sh</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Or use: </a:t>
            </a:r>
            <a:r>
              <a:rPr b="0" lang="en-US" sz="1800" spc="-1" strike="noStrike">
                <a:solidFill>
                  <a:srgbClr val="000000"/>
                </a:solidFill>
                <a:latin typeface="Courier New"/>
                <a:ea typeface="Tahoma"/>
              </a:rPr>
              <a:t>sudo gedit mongodb.sh</a:t>
            </a:r>
            <a:endParaRPr b="0" lang="en-US" sz="1800" spc="-1" strike="noStrike">
              <a:solidFill>
                <a:srgbClr val="000000"/>
              </a:solidFill>
              <a:latin typeface="Tahoma"/>
            </a:endParaRPr>
          </a:p>
          <a:p>
            <a:pPr marL="228600" indent="-228240">
              <a:lnSpc>
                <a:spcPct val="100000"/>
              </a:lnSpc>
              <a:spcBef>
                <a:spcPts val="1199"/>
              </a:spcBef>
              <a:buSzPct val="100045"/>
              <a:buBlip>
                <a:blip r:embed="rId2"/>
              </a:buBlip>
            </a:pPr>
            <a:r>
              <a:rPr b="0" lang="en-US" sz="1800" spc="-1" strike="noStrike">
                <a:solidFill>
                  <a:srgbClr val="000000"/>
                </a:solidFill>
                <a:latin typeface="Tahoma"/>
                <a:ea typeface="Tahoma"/>
              </a:rPr>
              <a:t>Add the following lines:</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Tahoma"/>
                <a:ea typeface="Tahoma"/>
              </a:rPr>
              <a:t>Save the changes when ready</a:t>
            </a:r>
            <a:endParaRPr b="0" lang="en-US" sz="1800" spc="-1" strike="noStrike">
              <a:solidFill>
                <a:srgbClr val="000000"/>
              </a:solidFill>
              <a:latin typeface="Tahoma"/>
            </a:endParaRPr>
          </a:p>
          <a:p>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a:p>
            <a:pPr marL="228600" indent="-228240">
              <a:lnSpc>
                <a:spcPct val="100000"/>
              </a:lnSpc>
              <a:spcBef>
                <a:spcPts val="1199"/>
              </a:spcBef>
              <a:buSzPct val="100045"/>
              <a:buBlip>
                <a:blip r:embed="rId3"/>
              </a:buBlip>
            </a:pPr>
            <a:r>
              <a:rPr b="0" lang="en-US" sz="1800" spc="-1" strike="noStrike">
                <a:solidFill>
                  <a:srgbClr val="000000"/>
                </a:solidFill>
                <a:latin typeface="Tahoma"/>
                <a:ea typeface="Tahoma"/>
              </a:rPr>
              <a:t>Make the </a:t>
            </a:r>
            <a:r>
              <a:rPr b="0" lang="en-US" sz="1800" spc="-1" strike="noStrike">
                <a:solidFill>
                  <a:srgbClr val="000000"/>
                </a:solidFill>
                <a:latin typeface="Courier New"/>
                <a:ea typeface="Tahoma"/>
              </a:rPr>
              <a:t>/etc/profile.d/mongodb.sh</a:t>
            </a:r>
            <a:r>
              <a:rPr b="0" lang="en-US" sz="1800" spc="-1" strike="noStrike">
                <a:solidFill>
                  <a:srgbClr val="000000"/>
                </a:solidFill>
                <a:latin typeface="Tahoma"/>
                <a:ea typeface="Tahoma"/>
              </a:rPr>
              <a:t> file executable</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sudo chmod  +x   mongodb.sh</a:t>
            </a:r>
            <a:endParaRPr b="0" lang="en-US" sz="1800" spc="-1" strike="noStrike">
              <a:solidFill>
                <a:srgbClr val="000000"/>
              </a:solidFill>
              <a:latin typeface="Tahoma"/>
            </a:endParaRPr>
          </a:p>
          <a:p>
            <a:pPr marL="228600" indent="-228240">
              <a:lnSpc>
                <a:spcPct val="100000"/>
              </a:lnSpc>
              <a:spcBef>
                <a:spcPts val="1199"/>
              </a:spcBef>
              <a:buSzPct val="100045"/>
              <a:buBlip>
                <a:blip r:embed="rId4"/>
              </a:buBlip>
            </a:pPr>
            <a:r>
              <a:rPr b="0" lang="en-US" sz="1800" spc="-1" strike="noStrike">
                <a:solidFill>
                  <a:srgbClr val="000000"/>
                </a:solidFill>
                <a:latin typeface="Tahoma"/>
                <a:ea typeface="Tahoma"/>
              </a:rPr>
              <a:t>Create the default directory that MongoDB uses for data storage</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sudo  mkdir  –p  /data/db</a:t>
            </a:r>
            <a:endParaRPr b="0" lang="en-US" sz="1800" spc="-1" strike="noStrike">
              <a:solidFill>
                <a:srgbClr val="000000"/>
              </a:solidFill>
              <a:latin typeface="Tahoma"/>
            </a:endParaRPr>
          </a:p>
          <a:p>
            <a:pPr lvl="1" marL="457200" indent="-228240">
              <a:lnSpc>
                <a:spcPct val="100000"/>
              </a:lnSpc>
              <a:buClr>
                <a:srgbClr val="000000"/>
              </a:buClr>
              <a:buFont typeface="Arial"/>
              <a:buChar char="–"/>
            </a:pPr>
            <a:r>
              <a:rPr b="0" lang="en-US" sz="1800" spc="-1" strike="noStrike">
                <a:solidFill>
                  <a:srgbClr val="000000"/>
                </a:solidFill>
                <a:latin typeface="Courier New"/>
                <a:ea typeface="Tahoma"/>
              </a:rPr>
              <a:t>sudo  chown –R  student:student /data</a:t>
            </a:r>
            <a:endParaRPr b="0" lang="en-US" sz="1800" spc="-1" strike="noStrike">
              <a:solidFill>
                <a:srgbClr val="000000"/>
              </a:solidFill>
              <a:latin typeface="Tahoma"/>
            </a:endParaRPr>
          </a:p>
          <a:p>
            <a:endParaRPr b="0" lang="en-US" sz="1800" spc="-1" strike="noStrike">
              <a:solidFill>
                <a:srgbClr val="000000"/>
              </a:solidFill>
              <a:latin typeface="Tahoma"/>
            </a:endParaRPr>
          </a:p>
          <a:p>
            <a:endParaRPr b="0" lang="en-US" sz="1800" spc="-1" strike="noStrike">
              <a:solidFill>
                <a:srgbClr val="000000"/>
              </a:solidFill>
              <a:latin typeface="Tahoma"/>
            </a:endParaRPr>
          </a:p>
          <a:p>
            <a:pPr>
              <a:lnSpc>
                <a:spcPct val="100000"/>
              </a:lnSpc>
              <a:spcBef>
                <a:spcPts val="1199"/>
              </a:spcBef>
            </a:pPr>
            <a:endParaRPr b="0" lang="en-US" sz="1800" spc="-1" strike="noStrike">
              <a:solidFill>
                <a:srgbClr val="000000"/>
              </a:solidFill>
              <a:latin typeface="Tahoma"/>
            </a:endParaRPr>
          </a:p>
        </p:txBody>
      </p:sp>
      <p:sp>
        <p:nvSpPr>
          <p:cNvPr id="218" name="CustomShape 3"/>
          <p:cNvSpPr/>
          <p:nvPr/>
        </p:nvSpPr>
        <p:spPr>
          <a:xfrm>
            <a:off x="1935000" y="3193920"/>
            <a:ext cx="5274000" cy="645840"/>
          </a:xfrm>
          <a:prstGeom prst="rect">
            <a:avLst/>
          </a:prstGeom>
          <a:noFill/>
          <a:ln w="28440">
            <a:solidFill>
              <a:schemeClr val="accent2">
                <a:lumMod val="20000"/>
                <a:lumOff val="80000"/>
              </a:schemeClr>
            </a:solidFill>
            <a:miter/>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ourier New"/>
              </a:rPr>
              <a:t>export  MONGODB_HOME=/usr/local/mongodb</a:t>
            </a:r>
            <a:endParaRPr b="0" lang="en-US" sz="1600" spc="-1" strike="noStrike">
              <a:latin typeface="Arial"/>
            </a:endParaRPr>
          </a:p>
          <a:p>
            <a:pPr>
              <a:lnSpc>
                <a:spcPct val="100000"/>
              </a:lnSpc>
            </a:pPr>
            <a:r>
              <a:rPr b="0" lang="en-US" sz="1600" spc="-1" strike="noStrike">
                <a:solidFill>
                  <a:srgbClr val="000000"/>
                </a:solidFill>
                <a:latin typeface="Courier New"/>
              </a:rPr>
              <a:t>export  PATH=$PATH:$MONGODB_HOME/bin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4.xml.rels><?xml version="1.0" encoding="UTF-8"?>
<Relationships xmlns="http://schemas.openxmlformats.org/package/2006/relationships"><Relationship Id="rId1" Type="http://schemas.openxmlformats.org/officeDocument/2006/relationships/customXmlProps" Target="itemProps4.xml"/>
</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EVEA5JW6U4JV-6-8373</_dlc_DocId>
    <_dlc_DocIdUrl xmlns="037063e9-a85e-4c78-8627-f1a9315663e5">
      <Url>https://portal.roitraining.com/Courses/_layouts/DocIdRedir.aspx?ID=EVEA5JW6U4JV-6-8373</Url>
      <Description>EVEA5JW6U4JV-6-8373</Description>
    </_dlc_DocIdUrl>
    <Date_x0020_last_x0020_used xmlns="027ed24f-5970-4294-be5c-0919c5aaa214" xsi:nil="true"/>
    <Customization_x0020_Information xmlns="027ed24f-5970-4294-be5c-0919c5aaa2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8163B9-095D-4EF7-B522-9E0930F30F99}">
  <ds:schemaRefs>
    <ds:schemaRef ds:uri="http://schemas.microsoft.com/sharepoint/events"/>
  </ds:schemaRefs>
</ds:datastoreItem>
</file>

<file path=customXml/itemProps2.xml><?xml version="1.0" encoding="utf-8"?>
<ds:datastoreItem xmlns:ds="http://schemas.openxmlformats.org/officeDocument/2006/customXml" ds:itemID="{A5BED4B7-A8DB-4AA9-89F6-1576AE0A6E62}">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3.xml><?xml version="1.0" encoding="utf-8"?>
<ds:datastoreItem xmlns:ds="http://schemas.openxmlformats.org/officeDocument/2006/customXml" ds:itemID="{378B6938-DBB8-41F2-8AD7-816A003CF4E2}">
  <ds:schemaRefs>
    <ds:schemaRef ds:uri="http://schemas.microsoft.com/sharepoint/v3/contenttype/forms"/>
  </ds:schemaRefs>
</ds:datastoreItem>
</file>

<file path=customXml/itemProps4.xml><?xml version="1.0" encoding="utf-8"?>
<ds:datastoreItem xmlns:ds="http://schemas.openxmlformats.org/officeDocument/2006/customXml" ds:itemID="{F93E861D-A590-4C0B-8976-6D9B88BC15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 Standard Theme</Template>
  <TotalTime>3359351</TotalTime>
  <Application>LibreOffice/6.2.4.2$MacOSX_X86_64 LibreOffice_project/2412653d852ce75f65fbfa83fb7e7b669a126d64</Application>
  <Words>4767</Words>
  <Paragraphs>879</Paragraphs>
  <Company>S&amp;S International</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2003-06-08T00:04:25Z</dcterms:created>
  <dc:creator>Steve Blais</dc:creator>
  <dc:description/>
  <dc:language>en-US</dc:language>
  <cp:lastModifiedBy/>
  <cp:lastPrinted>2015-06-04T14:10:31Z</cp:lastPrinted>
  <dcterms:modified xsi:type="dcterms:W3CDTF">2019-09-27T18:40:17Z</dcterms:modified>
  <cp:revision>1966</cp:revision>
  <dc:subject/>
  <dc:title>Introduction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S&amp;S International</vt:lpwstr>
  </property>
  <property fmtid="{D5CDD505-2E9C-101B-9397-08002B2CF9AE}" pid="4" name="ContentTypeId">
    <vt:lpwstr>0x0101006B08A054FD435346B287BB258D6D8C2A</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63</vt:i4>
  </property>
  <property fmtid="{D5CDD505-2E9C-101B-9397-08002B2CF9AE}" pid="10" name="PresentationFormat">
    <vt:lpwstr>On-screen Show (4:3)</vt:lpwstr>
  </property>
  <property fmtid="{D5CDD505-2E9C-101B-9397-08002B2CF9AE}" pid="11" name="ScaleCrop">
    <vt:bool>0</vt:bool>
  </property>
  <property fmtid="{D5CDD505-2E9C-101B-9397-08002B2CF9AE}" pid="12" name="ShareDoc">
    <vt:bool>0</vt:bool>
  </property>
  <property fmtid="{D5CDD505-2E9C-101B-9397-08002B2CF9AE}" pid="13" name="Slides">
    <vt:i4>63</vt:i4>
  </property>
  <property fmtid="{D5CDD505-2E9C-101B-9397-08002B2CF9AE}" pid="14" name="_dlc_DocIdItemGuid">
    <vt:lpwstr>1445b8e8-1aa7-4b4c-a740-a03dfa00f529</vt:lpwstr>
  </property>
</Properties>
</file>