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5"/>
  </p:sldMasterIdLst>
  <p:notesMasterIdLst>
    <p:notesMasterId r:id="rId96"/>
  </p:notesMasterIdLst>
  <p:handoutMasterIdLst>
    <p:handoutMasterId r:id="rId9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46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741">
          <p15:clr>
            <a:srgbClr val="A4A3A4"/>
          </p15:clr>
        </p15:guide>
        <p15:guide id="5" pos="37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34D"/>
    <a:srgbClr val="898F8F"/>
    <a:srgbClr val="FF3300"/>
    <a:srgbClr val="FF9900"/>
    <a:srgbClr val="FFCC00"/>
    <a:srgbClr val="FFFF99"/>
    <a:srgbClr val="FF9966"/>
    <a:srgbClr val="003A70"/>
    <a:srgbClr val="7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875" autoAdjust="0"/>
  </p:normalViewPr>
  <p:slideViewPr>
    <p:cSldViewPr snapToGrid="0">
      <p:cViewPr varScale="1">
        <p:scale>
          <a:sx n="106" d="100"/>
          <a:sy n="106" d="100"/>
        </p:scale>
        <p:origin x="2010" y="102"/>
      </p:cViewPr>
      <p:guideLst>
        <p:guide orient="horz" pos="921"/>
        <p:guide pos="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9024"/>
    </p:cViewPr>
  </p:sorterViewPr>
  <p:notesViewPr>
    <p:cSldViewPr snapToGrid="0">
      <p:cViewPr varScale="1">
        <p:scale>
          <a:sx n="77" d="100"/>
          <a:sy n="77" d="100"/>
        </p:scale>
        <p:origin x="2022" y="90"/>
      </p:cViewPr>
      <p:guideLst>
        <p:guide orient="horz" pos="2660"/>
        <p:guide orient="horz" pos="437"/>
        <p:guide pos="2241"/>
        <p:guide pos="741"/>
        <p:guide pos="37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8" y="8847138"/>
            <a:ext cx="4724336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441: Introduction to NoSQL Databases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8850313"/>
            <a:ext cx="15779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45000"/>
            <a:ext cx="517366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176213" y="8848725"/>
            <a:ext cx="476649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8" tIns="46884" rIns="93768" bIns="46884" anchor="b"/>
          <a:lstStyle/>
          <a:p>
            <a:pPr defTabSz="938213" eaLnBrk="1" hangingPunct="1"/>
            <a:r>
              <a:rPr lang="en-US" sz="1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441: Introduction to NoSQL Databases</a:t>
            </a:r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5487988" y="8855075"/>
            <a:ext cx="1506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8" tIns="46884" rIns="93768" bIns="46884" anchor="b"/>
          <a:lstStyle/>
          <a:p>
            <a:pPr algn="r" defTabSz="938213" eaLnBrk="1" hangingPunct="1"/>
            <a:r>
              <a:rPr lang="en-US" sz="1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5-</a:t>
            </a:r>
            <a:fld id="{97BFBC74-E758-44AA-8094-34AE1447602B}" type="slidenum">
              <a:rPr lang="en-US" sz="120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938213" eaLnBrk="1" hangingPunct="1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488" name="Line 14"/>
          <p:cNvSpPr>
            <a:spLocks noChangeShapeType="1"/>
          </p:cNvSpPr>
          <p:nvPr/>
        </p:nvSpPr>
        <p:spPr bwMode="auto">
          <a:xfrm>
            <a:off x="263525" y="9051925"/>
            <a:ext cx="66071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1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6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87657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4069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31108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2752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935640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83271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60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042614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43786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38052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634215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9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24452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917743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21724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4868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6548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23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25831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94409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28120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50485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41263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87855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27682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26535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26869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73609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1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882650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728138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39815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649222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902686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24015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302845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381018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8172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62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025171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60304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61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674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931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044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878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471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88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19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41412235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00848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1925052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4957329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2494577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6100857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6827823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3185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031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8627873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358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4480596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6353940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968179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292383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7024528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284421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7657642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driver uses Netty to provide non blocking I/O calls with Cassandra.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3817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557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0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812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2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96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ResultSet is not a JDBC ResultSet, it</a:t>
            </a:r>
            <a:r>
              <a:rPr lang="fr-FR" altLang="en-US" dirty="0"/>
              <a:t>’</a:t>
            </a:r>
            <a:r>
              <a:rPr lang="en-US" altLang="ja-JP" dirty="0"/>
              <a:t>s a Cassandra result set.</a:t>
            </a:r>
            <a:endParaRPr lang="en-US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895338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233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alarms +   means add to the set. To remove from the set then use a – sign.</a:t>
            </a:r>
          </a:p>
          <a:p>
            <a:endParaRPr lang="en-US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718466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alarms +   means add to the set. To remove from the set then use a – sign.</a:t>
            </a:r>
          </a:p>
          <a:p>
            <a:endParaRPr lang="en-US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13934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alarms +   means add to the set. To remove from the set then use a – sign.</a:t>
            </a:r>
          </a:p>
          <a:p>
            <a:endParaRPr lang="en-US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1283849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63959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8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8737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b="1" i="0" dirty="0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lvl="0" indent="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41022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3" y="1261872"/>
            <a:ext cx="380523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1872"/>
            <a:ext cx="3806825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41022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180" y="1261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9481"/>
            <a:ext cx="4040188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04177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41022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0" y="1585913"/>
            <a:ext cx="5272088" cy="4514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1872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ritte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663" y="1261872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5022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28663" y="1261872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6" y="250223"/>
            <a:ext cx="6513046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28663" y="1261872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58952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28663" y="1261872"/>
            <a:ext cx="7772400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0925" y="241022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5463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1261872"/>
            <a:ext cx="77724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2017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15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7" name="Picture 5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blackGray">
          <a:xfrm>
            <a:off x="916177" y="6563185"/>
            <a:ext cx="870534" cy="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18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19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0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0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0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0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cassandra/GettingStart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ache.org/dyn/closer.lua/cassandra/3.4/apache-cassandra-3.4-bin.tar.gz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Cassandra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305599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Cassandra—I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38" y="1264024"/>
            <a:ext cx="8239026" cy="4937760"/>
          </a:xfrm>
        </p:spPr>
        <p:txBody>
          <a:bodyPr/>
          <a:lstStyle/>
          <a:p>
            <a:r>
              <a:rPr lang="en-US" dirty="0"/>
              <a:t>This chapter uses Cassandra 3.4</a:t>
            </a:r>
          </a:p>
          <a:p>
            <a:pPr lvl="1"/>
            <a:r>
              <a:rPr lang="en-US" dirty="0"/>
              <a:t>Available for Linux</a:t>
            </a:r>
          </a:p>
          <a:p>
            <a:pPr lvl="1"/>
            <a:r>
              <a:rPr lang="en-US" dirty="0"/>
              <a:t>Third-party distributions support Windows and OSX</a:t>
            </a:r>
          </a:p>
          <a:p>
            <a:r>
              <a:rPr lang="en-US" dirty="0"/>
              <a:t>The following steps are based on the “Getting Started” documentation (see: </a:t>
            </a:r>
            <a:r>
              <a:rPr lang="en-US" dirty="0">
                <a:hlinkClick r:id="rId3"/>
              </a:rPr>
              <a:t>http://wiki.apache.org/cassandra/GettingStarted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Download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apache-cassandra-3.4-bin.tar.gz</a:t>
            </a:r>
          </a:p>
          <a:p>
            <a:pPr lvl="2"/>
            <a:r>
              <a:rPr lang="en-US" dirty="0"/>
              <a:t>From: </a:t>
            </a:r>
            <a:r>
              <a:rPr lang="en-US" dirty="0">
                <a:hlinkClick r:id="rId4"/>
              </a:rPr>
              <a:t>http://www.apache.org/dyn/closer.lua/cassandra/3.4/apache-cassandra-3.4-bin.tar.gz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/usr/student/Downloads </a:t>
            </a:r>
          </a:p>
          <a:p>
            <a:pPr lvl="1"/>
            <a:r>
              <a:rPr lang="en-US" dirty="0"/>
              <a:t>Extract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/usr/local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tar –zxvf apache-cassandra-3.4-bin.tar.gz -C /usr/local</a:t>
            </a:r>
          </a:p>
          <a:p>
            <a:pPr lvl="1"/>
            <a:r>
              <a:rPr lang="en-US" dirty="0"/>
              <a:t>Create a symbolic link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 /usr/local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ln –s apache-cassandra-3.4/ cassandra</a:t>
            </a:r>
          </a:p>
        </p:txBody>
      </p:sp>
    </p:spTree>
    <p:extLst>
      <p:ext uri="{BB962C8B-B14F-4D97-AF65-F5344CB8AC3E}">
        <p14:creationId xmlns:p14="http://schemas.microsoft.com/office/powerpoint/2010/main" val="24873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Cassandra—II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/etc/profile.d/cassandra.sh </a:t>
            </a:r>
            <a:r>
              <a:rPr lang="en-US" dirty="0"/>
              <a:t>file for editing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 /etc/profile.d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 vi  cassandra.sh</a:t>
            </a:r>
          </a:p>
          <a:p>
            <a:pPr lvl="1"/>
            <a:r>
              <a:rPr lang="en-US" dirty="0"/>
              <a:t>Or use: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gedit cassandra.sh</a:t>
            </a:r>
          </a:p>
          <a:p>
            <a:r>
              <a:rPr lang="en-US" dirty="0"/>
              <a:t>Add the following lines</a:t>
            </a:r>
          </a:p>
          <a:p>
            <a:pPr lvl="1"/>
            <a:r>
              <a:rPr lang="en-US" dirty="0"/>
              <a:t>Save the changes when ready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/etc/profile.d/cassandra.sh </a:t>
            </a:r>
            <a:r>
              <a:rPr lang="en-US" dirty="0"/>
              <a:t>file executable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chmod  +x cassandra.sh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Cassandra can also be installed using a Linux package manager</a:t>
            </a:r>
          </a:p>
          <a:p>
            <a:pPr lvl="1"/>
            <a:r>
              <a:rPr lang="en-US" dirty="0"/>
              <a:t>Such as apt-get for Ubuntu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856463" y="3203323"/>
            <a:ext cx="5431074" cy="64635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CASSANDRA_HOME=/usr/local/cassandra</a:t>
            </a:r>
          </a:p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PATH=$PATH:$CASSANDRA_HOME/bin</a:t>
            </a:r>
          </a:p>
        </p:txBody>
      </p:sp>
    </p:spTree>
    <p:extLst>
      <p:ext uri="{BB962C8B-B14F-4D97-AF65-F5344CB8AC3E}">
        <p14:creationId xmlns:p14="http://schemas.microsoft.com/office/powerpoint/2010/main" val="135302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06732" y="283378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 Cassandra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313895"/>
            <a:ext cx="7772400" cy="4937760"/>
          </a:xfrm>
        </p:spPr>
        <p:txBody>
          <a:bodyPr/>
          <a:lstStyle/>
          <a:p>
            <a:r>
              <a:rPr lang="en-US" dirty="0"/>
              <a:t>Cassandra is designed to work in a cluster of two or more nodes</a:t>
            </a:r>
          </a:p>
          <a:p>
            <a:pPr lvl="1"/>
            <a:r>
              <a:rPr lang="en-US" dirty="0"/>
              <a:t>It can also function with one node, which is where we will start</a:t>
            </a:r>
          </a:p>
          <a:p>
            <a:r>
              <a:rPr lang="en-US" dirty="0"/>
              <a:t>Open a terminal window</a:t>
            </a:r>
          </a:p>
          <a:p>
            <a:r>
              <a:rPr lang="en-US" dirty="0"/>
              <a:t>From the terminal window, enter the following commands: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/home/student/roi-nosql/cassandra-demo-1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 -f</a:t>
            </a:r>
          </a:p>
          <a:p>
            <a:pPr lvl="2"/>
            <a:r>
              <a:rPr lang="en-US" dirty="0"/>
              <a:t>This should start one Cassandra node </a:t>
            </a:r>
          </a:p>
          <a:p>
            <a:pPr lvl="2"/>
            <a:r>
              <a:rPr lang="en-US" dirty="0"/>
              <a:t>It will display output to the console similar to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66375" y="4069542"/>
            <a:ext cx="8011250" cy="180386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 16:28:01 Starting listening for CQL clients on localhost/127.0.0.1:9042 (unencrypted)...</a:t>
            </a:r>
          </a:p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 16:28:01 Not starting RPC server as requested. Use JMX (StorageService-&gt;startRPCServer()) or nodetool (enablethrift) to start it</a:t>
            </a:r>
          </a:p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 16:28:11 Scheduling approximate time-check task with a precision of 10 milliseconds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Configuration—I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75" y="1253156"/>
            <a:ext cx="8016949" cy="5022476"/>
          </a:xfrm>
        </p:spPr>
        <p:txBody>
          <a:bodyPr/>
          <a:lstStyle/>
          <a:p>
            <a:r>
              <a:rPr lang="en-US" dirty="0"/>
              <a:t>The Cassandra configuration file is located here:</a:t>
            </a:r>
          </a:p>
          <a:p>
            <a:endParaRPr lang="en-US" dirty="0"/>
          </a:p>
          <a:p>
            <a:pPr lvl="1"/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Using your favorite editor, open the configuration file, and answer the following questions: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cluster name? </a:t>
            </a: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How many tokens are assigned to this node?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authenticator is being used?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authorizer is being used?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partitioner?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CASSANDRA_HOME</a:t>
            </a:r>
            <a:r>
              <a:rPr lang="en-US" dirty="0"/>
              <a:t>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Which directories is Cassandra using to store data? </a:t>
            </a:r>
            <a:r>
              <a:rPr lang="en-US" u="sng" dirty="0"/>
              <a:t>	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/>
              <a:t>	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983798" y="1735680"/>
            <a:ext cx="7176405" cy="5956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marL="0" lvl="2"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 16:41:25 Configuration location: file:/usr/local/apache-cassandra-3.4/conf/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cassandra.yaml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Configuration—II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230894" cy="4937760"/>
          </a:xfrm>
        </p:spPr>
        <p:txBody>
          <a:bodyPr/>
          <a:lstStyle/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key cache size?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row cache size?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listen_address?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Is the native transport server started?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port for the native transport server?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How long should the coordinator wait for read operations to</a:t>
            </a:r>
            <a:br>
              <a:rPr lang="en-US" dirty="0"/>
            </a:br>
            <a:r>
              <a:rPr lang="en-US" dirty="0"/>
              <a:t>complete?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are the functions of the snitch? </a:t>
            </a:r>
            <a:r>
              <a:rPr lang="en-US" u="sng" dirty="0"/>
              <a:t>	</a:t>
            </a:r>
            <a:br>
              <a:rPr lang="en-US" u="sng" dirty="0"/>
            </a:b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Which snitch implementation is Cassandra using? </a:t>
            </a:r>
            <a:r>
              <a:rPr lang="en-US" u="sng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Cassandra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nodetool</a:t>
            </a:r>
            <a:r>
              <a:rPr lang="en-US" dirty="0"/>
              <a:t> is a command-line application for managing nodes</a:t>
            </a:r>
          </a:p>
          <a:p>
            <a:r>
              <a:rPr lang="en-US" dirty="0"/>
              <a:t>Open a terminal window</a:t>
            </a:r>
          </a:p>
          <a:p>
            <a:r>
              <a:rPr lang="en-US" dirty="0"/>
              <a:t>From the terminal window, enter the following commands: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/home/student/roi-nosql/cassandra-demo-1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nodetool help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Nodetool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takes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–h &lt;hostname&gt;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option 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Assumes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by default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Nodetool also has options for username, password, and port</a:t>
            </a:r>
          </a:p>
          <a:p>
            <a:r>
              <a:rPr lang="en-US" dirty="0"/>
              <a:t>Execute the following commands: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nodetool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nodetool info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Cassandra Query Language (CQL) is the language used to define and manipulate data in the Cassandra database</a:t>
            </a:r>
          </a:p>
          <a:p>
            <a:r>
              <a:rPr lang="en-US" dirty="0"/>
              <a:t>Cassandra provides several ways to invoke CQL statements</a:t>
            </a:r>
          </a:p>
          <a:p>
            <a:pPr lvl="1"/>
            <a:r>
              <a:rPr lang="en-US" dirty="0"/>
              <a:t>Programming language drivers that use the CQL binary protocol</a:t>
            </a:r>
          </a:p>
          <a:p>
            <a:pPr lvl="2"/>
            <a:r>
              <a:rPr lang="en-US" dirty="0"/>
              <a:t>Very performant</a:t>
            </a:r>
          </a:p>
          <a:p>
            <a:pPr lvl="2"/>
            <a:r>
              <a:rPr lang="en-US" dirty="0"/>
              <a:t>Java, Python, JavaScript, C++, and others</a:t>
            </a:r>
          </a:p>
          <a:p>
            <a:pPr lvl="1"/>
            <a:r>
              <a:rPr lang="en-US" dirty="0"/>
              <a:t>Programming language drivers that use the Apache Thrift protocol</a:t>
            </a:r>
          </a:p>
          <a:p>
            <a:pPr lvl="2"/>
            <a:r>
              <a:rPr lang="en-US" dirty="0"/>
              <a:t>Older style, not as efficient as the binary drivers</a:t>
            </a:r>
          </a:p>
          <a:p>
            <a:pPr lvl="1"/>
            <a:r>
              <a:rPr lang="en-US" dirty="0"/>
              <a:t>Interactive CQL shell (CQLSH)</a:t>
            </a:r>
          </a:p>
          <a:p>
            <a:r>
              <a:rPr lang="en-US" dirty="0"/>
              <a:t>Open a terminal window</a:t>
            </a:r>
          </a:p>
          <a:p>
            <a:r>
              <a:rPr lang="en-US" dirty="0"/>
              <a:t>From the terminal window,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/home/student/roi-nosql/cassandra-demo-1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This will change the prompt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cqlsh&gt;</a:t>
            </a:r>
          </a:p>
          <a:p>
            <a:pPr lvl="1"/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157565"/>
            <a:ext cx="7002463" cy="627062"/>
          </a:xfrm>
        </p:spPr>
        <p:txBody>
          <a:bodyPr/>
          <a:lstStyle/>
          <a:p>
            <a:r>
              <a:rPr lang="en-US" dirty="0"/>
              <a:t>CQLSH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72" y="891661"/>
            <a:ext cx="8011250" cy="5340438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help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66375" y="1526509"/>
            <a:ext cx="8011250" cy="482987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cqlsh&gt; help</a:t>
            </a:r>
          </a:p>
          <a:p>
            <a:pPr marL="0" lvl="2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Documented shell commands: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CAPTURE  CLS          COPY  DESCRIBE  EXPAND  LOGIN   SERIAL  SOURCE   UNICODE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   CONSISTENCY  DESC  EXIT      HELP    PAGING  SHOW    TRACING</a:t>
            </a:r>
          </a:p>
          <a:p>
            <a:pPr marL="0" lvl="2"/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CQL help topics: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AGGREGATES               CREATE_KEYSPACE           DROP_TRIGGER      TEXT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ALTER_KEYSPACE           CREATE_MATERIALIZED_VIEW  DROP_TYPE         TIME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ALTER_MATERIALIZED_VIEW  CREATE_ROLE               DROP_USER         TIMESTAMP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ALTER_TABLE              CREATE_TABLE              FUNCTIONS         TRUNCATE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ALTER_TYPE               CREATE_TRIGGER            GRANT             TYPES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ALTER_USER               CREATE_TYPE               INSERT            UPDATE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                   CREATE_USER               INSERT_JSON       USE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                    DATE                      INT               UUID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                    DELETE                    JSON      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                   DROP_AGGREGATE            KEYWORDS  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                     DROP_COLUMNFAMILY         LIST_PERMISSIONS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                 DROP_FUNCTION             LIST_ROLES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                 DROP_INDEX                LIST_USERS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CREATE_AGGREGATE         DROP_KEYSPACE             PERMISSIONS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CREATE_COLUMNFAMILY      DROP_MATERIALIZED_VIEW    REVOKE    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CREATE_FUNCTION          DROP_ROLE                 SELECT          </a:t>
            </a:r>
          </a:p>
          <a:p>
            <a:pPr marL="0" lvl="2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CREATE_INDEX             DROP_TABLE                SELECT_JSON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82128"/>
            <a:ext cx="7772400" cy="4937760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help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create_keyspace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This should open a page in your browser</a:t>
            </a:r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06408"/>
            <a:ext cx="7983064" cy="407726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 will:</a:t>
            </a:r>
          </a:p>
          <a:p>
            <a:pPr>
              <a:defRPr/>
            </a:pPr>
            <a:r>
              <a:rPr lang="en-US" dirty="0"/>
              <a:t>Learn about the Cassandra column-oriented data store</a:t>
            </a:r>
          </a:p>
          <a:p>
            <a:pPr>
              <a:defRPr/>
            </a:pPr>
            <a:r>
              <a:rPr lang="en-US" dirty="0"/>
              <a:t>See how to install Cassandra on a single machine</a:t>
            </a:r>
          </a:p>
          <a:p>
            <a:pPr>
              <a:defRPr/>
            </a:pPr>
            <a:r>
              <a:rPr lang="en-US" dirty="0"/>
              <a:t>Run a stand-alone instance of Cassandra</a:t>
            </a:r>
          </a:p>
          <a:p>
            <a:pPr>
              <a:defRPr/>
            </a:pPr>
            <a:r>
              <a:rPr lang="en-US" dirty="0"/>
              <a:t>Work with the Cassandra Query Language</a:t>
            </a:r>
          </a:p>
          <a:p>
            <a:pPr>
              <a:defRPr/>
            </a:pPr>
            <a:r>
              <a:rPr lang="en-US" dirty="0"/>
              <a:t>Create a 4-node Cassandra cluster using Docker</a:t>
            </a:r>
          </a:p>
          <a:p>
            <a:pPr>
              <a:defRPr/>
            </a:pPr>
            <a:r>
              <a:rPr lang="en-US" dirty="0"/>
              <a:t>Understand keys and tokens</a:t>
            </a:r>
          </a:p>
          <a:p>
            <a:pPr>
              <a:defRPr/>
            </a:pPr>
            <a:r>
              <a:rPr lang="en-US" dirty="0"/>
              <a:t>Perform bulk loading of data</a:t>
            </a:r>
          </a:p>
          <a:p>
            <a:pPr>
              <a:defRPr/>
            </a:pPr>
            <a:r>
              <a:rPr lang="en-US" dirty="0"/>
              <a:t>Use Java to interact with Cassandra</a:t>
            </a:r>
          </a:p>
        </p:txBody>
      </p:sp>
    </p:spTree>
    <p:extLst>
      <p:ext uri="{BB962C8B-B14F-4D97-AF65-F5344CB8AC3E}">
        <p14:creationId xmlns:p14="http://schemas.microsoft.com/office/powerpoint/2010/main" val="394577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Keyspaces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64024"/>
            <a:ext cx="8018295" cy="49377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Using the information on the help page, answer the following questions: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keyspace? </a:t>
            </a: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valid keyspace identifier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are the two keyspace properties?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How many replication strategy classes does Cassandra provide? </a:t>
            </a:r>
            <a:r>
              <a:rPr lang="en-US" u="sng" dirty="0"/>
              <a:t>	</a:t>
            </a: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102516" cy="4937760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help describe</a:t>
            </a:r>
          </a:p>
          <a:p>
            <a:pPr lvl="1"/>
            <a:r>
              <a:rPr lang="en-US" dirty="0"/>
              <a:t>This should display information directly in the shell</a:t>
            </a:r>
          </a:p>
          <a:p>
            <a:pPr>
              <a:spcAft>
                <a:spcPts val="1200"/>
              </a:spcAft>
            </a:pPr>
            <a:r>
              <a:rPr lang="en-US" dirty="0"/>
              <a:t>What do the following commands do?</a:t>
            </a:r>
          </a:p>
          <a:p>
            <a:pPr lvl="1">
              <a:spcAft>
                <a:spcPts val="1200"/>
              </a:spcAft>
              <a:tabLst>
                <a:tab pos="777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</a:t>
            </a:r>
            <a:r>
              <a:rPr lang="en-US" dirty="0"/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u="sng" dirty="0"/>
          </a:p>
          <a:p>
            <a:pPr lvl="1">
              <a:spcAft>
                <a:spcPts val="1200"/>
              </a:spcAft>
              <a:tabLst>
                <a:tab pos="777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 &lt;keyspace 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u="sng" dirty="0">
                <a:latin typeface="+mj-lt"/>
                <a:cs typeface="Courier New" panose="02070309020205020404" pitchFamily="49" charset="0"/>
              </a:rPr>
              <a:t>	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tabLst>
                <a:tab pos="777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cluster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tabLst>
                <a:tab pos="777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tables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tabLst>
                <a:tab pos="777716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table &lt;table 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011385" y="1790755"/>
            <a:ext cx="51212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create keyspace classroom with replication={'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class':'SimpleStrategy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'replication_factor':'1'};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 classroom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help use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sz="1100" dirty="0"/>
          </a:p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use classroom;</a:t>
            </a:r>
          </a:p>
          <a:p>
            <a:pPr lvl="1"/>
            <a:r>
              <a:rPr lang="en-US" dirty="0"/>
              <a:t>This will change the prompt to: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73" y="2238874"/>
            <a:ext cx="5199055" cy="310447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0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Working with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Cassandra works with tables, rows, and columns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In some ways, similar to a relational database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Data design emphasizes denormalization</a:t>
            </a:r>
          </a:p>
          <a:p>
            <a:pPr>
              <a:defRPr/>
            </a:pPr>
            <a:r>
              <a:rPr lang="en-US" dirty="0"/>
              <a:t>Columns can contain multiple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Stored in collections</a:t>
            </a:r>
          </a:p>
          <a:p>
            <a:pPr lvl="2">
              <a:defRPr/>
            </a:pPr>
            <a:r>
              <a:rPr lang="en-US" dirty="0"/>
              <a:t>Set, list, or map</a:t>
            </a:r>
          </a:p>
          <a:p>
            <a:pPr>
              <a:defRPr/>
            </a:pPr>
            <a:r>
              <a:rPr lang="en-US" dirty="0"/>
              <a:t>Three levels of addressing exist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Keyspace that contains tables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Tables that contain columns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Columns that contain values</a:t>
            </a:r>
          </a:p>
          <a:p>
            <a:pPr>
              <a:defRPr/>
            </a:pPr>
            <a:r>
              <a:rPr lang="en-US" dirty="0"/>
              <a:t>Working with Cassandra requires: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Creating a keyspace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Creating a table</a:t>
            </a:r>
          </a:p>
          <a:p>
            <a:pPr marL="634527" lvl="1" indent="-316531">
              <a:buFont typeface="+mj-lt"/>
              <a:buAutoNum type="arabicPeriod"/>
              <a:defRPr/>
            </a:pPr>
            <a:r>
              <a:rPr lang="en-US" dirty="0"/>
              <a:t>Adding data to table</a:t>
            </a:r>
          </a:p>
          <a:p>
            <a:pPr marL="213952">
              <a:buFont typeface="Arial" charset="0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4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Datatypes—I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137280"/>
            <a:ext cx="7772400" cy="4937760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types;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68" y="2067841"/>
            <a:ext cx="5066064" cy="423287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Datatypes—II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64024"/>
            <a:ext cx="8018295" cy="49377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From the data types help page, answer the following questions: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varint</a:t>
            </a:r>
            <a:r>
              <a:rPr lang="en-US" dirty="0"/>
              <a:t>? </a:t>
            </a: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asci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dirty="0"/>
              <a:t>? </a:t>
            </a:r>
            <a:r>
              <a:rPr lang="en-US" u="sng" dirty="0"/>
              <a:t>	</a:t>
            </a:r>
            <a:br>
              <a:rPr lang="en-US" u="sng" dirty="0"/>
            </a:b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the 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dirty="0"/>
              <a:t>?</a:t>
            </a:r>
            <a:br>
              <a:rPr lang="en-US" dirty="0"/>
            </a:b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are the three collection types? </a:t>
            </a:r>
            <a:r>
              <a:rPr lang="en-US" u="sng" dirty="0"/>
              <a:t> 	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Tables—I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create_table;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2" y="2260038"/>
            <a:ext cx="7956136" cy="399696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Tables—II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090484" cy="4937760"/>
          </a:xfrm>
        </p:spPr>
        <p:txBody>
          <a:bodyPr/>
          <a:lstStyle/>
          <a:p>
            <a:pPr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From the tables help page, answer the following questions: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valid table name? </a:t>
            </a: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Are tables required to have a primary key?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Can a primary key be composed of more than one column? </a:t>
            </a:r>
            <a:r>
              <a:rPr lang="en-US" u="sng" dirty="0"/>
              <a:t> 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partition key?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composite partition key?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clustering column?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is a static column? </a:t>
            </a:r>
            <a:r>
              <a:rPr lang="en-US" u="sng" dirty="0"/>
              <a:t>	</a:t>
            </a:r>
            <a:br>
              <a:rPr lang="en-US" u="sng" dirty="0"/>
            </a:b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What options can be used to configure a table?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COMPACT STORAGE</a:t>
            </a:r>
            <a:r>
              <a:rPr lang="en-US" dirty="0"/>
              <a:t> option recommended? </a:t>
            </a: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Name some table properties? </a:t>
            </a:r>
            <a:r>
              <a:rPr lang="en-US" u="sng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8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98924" y="1781702"/>
            <a:ext cx="7506464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describe tables;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student (id int PRIMARY KEY, first_name text, last_name text, email_addresses set&lt;text&gt;);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describe tables;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describe table student;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2306732" y="1602525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05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Tables—I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insert;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32" y="2280152"/>
            <a:ext cx="5586966" cy="399696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1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Tables—II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230894" cy="4937760"/>
          </a:xfrm>
        </p:spPr>
        <p:txBody>
          <a:bodyPr/>
          <a:lstStyle/>
          <a:p>
            <a:pPr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From the insert help page, answer the following questions: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Does insert check for the prior existence of the row? </a:t>
            </a:r>
            <a:r>
              <a:rPr lang="en-US" u="sng" dirty="0"/>
              <a:t>	</a:t>
            </a:r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Do all columns defined for the table have to be specified in the insert?</a:t>
            </a:r>
            <a:br>
              <a:rPr lang="en-US" u="sng" dirty="0"/>
            </a:br>
            <a:r>
              <a:rPr lang="en-US" u="sng" dirty="0"/>
              <a:t>	</a:t>
            </a:r>
            <a:endParaRPr lang="en-US" dirty="0"/>
          </a:p>
          <a:p>
            <a:pPr lvl="1">
              <a:spcAft>
                <a:spcPts val="1200"/>
              </a:spcAft>
              <a:tabLst>
                <a:tab pos="7772400" algn="l"/>
              </a:tabLst>
            </a:pPr>
            <a:r>
              <a:rPr lang="en-US" dirty="0"/>
              <a:t>Are insert operations atomic? </a:t>
            </a:r>
            <a:r>
              <a:rPr lang="en-US" u="sng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6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189973"/>
            <a:ext cx="7772400" cy="4937760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select;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93" y="2141365"/>
            <a:ext cx="5077415" cy="416181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4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95422" y="1831180"/>
            <a:ext cx="8011249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student 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 (id, first_name, last_name, email_addresses)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 values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 (1, 'Joe', 'Smith',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 {'joes@xyz.com',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 'joe.smith@some_univ.edu'});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student;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1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Rows—I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17132"/>
            <a:ext cx="7772400" cy="4937760"/>
          </a:xfrm>
        </p:spPr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delete;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5" y="2162682"/>
            <a:ext cx="6249491" cy="411951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3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Rows—II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29342" y="1862531"/>
            <a:ext cx="6485316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from student where id = 1;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* from student;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Tables—I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help drop_table;</a:t>
            </a:r>
          </a:p>
          <a:p>
            <a:pPr lvl="1"/>
            <a:r>
              <a:rPr lang="en-US" dirty="0"/>
              <a:t>This should open the following page in your browser: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62" y="2448072"/>
            <a:ext cx="6249491" cy="2890681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Tables—II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124375" y="1942459"/>
            <a:ext cx="489525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describe tables;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drop table student;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describe tables;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stop Cassandra:</a:t>
            </a:r>
          </a:p>
          <a:p>
            <a:pPr lvl="1"/>
            <a:r>
              <a:rPr lang="en-US" dirty="0"/>
              <a:t>Execute the following command in the CQL shell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the window where Cassandra was started and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/>
              <a:t>You should see output similar to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027052" y="1955039"/>
            <a:ext cx="3089896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cqlsh:classroom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exit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66375" y="3170128"/>
            <a:ext cx="801125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^CINFO  01:12:12 Stop listening for CQL clients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 01:12:12 Announcing shutdown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 01:12:12 Node localhost/127.0.0.1 state jump to shutdown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student@roi-bigdata ~/roi-nosql/cassandra-demo-1 $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20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keyspace called equipment</a:t>
            </a:r>
          </a:p>
          <a:p>
            <a:r>
              <a:rPr lang="en-US" dirty="0"/>
              <a:t>In the equipment keyspace, create a table called computer with the following columns: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Amount of RAM</a:t>
            </a:r>
          </a:p>
          <a:p>
            <a:pPr lvl="1"/>
            <a:r>
              <a:rPr lang="en-US" dirty="0"/>
              <a:t>Clock speed</a:t>
            </a:r>
          </a:p>
          <a:p>
            <a:pPr lvl="1"/>
            <a:r>
              <a:rPr lang="en-US" dirty="0"/>
              <a:t>Number of cores</a:t>
            </a:r>
          </a:p>
          <a:p>
            <a:pPr lvl="1"/>
            <a:r>
              <a:rPr lang="en-US" dirty="0"/>
              <a:t>List of peripherals</a:t>
            </a:r>
          </a:p>
          <a:p>
            <a:pPr lvl="1"/>
            <a:r>
              <a:rPr lang="en-US" dirty="0"/>
              <a:t>Date of purchase</a:t>
            </a:r>
          </a:p>
          <a:p>
            <a:r>
              <a:rPr lang="en-US" dirty="0"/>
              <a:t>Insert some data into the table</a:t>
            </a:r>
          </a:p>
          <a:p>
            <a:r>
              <a:rPr lang="en-US" dirty="0"/>
              <a:t>Execute some queries</a:t>
            </a:r>
          </a:p>
          <a:p>
            <a:r>
              <a:rPr lang="en-US" dirty="0"/>
              <a:t>Be sure to stop the Cassandra server when finished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Defining Cassandra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664002" y="1929913"/>
            <a:ext cx="7815996" cy="1208941"/>
          </a:xfrm>
          <a:solidFill>
            <a:schemeClr val="accent5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84992" tIns="42497" rIns="84992" bIns="42497" numCol="1" anchor="ctr" anchorCtr="0" compatLnSpc="1">
            <a:prstTxWarp prst="textNoShape">
              <a:avLst/>
            </a:prstTxWarp>
          </a:bodyPr>
          <a:lstStyle/>
          <a:p>
            <a:pPr marL="0" indent="0" algn="ctr" defTabSz="682886">
              <a:buNone/>
              <a:defRPr/>
            </a:pPr>
            <a:r>
              <a:rPr lang="en-GB" sz="2400" dirty="0"/>
              <a:t>Cassandra is an open-source, distributed, decentralized, elastically scalable, highly available, fault-tolerant, tunably consistent, column-oriented database</a:t>
            </a:r>
          </a:p>
        </p:txBody>
      </p:sp>
    </p:spTree>
    <p:extLst>
      <p:ext uri="{BB962C8B-B14F-4D97-AF65-F5344CB8AC3E}">
        <p14:creationId xmlns:p14="http://schemas.microsoft.com/office/powerpoint/2010/main" val="308669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6732" y="344037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59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 Cassandra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144056"/>
            <a:ext cx="8230894" cy="4937760"/>
          </a:xfrm>
        </p:spPr>
        <p:txBody>
          <a:bodyPr/>
          <a:lstStyle/>
          <a:p>
            <a:r>
              <a:rPr lang="en-US" dirty="0"/>
              <a:t>An alternative to installing Cassandra directly on your machine is to download (pull) the official Cassandra image from Docker Hub (</a:t>
            </a:r>
            <a:r>
              <a:rPr lang="en-US" dirty="0">
                <a:hlinkClick r:id="rId3"/>
              </a:rPr>
              <a:t>https://hub.docker.com/</a:t>
            </a:r>
            <a:r>
              <a:rPr lang="en-US" dirty="0"/>
              <a:t>) and run it in a Docker container</a:t>
            </a:r>
          </a:p>
          <a:p>
            <a:r>
              <a:rPr lang="en-US" dirty="0"/>
              <a:t>We want to run a cluster of Cassandra nodes on our machine</a:t>
            </a:r>
          </a:p>
          <a:p>
            <a:pPr lvl="1"/>
            <a:r>
              <a:rPr lang="en-US" dirty="0"/>
              <a:t>Use a Docker orchestration tool</a:t>
            </a:r>
          </a:p>
          <a:p>
            <a:pPr lvl="1"/>
            <a:r>
              <a:rPr lang="en-US" dirty="0"/>
              <a:t>Easier than using Docker manually</a:t>
            </a:r>
          </a:p>
          <a:p>
            <a:r>
              <a:rPr lang="en-US" dirty="0"/>
              <a:t>There are several orchestration tools available for Docker images</a:t>
            </a:r>
          </a:p>
          <a:p>
            <a:pPr lvl="1"/>
            <a:r>
              <a:rPr lang="en-US" dirty="0"/>
              <a:t>We will use docker-compose</a:t>
            </a:r>
          </a:p>
          <a:p>
            <a:r>
              <a:rPr lang="en-US" dirty="0"/>
              <a:t>From a terminal window,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Which version of Cassandra is being used in the cluster?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</a:pPr>
            <a:r>
              <a:rPr lang="en-US" dirty="0"/>
              <a:t>How many nodes have been started? </a:t>
            </a:r>
            <a:r>
              <a:rPr lang="en-US" u="sng" dirty="0"/>
              <a:t> 	</a:t>
            </a:r>
            <a:endParaRPr lang="en-US" dirty="0"/>
          </a:p>
          <a:p>
            <a:pPr marL="457200" lvl="2" indent="0">
              <a:buNone/>
              <a:tabLst>
                <a:tab pos="7772400" algn="l"/>
              </a:tabLst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407399" y="4182827"/>
            <a:ext cx="432920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~/roi-nosql/cassandra-demo-2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images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2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110117"/>
            <a:ext cx="7772400" cy="4937760"/>
          </a:xfrm>
        </p:spPr>
        <p:txBody>
          <a:bodyPr/>
          <a:lstStyle/>
          <a:p>
            <a:r>
              <a:rPr lang="en-US" dirty="0"/>
              <a:t>The docker-compose command reads a file describing the configuration of the cluster that it will be managing</a:t>
            </a:r>
          </a:p>
          <a:p>
            <a:pPr lvl="1"/>
            <a:r>
              <a:rPr lang="en-US" dirty="0"/>
              <a:t>The file is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docker-compose.yaml</a:t>
            </a:r>
          </a:p>
          <a:p>
            <a:pPr>
              <a:spcBef>
                <a:spcPts val="600"/>
              </a:spcBef>
            </a:pPr>
            <a:r>
              <a:rPr lang="en-US" dirty="0"/>
              <a:t>Open a second terminal window and enter the following commands: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You should see the following:</a:t>
            </a:r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63168" y="2385350"/>
            <a:ext cx="4417665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~/roi-nosql/cassandra-demo-2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-n docker-compose.yaml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16315" y="3307338"/>
            <a:ext cx="8011250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	version: '2.0'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2	services: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3	  cass1: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4	    image: cassandra:3.9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5	    network_mode: bridge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6	  cass2: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7	    image: cassandra:3.9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8	    network_mode: bridge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9	    environment: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	    - CASSANDRA_SEEDS=172.17.0.2,172.17.0.3,172.17.0.4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11	volumes: {}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12	networks: {}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0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Details—I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cluster we have started:</a:t>
            </a:r>
          </a:p>
          <a:p>
            <a:pPr lvl="1"/>
            <a:r>
              <a:rPr lang="en-US" dirty="0"/>
              <a:t>Consists of two containers</a:t>
            </a:r>
          </a:p>
          <a:p>
            <a:pPr lvl="1"/>
            <a:r>
              <a:rPr lang="en-US" dirty="0"/>
              <a:t>Each container is based on version 3.9 of the official Cassandra image</a:t>
            </a:r>
          </a:p>
          <a:p>
            <a:pPr lvl="2"/>
            <a:r>
              <a:rPr lang="en-US" dirty="0"/>
              <a:t>Each container is running one Cassandra node</a:t>
            </a:r>
          </a:p>
          <a:p>
            <a:r>
              <a:rPr lang="en-US" dirty="0"/>
              <a:t>The containers are connected to the default bridge network provided by the Docker server</a:t>
            </a:r>
          </a:p>
          <a:p>
            <a:pPr lvl="1"/>
            <a:r>
              <a:rPr lang="en-US" dirty="0"/>
              <a:t>This network and the containers connected to it are not visible from the host machine</a:t>
            </a:r>
          </a:p>
          <a:p>
            <a:r>
              <a:rPr lang="en-US" dirty="0"/>
              <a:t>Cassandra nodes use the Gossip protocol to communicate with each other</a:t>
            </a:r>
          </a:p>
          <a:p>
            <a:pPr lvl="1"/>
            <a:r>
              <a:rPr lang="en-US" dirty="0"/>
              <a:t>Eventually, every node will know where every other node is in the cluster</a:t>
            </a:r>
          </a:p>
          <a:p>
            <a:pPr lvl="1"/>
            <a:r>
              <a:rPr lang="en-US" dirty="0"/>
              <a:t>To jump start the communication, a new node joining the cluster needs to be given the address of at least one node that is already in the cluster</a:t>
            </a:r>
          </a:p>
          <a:p>
            <a:pPr lvl="1"/>
            <a:r>
              <a:rPr lang="en-US" dirty="0"/>
              <a:t>This is the purpose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CASSANDRA_SEEDS</a:t>
            </a:r>
            <a:r>
              <a:rPr lang="en-US" dirty="0"/>
              <a:t> environment variable used by the cass2 container</a:t>
            </a:r>
          </a:p>
        </p:txBody>
      </p:sp>
    </p:spTree>
    <p:extLst>
      <p:ext uri="{BB962C8B-B14F-4D97-AF65-F5344CB8AC3E}">
        <p14:creationId xmlns:p14="http://schemas.microsoft.com/office/powerpoint/2010/main" val="962923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Details—II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64024"/>
            <a:ext cx="8097285" cy="4937760"/>
          </a:xfrm>
        </p:spPr>
        <p:txBody>
          <a:bodyPr/>
          <a:lstStyle/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r>
              <a:rPr lang="en-US" dirty="0"/>
              <a:t>Using the output of the docker ps command, answer the following:</a:t>
            </a:r>
          </a:p>
          <a:p>
            <a:pPr lvl="1">
              <a:tabLst>
                <a:tab pos="7772400" algn="l"/>
              </a:tabLst>
            </a:pPr>
            <a:r>
              <a:rPr lang="en-US" dirty="0"/>
              <a:t>What are the names of the containers? </a:t>
            </a:r>
            <a:r>
              <a:rPr lang="en-US" u="sng" dirty="0"/>
              <a:t>	</a:t>
            </a:r>
          </a:p>
          <a:p>
            <a:pPr lvl="1">
              <a:tabLst>
                <a:tab pos="7772400" algn="l"/>
              </a:tabLst>
            </a:pPr>
            <a:r>
              <a:rPr lang="en-US" dirty="0"/>
              <a:t>How are the container names constructed? </a:t>
            </a:r>
            <a:r>
              <a:rPr lang="en-US" u="sng" dirty="0"/>
              <a:t>	</a:t>
            </a:r>
            <a:endParaRPr lang="en-US" dirty="0"/>
          </a:p>
          <a:p>
            <a:pPr lvl="1">
              <a:tabLst>
                <a:tab pos="7772400" algn="l"/>
              </a:tabLst>
            </a:pPr>
            <a:r>
              <a:rPr lang="en-US" dirty="0"/>
              <a:t>Which ports are exposed by the containers? </a:t>
            </a:r>
            <a:r>
              <a:rPr lang="en-US" u="sng" dirty="0"/>
              <a:t>	</a:t>
            </a:r>
            <a:endParaRPr lang="en-US" dirty="0"/>
          </a:p>
          <a:p>
            <a:r>
              <a:rPr lang="en-US" dirty="0"/>
              <a:t>Port 7000 is for inter-node communications</a:t>
            </a:r>
          </a:p>
          <a:p>
            <a:pPr lvl="1"/>
            <a:r>
              <a:rPr lang="en-US" dirty="0"/>
              <a:t>Gossip uses this port</a:t>
            </a:r>
          </a:p>
          <a:p>
            <a:r>
              <a:rPr lang="en-US" dirty="0"/>
              <a:t>Port 7001 is also for secure inter-node communications </a:t>
            </a:r>
          </a:p>
          <a:p>
            <a:pPr lvl="1"/>
            <a:r>
              <a:rPr lang="en-US" dirty="0"/>
              <a:t>Uses secure sockets layer (SSL) </a:t>
            </a:r>
          </a:p>
          <a:p>
            <a:r>
              <a:rPr lang="en-US" dirty="0"/>
              <a:t>Port 9042 is used by Cassandra clients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uses this port</a:t>
            </a:r>
          </a:p>
          <a:p>
            <a:r>
              <a:rPr lang="en-US" dirty="0"/>
              <a:t>Port 7199 is used for node management (Java JMX)</a:t>
            </a:r>
          </a:p>
          <a:p>
            <a:pPr lvl="1"/>
            <a:r>
              <a:rPr lang="en-US" dirty="0"/>
              <a:t>Nodetool uses this port</a:t>
            </a:r>
          </a:p>
          <a:p>
            <a:pPr marL="457200" lvl="2" indent="0">
              <a:buNone/>
            </a:pPr>
            <a:endParaRPr lang="en-US" dirty="0"/>
          </a:p>
          <a:p>
            <a:pPr marL="511175" lvl="3" indent="0">
              <a:buNone/>
            </a:pP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16952" y="1713111"/>
            <a:ext cx="1710096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1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057528" cy="4937760"/>
          </a:xfrm>
        </p:spPr>
        <p:txBody>
          <a:bodyPr/>
          <a:lstStyle/>
          <a:p>
            <a:r>
              <a:rPr lang="en-US" dirty="0"/>
              <a:t>None of the ports exposed by the Cassandra nodes are accessible directly from the host machine</a:t>
            </a:r>
          </a:p>
          <a:p>
            <a:pPr lvl="1"/>
            <a:r>
              <a:rPr lang="en-US" dirty="0"/>
              <a:t>To verify, use the Linux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-tln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The ports are only accessible on the Docker default bridge network</a:t>
            </a:r>
          </a:p>
          <a:p>
            <a:r>
              <a:rPr lang="en-US" dirty="0"/>
              <a:t>One way to interact with the cluster is to use Docker to run commands directly on one of the running containers</a:t>
            </a:r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Is the cluster balanced?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</a:pPr>
            <a:r>
              <a:rPr lang="en-US" dirty="0"/>
              <a:t>How many token buckets does each node have?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What is the status of each node?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What are the IP addresses of each node? </a:t>
            </a:r>
            <a:r>
              <a:rPr lang="en-US" u="sng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23368" y="3647964"/>
            <a:ext cx="6697264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cassandrademo2_cass2_1 nodetool status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4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r>
              <a:rPr lang="en-US" dirty="0"/>
              <a:t>The output of this command is specific to the particular node</a:t>
            </a:r>
          </a:p>
          <a:p>
            <a:pPr lvl="1"/>
            <a:r>
              <a:rPr lang="en-US" dirty="0"/>
              <a:t>Change the node name to get info for other nodes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40599" y="1717938"/>
            <a:ext cx="6462802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cassandrademo2_cass2_1 nodetool info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2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the Cluster—I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230894" cy="4937760"/>
          </a:xfrm>
        </p:spPr>
        <p:txBody>
          <a:bodyPr/>
          <a:lstStyle/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r>
              <a:rPr lang="en-US" dirty="0"/>
              <a:t>Observe the output in the first terminal window</a:t>
            </a:r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How many containers are there?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</a:pPr>
            <a:r>
              <a:rPr lang="en-US" dirty="0"/>
              <a:t>What is the name of the new container? </a:t>
            </a:r>
            <a:r>
              <a:rPr lang="en-US" u="sng" dirty="0"/>
              <a:t>	</a:t>
            </a:r>
            <a:endParaRPr lang="en-US" dirty="0"/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Is the cluster balanced? </a:t>
            </a:r>
            <a:r>
              <a:rPr lang="en-US" u="sng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27060" y="1753169"/>
            <a:ext cx="408988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scale cass2=2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98220" y="3038787"/>
            <a:ext cx="174756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258537" y="4689271"/>
            <a:ext cx="6626926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cassandrademo2_cass2_1 nodetool status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the Cluster—II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264024"/>
            <a:ext cx="8123789" cy="4937760"/>
          </a:xfrm>
        </p:spPr>
        <p:txBody>
          <a:bodyPr/>
          <a:lstStyle/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r>
              <a:rPr lang="en-US" dirty="0"/>
              <a:t>Observe the output in the first terminal window</a:t>
            </a:r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How many containers are there?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</a:pPr>
            <a:r>
              <a:rPr lang="en-US" dirty="0"/>
              <a:t>What is the name of the new container? </a:t>
            </a:r>
            <a:r>
              <a:rPr lang="en-US" u="sng" dirty="0"/>
              <a:t>	</a:t>
            </a:r>
            <a:endParaRPr lang="en-US" dirty="0"/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tabLst>
                <a:tab pos="7772400" algn="l"/>
              </a:tabLst>
            </a:pPr>
            <a:r>
              <a:rPr lang="en-US" dirty="0"/>
              <a:t>Is the cluster balanced? </a:t>
            </a:r>
            <a:r>
              <a:rPr lang="en-US" u="sng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97398" y="1718879"/>
            <a:ext cx="3949204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scale cass2=3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745112" y="3050217"/>
            <a:ext cx="1653777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281984" y="4723561"/>
            <a:ext cx="658003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cassandrademo2_cass2_1 nodetool status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1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Session—I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977683"/>
            <a:ext cx="7881210" cy="5385410"/>
          </a:xfrm>
        </p:spPr>
        <p:txBody>
          <a:bodyPr/>
          <a:lstStyle/>
          <a:p>
            <a:r>
              <a:rPr lang="en-US" dirty="0"/>
              <a:t>Another way to interact with the cluster is run another Docker container just for that purpose</a:t>
            </a:r>
          </a:p>
          <a:p>
            <a:r>
              <a:rPr lang="en-US" dirty="0"/>
              <a:t>This container will connect to the Docker default bridge network</a:t>
            </a:r>
          </a:p>
          <a:p>
            <a:pPr lvl="1"/>
            <a:r>
              <a:rPr lang="en-US" dirty="0"/>
              <a:t>It will also provide an interactive console window for the client to use</a:t>
            </a:r>
          </a:p>
          <a:p>
            <a:r>
              <a:rPr lang="en-US" dirty="0"/>
              <a:t>The container will need to have Nodetool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Easiest to use the Cassandra image for the new container</a:t>
            </a:r>
          </a:p>
          <a:p>
            <a:r>
              <a:rPr lang="en-US" dirty="0"/>
              <a:t>In the second terminal window, enter the following command: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/#</a:t>
            </a:r>
            <a:r>
              <a:rPr lang="en-US" dirty="0"/>
              <a:t> prompt, enter the following commands: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What was the output of the commands? ________________________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631236" y="3629571"/>
            <a:ext cx="3881529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./start_cassandra_client.sh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309787" y="4559206"/>
            <a:ext cx="2524427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/data# pwd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/data# id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/data# ls –l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/data# cqlsh cass2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Cassandra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and Decentralized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Runs on a cluster of machines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Potentially across many data centers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Every node is equal</a:t>
            </a:r>
          </a:p>
          <a:p>
            <a:pPr lvl="2">
              <a:defRPr/>
            </a:pPr>
            <a:r>
              <a:rPr lang="en-US" dirty="0"/>
              <a:t>No Master in architecture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Decentralized model provides high resilience</a:t>
            </a:r>
          </a:p>
          <a:p>
            <a:pPr lvl="2">
              <a:defRPr/>
            </a:pPr>
            <a:r>
              <a:rPr lang="en-US" dirty="0"/>
              <a:t>No single points of failure</a:t>
            </a:r>
          </a:p>
          <a:p>
            <a:pPr>
              <a:defRPr/>
            </a:pPr>
            <a:r>
              <a:rPr lang="en-US" dirty="0"/>
              <a:t>Elastic Scalability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Cassandra scales horizontally</a:t>
            </a:r>
          </a:p>
          <a:p>
            <a:pPr lvl="2">
              <a:defRPr/>
            </a:pPr>
            <a:r>
              <a:rPr lang="en-US" dirty="0"/>
              <a:t>New nodes are automatically discovered</a:t>
            </a:r>
          </a:p>
          <a:p>
            <a:pPr lvl="2">
              <a:defRPr/>
            </a:pPr>
            <a:r>
              <a:rPr lang="en-US" dirty="0"/>
              <a:t>Work will be sent to the new servers</a:t>
            </a:r>
          </a:p>
          <a:p>
            <a:pPr lvl="2">
              <a:defRPr/>
            </a:pPr>
            <a:r>
              <a:rPr lang="en-US" dirty="0"/>
              <a:t>Including rebalancing of data across nodes</a:t>
            </a:r>
          </a:p>
          <a:p>
            <a:pPr lvl="3">
              <a:buFont typeface="Arial" charset="0"/>
              <a:buChar char="–"/>
              <a:defRPr/>
            </a:pPr>
            <a:endParaRPr lang="en-US" dirty="0"/>
          </a:p>
          <a:p>
            <a:pPr lvl="2">
              <a:buFont typeface="Arial" charset="0"/>
              <a:buChar char="•"/>
              <a:defRPr/>
            </a:pPr>
            <a:endParaRPr lang="en-US" dirty="0"/>
          </a:p>
          <a:p>
            <a:pPr lvl="2"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4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Session—II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7881210" cy="493776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  <a:r>
              <a:rPr lang="en-US" dirty="0"/>
              <a:t> prompt, enter the following commands:</a:t>
            </a:r>
          </a:p>
          <a:p>
            <a:pPr lvl="1">
              <a:spcBef>
                <a:spcPts val="2400"/>
              </a:spcBef>
            </a:pPr>
            <a:endParaRPr lang="en-US" dirty="0"/>
          </a:p>
          <a:p>
            <a:pPr lvl="1">
              <a:spcBef>
                <a:spcPts val="2400"/>
              </a:spcBef>
            </a:pPr>
            <a:endParaRPr lang="en-US" dirty="0"/>
          </a:p>
          <a:p>
            <a:endParaRPr lang="en-US" dirty="0"/>
          </a:p>
          <a:p>
            <a:r>
              <a:rPr lang="en-US" dirty="0"/>
              <a:t>Did all the commands work? 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459453" y="1863143"/>
            <a:ext cx="4225095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help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 system;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exit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03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4-Node Cluster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75153"/>
            <a:ext cx="8033764" cy="52448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421980" y="1752547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628610" y="2552894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291779" y="1712415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359371" y="2554699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 bwMode="auto">
          <a:xfrm flipH="1">
            <a:off x="6208070" y="2488294"/>
            <a:ext cx="5762" cy="135718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155940" y="3300675"/>
            <a:ext cx="1" cy="54480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/>
          <p:cNvCxnSpPr>
            <a:endCxn id="13" idx="4"/>
          </p:cNvCxnSpPr>
          <p:nvPr/>
        </p:nvCxnSpPr>
        <p:spPr bwMode="auto">
          <a:xfrm flipV="1">
            <a:off x="7418893" y="3288641"/>
            <a:ext cx="1569" cy="55684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endCxn id="14" idx="4"/>
          </p:cNvCxnSpPr>
          <p:nvPr/>
        </p:nvCxnSpPr>
        <p:spPr bwMode="auto">
          <a:xfrm flipV="1">
            <a:off x="4083110" y="2448162"/>
            <a:ext cx="521" cy="140401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67266" y="1360683"/>
            <a:ext cx="7761920" cy="335207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46304" y="3845483"/>
            <a:ext cx="532673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Bridge Network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966244" y="2782278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CQLSH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</a:p>
        </p:txBody>
      </p:sp>
      <p:cxnSp>
        <p:nvCxnSpPr>
          <p:cNvPr id="32" name="Straight Arrow Connector 31"/>
          <p:cNvCxnSpPr>
            <a:stCxn id="30" idx="5"/>
          </p:cNvCxnSpPr>
          <p:nvPr/>
        </p:nvCxnSpPr>
        <p:spPr bwMode="auto">
          <a:xfrm>
            <a:off x="2318019" y="3410277"/>
            <a:ext cx="556367" cy="43520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074649" y="5108678"/>
            <a:ext cx="1696825" cy="886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tlCol="0" anchor="t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cqlsh&gt;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981960" y="6006916"/>
            <a:ext cx="190789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Console Window</a:t>
            </a:r>
          </a:p>
        </p:txBody>
      </p:sp>
      <p:cxnSp>
        <p:nvCxnSpPr>
          <p:cNvPr id="38" name="Straight Arrow Connector 37"/>
          <p:cNvCxnSpPr>
            <a:stCxn id="30" idx="4"/>
          </p:cNvCxnSpPr>
          <p:nvPr/>
        </p:nvCxnSpPr>
        <p:spPr bwMode="auto">
          <a:xfrm>
            <a:off x="1758096" y="3518025"/>
            <a:ext cx="15082" cy="159065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1793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6732" y="4046960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51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Benefits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cluster of Cassandra nodes provides several benefits over a Cassandra installation using a single node including:</a:t>
            </a:r>
          </a:p>
          <a:p>
            <a:pPr lvl="1">
              <a:defRPr/>
            </a:pPr>
            <a:r>
              <a:rPr lang="en-US" dirty="0"/>
              <a:t>Larger databases and data replication</a:t>
            </a:r>
          </a:p>
          <a:p>
            <a:pPr lvl="1">
              <a:defRPr/>
            </a:pPr>
            <a:r>
              <a:rPr lang="en-US" dirty="0"/>
              <a:t>Increased availability</a:t>
            </a:r>
          </a:p>
          <a:p>
            <a:pPr lvl="1">
              <a:defRPr/>
            </a:pPr>
            <a:r>
              <a:rPr lang="en-US" dirty="0"/>
              <a:t>More compute power and load balancing</a:t>
            </a:r>
          </a:p>
          <a:p>
            <a:pPr>
              <a:defRPr/>
            </a:pPr>
            <a:r>
              <a:rPr lang="en-US" dirty="0"/>
              <a:t>Every row written to the database can be automatically replicated to other nodes in the cluster</a:t>
            </a:r>
          </a:p>
          <a:p>
            <a:pPr lvl="1">
              <a:defRPr/>
            </a:pPr>
            <a:r>
              <a:rPr lang="en-US" dirty="0"/>
              <a:t>Reduces vulnerability to data loss from hardware failure</a:t>
            </a:r>
          </a:p>
          <a:p>
            <a:pPr lvl="1">
              <a:defRPr/>
            </a:pPr>
            <a:r>
              <a:rPr lang="en-US" dirty="0"/>
              <a:t>Nodes in the cluster can be grouped by racks and data centers providing an effective disaster recovery mechanism</a:t>
            </a:r>
          </a:p>
          <a:p>
            <a:pPr lvl="1">
              <a:defRPr/>
            </a:pPr>
            <a:r>
              <a:rPr lang="en-US" dirty="0"/>
              <a:t>Data can be replicated to a data center in closest proximity to the locale where the data is most often used</a:t>
            </a:r>
          </a:p>
          <a:p>
            <a:pPr>
              <a:defRPr/>
            </a:pPr>
            <a:r>
              <a:rPr lang="en-US" dirty="0"/>
              <a:t>Clients can perform read and write requests from any node in the cluster</a:t>
            </a:r>
          </a:p>
          <a:p>
            <a:pPr lvl="1">
              <a:defRPr/>
            </a:pPr>
            <a:r>
              <a:rPr lang="en-US" dirty="0"/>
              <a:t>High availability can be balanced with Cassandra’s tunable consistency </a:t>
            </a:r>
          </a:p>
          <a:p>
            <a:pPr>
              <a:defRPr/>
            </a:pPr>
            <a:r>
              <a:rPr lang="en-US" dirty="0"/>
              <a:t>To reap the benefits of clustering, it is important to understand the different types of keys used by Cassandra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18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keys in Cassandra are used the same way as primary keys in relational databases</a:t>
            </a:r>
          </a:p>
          <a:p>
            <a:pPr lvl="1">
              <a:defRPr/>
            </a:pPr>
            <a:r>
              <a:rPr lang="en-US" dirty="0"/>
              <a:t>A primary key (PK) uniquely identifies a row in a table</a:t>
            </a:r>
          </a:p>
          <a:p>
            <a:pPr>
              <a:defRPr/>
            </a:pPr>
            <a:r>
              <a:rPr lang="en-US" dirty="0"/>
              <a:t>There are two types of PKs</a:t>
            </a:r>
          </a:p>
          <a:p>
            <a:pPr lvl="1">
              <a:defRPr/>
            </a:pPr>
            <a:r>
              <a:rPr lang="en-US" dirty="0"/>
              <a:t>Simple PKs</a:t>
            </a:r>
          </a:p>
          <a:p>
            <a:pPr lvl="2">
              <a:defRPr/>
            </a:pPr>
            <a:r>
              <a:rPr lang="en-US" dirty="0"/>
              <a:t>Defined using exactly one column of a table</a:t>
            </a:r>
          </a:p>
          <a:p>
            <a:pPr lvl="1">
              <a:defRPr/>
            </a:pPr>
            <a:r>
              <a:rPr lang="en-US" dirty="0"/>
              <a:t>Compound, Composite PKs</a:t>
            </a:r>
          </a:p>
          <a:p>
            <a:pPr lvl="2">
              <a:defRPr/>
            </a:pPr>
            <a:r>
              <a:rPr lang="en-US" dirty="0"/>
              <a:t>Defined using two or more columns of a table</a:t>
            </a:r>
          </a:p>
          <a:p>
            <a:pPr>
              <a:defRPr/>
            </a:pPr>
            <a:r>
              <a:rPr lang="en-US" dirty="0"/>
              <a:t>Here is a table definition with a simple PK: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60619" y="4242832"/>
            <a:ext cx="4222763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classroom.student (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 int PRIMARY KEY,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first_name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last_name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email_addresses set&lt;text&gt;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248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Compound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Here is a table definition with a compound PK:</a:t>
            </a:r>
          </a:p>
          <a:p>
            <a:pPr lvl="1"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26511" y="1939034"/>
            <a:ext cx="489097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classroom.computer (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manufacturer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clock float,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ram int,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(manufacturer, model)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3669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Partition Key</a:t>
            </a:r>
            <a:r>
              <a:rPr lang="en-US" dirty="0"/>
              <a:t>—</a:t>
            </a:r>
            <a:r>
              <a:rPr lang="en-US" dirty="0">
                <a:ea typeface="ＭＳ Ｐゴシック" charset="0"/>
              </a:rPr>
              <a:t>Row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Cassandra attempts to store the rows of a table uniformly across the nodes in the cluster</a:t>
            </a:r>
          </a:p>
          <a:p>
            <a:pPr lvl="1">
              <a:defRPr/>
            </a:pPr>
            <a:r>
              <a:rPr lang="en-US" dirty="0"/>
              <a:t>To accomplish this, it uses partition keys</a:t>
            </a:r>
          </a:p>
          <a:p>
            <a:pPr lvl="1">
              <a:defRPr/>
            </a:pPr>
            <a:r>
              <a:rPr lang="en-US" dirty="0"/>
              <a:t>Partition keys are also called row keys</a:t>
            </a:r>
          </a:p>
          <a:p>
            <a:pPr>
              <a:defRPr/>
            </a:pPr>
            <a:r>
              <a:rPr lang="en-US" dirty="0"/>
              <a:t>Partition keys are based on primary keys</a:t>
            </a:r>
          </a:p>
          <a:p>
            <a:pPr lvl="1">
              <a:defRPr/>
            </a:pPr>
            <a:r>
              <a:rPr lang="en-US" dirty="0"/>
              <a:t>For tables with simple PKs, the partition keys are the simple PKs</a:t>
            </a:r>
          </a:p>
          <a:p>
            <a:pPr lvl="1">
              <a:defRPr/>
            </a:pPr>
            <a:r>
              <a:rPr lang="en-US" dirty="0"/>
              <a:t>For tables with compound PKs, the partition keys are the first component of the compound PK</a:t>
            </a:r>
          </a:p>
          <a:p>
            <a:pPr>
              <a:defRPr/>
            </a:pPr>
            <a:r>
              <a:rPr lang="en-US" dirty="0"/>
              <a:t>In the following table definition, the manufacturer column is the partition key since it is the first component of the compound PK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26511" y="4470809"/>
            <a:ext cx="489097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classroom.computer (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manufacturer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clock float,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ram int,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(manufacturer, model)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4906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row in a table is assigned a hash value referred to as a token</a:t>
            </a:r>
          </a:p>
          <a:p>
            <a:pPr lvl="1">
              <a:defRPr/>
            </a:pPr>
            <a:r>
              <a:rPr lang="en-US" dirty="0"/>
              <a:t>Calculated by a partitioner using the partition key</a:t>
            </a:r>
          </a:p>
          <a:p>
            <a:pPr lvl="1">
              <a:defRPr/>
            </a:pPr>
            <a:r>
              <a:rPr lang="en-US" dirty="0"/>
              <a:t>Cassandra has three partitioners including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Murmur3Partitioner</a:t>
            </a:r>
            <a:r>
              <a:rPr lang="en-US" dirty="0"/>
              <a:t> which is the default</a:t>
            </a:r>
          </a:p>
          <a:p>
            <a:pPr lvl="1">
              <a:defRPr/>
            </a:pPr>
            <a:r>
              <a:rPr lang="en-US" dirty="0"/>
              <a:t>Custom partitioners can be used</a:t>
            </a:r>
          </a:p>
          <a:p>
            <a:pPr lvl="1">
              <a:defRPr/>
            </a:pPr>
            <a:r>
              <a:rPr lang="en-US" dirty="0"/>
              <a:t>The choice of a partitioner is specified at the level of the cluster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cassandra.yaml</a:t>
            </a:r>
            <a:r>
              <a:rPr lang="en-US" dirty="0"/>
              <a:t> file</a:t>
            </a:r>
          </a:p>
          <a:p>
            <a:pPr>
              <a:defRPr/>
            </a:pPr>
            <a:r>
              <a:rPr lang="en-US" dirty="0"/>
              <a:t>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Murmur3Partitioner</a:t>
            </a:r>
            <a:r>
              <a:rPr lang="en-US" dirty="0"/>
              <a:t>, tokens are signed 64 bit integers</a:t>
            </a:r>
          </a:p>
          <a:p>
            <a:pPr lvl="1">
              <a:defRPr/>
            </a:pPr>
            <a:r>
              <a:rPr lang="en-US" dirty="0"/>
              <a:t>Minimum value (-2 ** 63)  = -9223372036854775808</a:t>
            </a:r>
          </a:p>
          <a:p>
            <a:pPr lvl="1">
              <a:defRPr/>
            </a:pPr>
            <a:r>
              <a:rPr lang="en-US" dirty="0"/>
              <a:t>Maximum value (2 ** 63) -1 =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1417955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092011"/>
            <a:ext cx="7772400" cy="4937760"/>
          </a:xfrm>
        </p:spPr>
        <p:txBody>
          <a:bodyPr/>
          <a:lstStyle/>
          <a:p>
            <a:pPr>
              <a:defRPr/>
            </a:pPr>
            <a:r>
              <a:rPr lang="en-US" dirty="0"/>
              <a:t>Each physical node is assigned one or more virtual nodes (vnodes) which hold ranges of tokens</a:t>
            </a:r>
          </a:p>
          <a:p>
            <a:pPr lvl="1">
              <a:defRPr/>
            </a:pPr>
            <a:r>
              <a:rPr lang="en-US" dirty="0"/>
              <a:t>The default number of vnodes per physical node is 256</a:t>
            </a:r>
          </a:p>
          <a:p>
            <a:pPr lvl="1">
              <a:defRPr/>
            </a:pPr>
            <a:r>
              <a:rPr lang="en-US" dirty="0"/>
              <a:t>Vnodes are often referred to as buckets</a:t>
            </a:r>
          </a:p>
          <a:p>
            <a:pPr>
              <a:defRPr/>
            </a:pPr>
            <a:r>
              <a:rPr lang="en-US" dirty="0"/>
              <a:t>For a one node cluster, the entire range of tokens from:</a:t>
            </a:r>
          </a:p>
          <a:p>
            <a:pPr lvl="1">
              <a:defRPr/>
            </a:pPr>
            <a:r>
              <a:rPr lang="en-US" dirty="0"/>
              <a:t>-9223372036854775808 to:</a:t>
            </a:r>
          </a:p>
          <a:p>
            <a:pPr lvl="1">
              <a:defRPr/>
            </a:pPr>
            <a:r>
              <a:rPr lang="en-US" dirty="0"/>
              <a:t>+9223372036854775807 would be divided into 256 ranges and assigned to each of the vnodes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The assignment might be like the following, which we’ve seen on the console window when Cassandra starts up with one node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numbers are the boundaries between the vnodes: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3443" y="4519406"/>
            <a:ext cx="825634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[-9196021049887810702, -9148984681086506691, -9066494551556648095, -8919892193728913668, -8878938379757012869, -8829903311158830792, -8816122706269056904, -8734974206534402122, -8725348253337991192, 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******************************************************************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8664088183275684713, 8733988407497212118, 8909550543461449457, 8969595689183637283, 9012315350561673616, 9094169844854207105, 9094757250962598227, 9214412607122940870, 9214533455917369774]</a:t>
            </a:r>
          </a:p>
        </p:txBody>
      </p:sp>
    </p:spTree>
    <p:extLst>
      <p:ext uri="{BB962C8B-B14F-4D97-AF65-F5344CB8AC3E}">
        <p14:creationId xmlns:p14="http://schemas.microsoft.com/office/powerpoint/2010/main" val="675017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Load Balancing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a two node cluster, the entire range of all possible tokens would be divided into two sets of 256 vnodes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range of tokens assigned to each vnode would be half as large as those of the one node cluster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Here are some of the tokens for cass1 and cass2: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partition key maps uniquely to one vnode on the entire cluster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This approach to mapping rows to nodes is based on a process known as consistent hashing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3443" y="4102150"/>
            <a:ext cx="8256347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cass2_1  | INFO  23:54:07 Generated random tokens. tokens are [-4977033305783806207, 4662481651638315341, 8152923498745551399, 3406476937133652612, 5955488015518941028, 4284485282503347915,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305" y="3008720"/>
            <a:ext cx="8237486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cass1_1  | INFO  23:54:07 Generated random tokens. tokens are [-5388163624321635806, 4519067274299180475, -3176373551293916718, 2483416348903413695, 6058821119354840419, 5561854429354398746, …</a:t>
            </a:r>
          </a:p>
        </p:txBody>
      </p:sp>
    </p:spTree>
    <p:extLst>
      <p:ext uri="{BB962C8B-B14F-4D97-AF65-F5344CB8AC3E}">
        <p14:creationId xmlns:p14="http://schemas.microsoft.com/office/powerpoint/2010/main" val="77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Cassandra Characteristics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High availability and fault tolerance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Cluster continues serving in the event of a failed node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New nodes can be added with no downtime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Replication can be over data centers</a:t>
            </a:r>
          </a:p>
          <a:p>
            <a:pPr lvl="2">
              <a:defRPr/>
            </a:pPr>
            <a:r>
              <a:rPr lang="en-US" dirty="0"/>
              <a:t>Improve performance with local access to data</a:t>
            </a:r>
          </a:p>
          <a:p>
            <a:pPr lvl="2">
              <a:defRPr/>
            </a:pPr>
            <a:r>
              <a:rPr lang="en-US" dirty="0"/>
              <a:t>Resilience in the event of data center unavailability</a:t>
            </a:r>
          </a:p>
          <a:p>
            <a:pPr>
              <a:defRPr/>
            </a:pPr>
            <a:r>
              <a:rPr lang="en-US" dirty="0"/>
              <a:t>Tunable consistency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Consistency refers to a read being able to return the very latest write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Consistency can be tuned on Cassandra</a:t>
            </a:r>
          </a:p>
          <a:p>
            <a:pPr lvl="2">
              <a:defRPr/>
            </a:pPr>
            <a:r>
              <a:rPr lang="en-US" dirty="0"/>
              <a:t>Eventual consistency</a:t>
            </a:r>
          </a:p>
          <a:p>
            <a:pPr lvl="2">
              <a:defRPr/>
            </a:pPr>
            <a:r>
              <a:rPr lang="en-US" dirty="0"/>
              <a:t>Strict consistency</a:t>
            </a:r>
          </a:p>
          <a:p>
            <a:pPr lvl="2">
              <a:defRPr/>
            </a:pPr>
            <a:r>
              <a:rPr lang="en-US" dirty="0"/>
              <a:t>Causal consistency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52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Partition Keys and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Clustering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The previous example of a table with a compound PK is repeated here for convenience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marL="2286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example, the partition key is the manufacturer column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Computers with the same manufacturer will be assigned the same token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Consequently, they will be mapped to the same vnode and stored on the same physical node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The model column will be used to sort the computers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model column is called a clustering column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67542" y="1937556"/>
            <a:ext cx="480891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classroom.computer (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manufacturer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text,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clock float,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ram int,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(manufacturer, model)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8574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6732" y="4662588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323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Ingestion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767" y="1024168"/>
            <a:ext cx="7772400" cy="5020228"/>
          </a:xfrm>
        </p:spPr>
        <p:txBody>
          <a:bodyPr/>
          <a:lstStyle/>
          <a:p>
            <a:r>
              <a:rPr lang="en-US" dirty="0"/>
              <a:t>Cassandra provides several approaches for loading data in bulk</a:t>
            </a:r>
          </a:p>
          <a:p>
            <a:pPr lvl="1"/>
            <a:r>
              <a:rPr lang="en-US" dirty="0"/>
              <a:t>We will show one “best practice” approach for loading .csv data</a:t>
            </a:r>
          </a:p>
          <a:p>
            <a:r>
              <a:rPr lang="en-US" dirty="0"/>
              <a:t>To view the existing .csv data, execute the following commands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cassandra-client</a:t>
            </a:r>
            <a:r>
              <a:rPr lang="en-US" dirty="0"/>
              <a:t> container:</a:t>
            </a:r>
          </a:p>
          <a:p>
            <a:endParaRPr lang="en-US" sz="1050" dirty="0"/>
          </a:p>
          <a:p>
            <a:endParaRPr lang="en-US" sz="200" dirty="0"/>
          </a:p>
          <a:p>
            <a:endParaRPr lang="en-US" dirty="0"/>
          </a:p>
          <a:p>
            <a:r>
              <a:rPr lang="en-US" dirty="0"/>
              <a:t>The first lines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employees.csv</a:t>
            </a:r>
            <a:r>
              <a:rPr lang="en-US" dirty="0"/>
              <a:t> should look like the following:</a:t>
            </a:r>
          </a:p>
          <a:p>
            <a:pPr lvl="1"/>
            <a:r>
              <a:rPr lang="en-US" dirty="0"/>
              <a:t>Note that the first line contains the headers describing the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46531" y="4026302"/>
            <a:ext cx="801125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EmployeeID,LastName,FirstName,Title,HireDate,Photo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1,Davolio,Nancy,Sales Representative,1992-05-01 00:00:00.000,0x151C2F00020000000D000E0014002100FFFFFFFF4269746D617020496D616765005061696E742E506963747572650001050000020000000700000050427275736800000000000000000020540000424D20540000000000007600000028000000C0000000DF0000000100040000000000A0530000CE0E0000D80E0000000000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2,Fuller,Andrew,Vice President - Sales,1992-08-14 00:00:00.000,0x151C2F00020000000D000E0014002100FFFFFFFF4269746D6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295556" y="2431361"/>
            <a:ext cx="2552889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/data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ls -l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employees.csv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35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a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cassandra-client</a:t>
            </a:r>
            <a:r>
              <a:rPr lang="en-US" dirty="0"/>
              <a:t> container, enter the following commands:</a:t>
            </a:r>
          </a:p>
          <a:p>
            <a:pPr lvl="1"/>
            <a:r>
              <a:rPr lang="en-US" dirty="0"/>
              <a:t>Note the value of the replication factor is 3</a:t>
            </a:r>
          </a:p>
          <a:p>
            <a:pPr lvl="1"/>
            <a:r>
              <a:rPr lang="en-US" dirty="0"/>
              <a:t>Also note any output written to the first terminal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94908" y="2426474"/>
            <a:ext cx="8154185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/data# cqlsh cass2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create keyspace company with replication={'class':'SimpleStrategy', 'replication_factor':'3'};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 company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use company;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20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</a:t>
            </a:r>
            <a:r>
              <a:rPr lang="en-US" dirty="0"/>
              <a:t> prompt, enter the following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98924" y="1922622"/>
            <a:ext cx="7506464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describe tables;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create table employee (employee_id int PRIMARY KEY, last_name text, first_name text, title text, hire_date timestamp, photo blob);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describe tables;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describe table employee;</a:t>
            </a:r>
          </a:p>
          <a:p>
            <a:pPr eaLnBrk="1" hangingPunct="1"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9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11736"/>
            <a:ext cx="7772400" cy="5306569"/>
          </a:xfrm>
        </p:spPr>
        <p:txBody>
          <a:bodyPr/>
          <a:lstStyle/>
          <a:p>
            <a:r>
              <a:rPr lang="en-US" sz="1700" dirty="0"/>
              <a:t>The copy command can be used to import data into Cassandra</a:t>
            </a:r>
          </a:p>
          <a:p>
            <a:r>
              <a:rPr lang="en-US" sz="1700" dirty="0"/>
              <a:t>In the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cassandra-client</a:t>
            </a:r>
            <a:r>
              <a:rPr lang="en-US" sz="1700" dirty="0"/>
              <a:t> container, enter the following commands :</a:t>
            </a:r>
          </a:p>
          <a:p>
            <a:endParaRPr lang="en-US" sz="11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You should see something like the following: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228600" lvl="1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61631" y="1984433"/>
            <a:ext cx="7506464" cy="240065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help copy</a:t>
            </a:r>
          </a:p>
          <a:p>
            <a:pPr eaLnBrk="1" hangingPunct="1">
              <a:defRPr/>
            </a:pPr>
            <a:endParaRPr lang="en-US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describe table employee;</a:t>
            </a:r>
          </a:p>
          <a:p>
            <a:pPr eaLnBrk="1" hangingPunct="1">
              <a:defRPr/>
            </a:pPr>
            <a:endParaRPr lang="en-US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copy employee (employee_id, last_name, first_name, title, hire_date, photo) from '/employees.csv' with HEADER='true';</a:t>
            </a:r>
          </a:p>
          <a:p>
            <a:pPr eaLnBrk="1" hangingPunct="1">
              <a:defRPr/>
            </a:pPr>
            <a:endParaRPr lang="en-US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cqlsh:company&gt; select first_name, last_name, hire_date from employee;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548277" y="4807969"/>
            <a:ext cx="6047446" cy="147732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first_name | last_name | hire_date</a:t>
            </a: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------------+-----------+--------------------------</a:t>
            </a: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Steven |  Buchanan | 1993-10-17 00:00:00+0000</a:t>
            </a: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Nancy |   Davolio | 1992-05-01 00:00:00+0000</a:t>
            </a: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Laura |  Callahan | 1994-03-05 00:00:00+0000</a:t>
            </a:r>
          </a:p>
          <a:p>
            <a:pPr eaLnBrk="1" hangingPunct="1">
              <a:defRPr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Andrew |    Fuller | 1992-08-14 00:00:00+0000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6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Bulk 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946553"/>
            <a:ext cx="8033764" cy="52448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421980" y="2077615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628610" y="2877962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291779" y="2037483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359371" y="2879767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Node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 bwMode="auto">
          <a:xfrm flipH="1">
            <a:off x="6208070" y="2813362"/>
            <a:ext cx="5762" cy="135718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155940" y="3625743"/>
            <a:ext cx="1" cy="54480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/>
          <p:cNvCxnSpPr>
            <a:endCxn id="13" idx="4"/>
          </p:cNvCxnSpPr>
          <p:nvPr/>
        </p:nvCxnSpPr>
        <p:spPr bwMode="auto">
          <a:xfrm flipV="1">
            <a:off x="7418893" y="3613709"/>
            <a:ext cx="1569" cy="55684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endCxn id="14" idx="4"/>
          </p:cNvCxnSpPr>
          <p:nvPr/>
        </p:nvCxnSpPr>
        <p:spPr bwMode="auto">
          <a:xfrm flipV="1">
            <a:off x="4083110" y="2773230"/>
            <a:ext cx="521" cy="140401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67266" y="1365237"/>
            <a:ext cx="7761920" cy="335207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46304" y="4170551"/>
            <a:ext cx="532673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Bridge Network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966244" y="2786832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</a:p>
        </p:txBody>
      </p:sp>
      <p:cxnSp>
        <p:nvCxnSpPr>
          <p:cNvPr id="32" name="Straight Arrow Connector 31"/>
          <p:cNvCxnSpPr>
            <a:stCxn id="30" idx="5"/>
          </p:cNvCxnSpPr>
          <p:nvPr/>
        </p:nvCxnSpPr>
        <p:spPr bwMode="auto">
          <a:xfrm>
            <a:off x="2318019" y="3414831"/>
            <a:ext cx="556275" cy="73293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 bwMode="auto">
          <a:xfrm>
            <a:off x="981960" y="6020523"/>
            <a:ext cx="190789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 Console Window</a:t>
            </a:r>
          </a:p>
        </p:txBody>
      </p:sp>
      <p:cxnSp>
        <p:nvCxnSpPr>
          <p:cNvPr id="38" name="Straight Arrow Connector 37"/>
          <p:cNvCxnSpPr>
            <a:stCxn id="30" idx="4"/>
          </p:cNvCxnSpPr>
          <p:nvPr/>
        </p:nvCxnSpPr>
        <p:spPr bwMode="auto">
          <a:xfrm>
            <a:off x="1758096" y="3522579"/>
            <a:ext cx="15082" cy="159065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3585329" y="5088090"/>
            <a:ext cx="4970656" cy="52322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.csv is mapped by Docker from the host machine 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to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/data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directory in the Cassandra client container</a:t>
            </a:r>
          </a:p>
        </p:txBody>
      </p:sp>
      <p:cxnSp>
        <p:nvCxnSpPr>
          <p:cNvPr id="7" name="Straight Arrow Connector 6"/>
          <p:cNvCxnSpPr>
            <a:cxnSpLocks/>
            <a:stCxn id="20" idx="1"/>
          </p:cNvCxnSpPr>
          <p:nvPr/>
        </p:nvCxnSpPr>
        <p:spPr bwMode="auto">
          <a:xfrm flipH="1" flipV="1">
            <a:off x="1782603" y="4387370"/>
            <a:ext cx="1802726" cy="96233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 bwMode="auto">
          <a:xfrm>
            <a:off x="3370087" y="1441485"/>
            <a:ext cx="4605300" cy="52322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– Use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cqlsh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copy command to copy the .csv file 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to a Cassandra table</a:t>
            </a:r>
          </a:p>
        </p:txBody>
      </p:sp>
      <p:cxnSp>
        <p:nvCxnSpPr>
          <p:cNvPr id="25" name="Straight Arrow Connector 24"/>
          <p:cNvCxnSpPr>
            <a:cxnSpLocks/>
            <a:stCxn id="23" idx="1"/>
          </p:cNvCxnSpPr>
          <p:nvPr/>
        </p:nvCxnSpPr>
        <p:spPr bwMode="auto">
          <a:xfrm flipH="1">
            <a:off x="2548463" y="1703095"/>
            <a:ext cx="821624" cy="192264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1074649" y="5108678"/>
            <a:ext cx="1696825" cy="886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tlCol="0" anchor="t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cqlsh&gt;</a:t>
            </a:r>
          </a:p>
        </p:txBody>
      </p:sp>
    </p:spTree>
    <p:extLst>
      <p:ext uri="{BB962C8B-B14F-4D97-AF65-F5344CB8AC3E}">
        <p14:creationId xmlns:p14="http://schemas.microsoft.com/office/powerpoint/2010/main" val="1722129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Shutting Down One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231078" cy="4937760"/>
          </a:xfrm>
        </p:spPr>
        <p:txBody>
          <a:bodyPr/>
          <a:lstStyle/>
          <a:p>
            <a:r>
              <a:rPr lang="en-US" dirty="0"/>
              <a:t>If a node fails, will the data still be available?</a:t>
            </a:r>
          </a:p>
          <a:p>
            <a:pPr lvl="1"/>
            <a:r>
              <a:rPr lang="en-US" dirty="0"/>
              <a:t>This situation can be simulated by using Docker to stop one container</a:t>
            </a:r>
          </a:p>
          <a:p>
            <a:pPr lvl="1"/>
            <a:r>
              <a:rPr lang="en-US" dirty="0"/>
              <a:t>For the following commands, don’t stop the node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connected to</a:t>
            </a:r>
          </a:p>
          <a:p>
            <a:r>
              <a:rPr lang="en-US" dirty="0"/>
              <a:t>From the third terminal window, run the following commands</a:t>
            </a:r>
          </a:p>
          <a:p>
            <a:pPr lvl="1"/>
            <a:r>
              <a:rPr lang="en-US" dirty="0"/>
              <a:t>The names of the node being shut down may be different for you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nodes are running? _________________________________</a:t>
            </a:r>
          </a:p>
          <a:p>
            <a:r>
              <a:rPr lang="en-US" dirty="0"/>
              <a:t>From the second terminal window, execute a query on the employee table </a:t>
            </a:r>
          </a:p>
          <a:p>
            <a:pPr lvl="1"/>
            <a:r>
              <a:rPr lang="en-US" dirty="0"/>
              <a:t>Does it work? _____________________________________________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37521" y="3236835"/>
            <a:ext cx="6668958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help stop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stop cassandrademo2_cass2_3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cassandrademo2_cass2_2 nodetool status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0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Shutting Down a Second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2" y="1110119"/>
            <a:ext cx="8071305" cy="4937760"/>
          </a:xfrm>
        </p:spPr>
        <p:txBody>
          <a:bodyPr/>
          <a:lstStyle/>
          <a:p>
            <a:r>
              <a:rPr lang="en-US" dirty="0"/>
              <a:t>If a second node is stopped, will the data still be available?</a:t>
            </a:r>
          </a:p>
          <a:p>
            <a:pPr lvl="1"/>
            <a:r>
              <a:rPr lang="en-US" dirty="0"/>
              <a:t>Remember, don’t stop the node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is connected to</a:t>
            </a:r>
          </a:p>
          <a:p>
            <a:r>
              <a:rPr lang="en-US" dirty="0"/>
              <a:t>From the third terminal window, run the following commands</a:t>
            </a:r>
          </a:p>
          <a:p>
            <a:pPr lvl="1"/>
            <a:r>
              <a:rPr lang="en-US" dirty="0"/>
              <a:t>The names of the node being shut down may be different for you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many nodes are running? _________________________________</a:t>
            </a:r>
          </a:p>
          <a:p>
            <a:r>
              <a:rPr lang="en-US" dirty="0"/>
              <a:t>From the second terminal window, execute a query on the employee table </a:t>
            </a:r>
          </a:p>
          <a:p>
            <a:pPr lvl="1"/>
            <a:r>
              <a:rPr lang="en-US" dirty="0"/>
              <a:t>Does it work? _____________________________________________</a:t>
            </a:r>
          </a:p>
          <a:p>
            <a:r>
              <a:rPr lang="en-US" dirty="0"/>
              <a:t>Should we shut down a third node? _____________________________</a:t>
            </a:r>
          </a:p>
          <a:p>
            <a:r>
              <a:rPr lang="en-US" dirty="0"/>
              <a:t>Nodes can be started back up by running the following Docker command:</a:t>
            </a:r>
          </a:p>
          <a:p>
            <a:endParaRPr lang="en-US" dirty="0"/>
          </a:p>
          <a:p>
            <a:r>
              <a:rPr lang="en-US" dirty="0"/>
              <a:t>Try shutting down different combinations of nodes and see if the employee table can still be queried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243383" y="2478801"/>
            <a:ext cx="6657235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stop cassandrademo2_cass2_1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cassandrademo2_cass2_2 nodetool status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75004" y="5364605"/>
            <a:ext cx="479399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start cassandrademo2_cass2_1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99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82481"/>
            <a:ext cx="8147392" cy="5394837"/>
          </a:xfrm>
        </p:spPr>
        <p:txBody>
          <a:bodyPr/>
          <a:lstStyle/>
          <a:p>
            <a:r>
              <a:rPr lang="en-US" dirty="0"/>
              <a:t>Exit the Cassandra client container by entering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Ctrl-D</a:t>
            </a:r>
          </a:p>
          <a:p>
            <a:r>
              <a:rPr lang="en-US" dirty="0"/>
              <a:t>Stop the cluster and enter the following command from the second terminal window</a:t>
            </a:r>
          </a:p>
          <a:p>
            <a:pPr lvl="1"/>
            <a:r>
              <a:rPr lang="en-US" dirty="0"/>
              <a:t>This will stop all the nodes and remove all the containers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Any data that was added to the Cassandra database will be lost</a:t>
            </a:r>
          </a:p>
          <a:p>
            <a:pPr lvl="1"/>
            <a:r>
              <a:rPr lang="en-US" dirty="0"/>
              <a:t>Since all the containers are removed</a:t>
            </a:r>
          </a:p>
          <a:p>
            <a:r>
              <a:rPr lang="en-US" dirty="0"/>
              <a:t>With Docker, it is possible to define data volumes external to the containers </a:t>
            </a:r>
          </a:p>
          <a:p>
            <a:pPr lvl="1"/>
            <a:r>
              <a:rPr lang="en-US" dirty="0"/>
              <a:t>Cassandra can use the external volumes as its physical storage area</a:t>
            </a:r>
          </a:p>
          <a:p>
            <a:pPr lvl="1"/>
            <a:r>
              <a:rPr lang="en-US" dirty="0"/>
              <a:t>External volumes exist independently of the containers</a:t>
            </a:r>
          </a:p>
          <a:p>
            <a:pPr lvl="1"/>
            <a:r>
              <a:rPr lang="en-US" dirty="0"/>
              <a:t>Makes it easy to back up the data</a:t>
            </a:r>
          </a:p>
          <a:p>
            <a:r>
              <a:rPr lang="en-US" dirty="0"/>
              <a:t>To shut down the cluster without removing the containers, use the command: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stop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409829" y="2740061"/>
            <a:ext cx="432434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~/roi_nosql/cassandra-demo-2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down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Cassandra Characteristics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Column-oriented database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Data is stored in rows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Rows can be sparse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Each column can have multiple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Can be viewed as a multi-dimensional hash table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 joins </a:t>
            </a:r>
          </a:p>
        </p:txBody>
      </p:sp>
    </p:spTree>
    <p:extLst>
      <p:ext uri="{BB962C8B-B14F-4D97-AF65-F5344CB8AC3E}">
        <p14:creationId xmlns:p14="http://schemas.microsoft.com/office/powerpoint/2010/main" val="2764121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4-node Cassandra cluster</a:t>
            </a:r>
          </a:p>
          <a:p>
            <a:r>
              <a:rPr lang="en-US" dirty="0"/>
              <a:t>Create a keyspace and table suitable for holding the data in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~/roi-nosql/Cassandra-demo-2/products.csv</a:t>
            </a:r>
          </a:p>
          <a:p>
            <a:r>
              <a:rPr lang="en-US" dirty="0"/>
              <a:t>Import the data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products.csv </a:t>
            </a:r>
            <a:r>
              <a:rPr lang="en-US" dirty="0"/>
              <a:t>into your table</a:t>
            </a:r>
          </a:p>
          <a:p>
            <a:r>
              <a:rPr lang="en-US" dirty="0"/>
              <a:t>Verify that the data was successfully imported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commands</a:t>
            </a:r>
          </a:p>
          <a:p>
            <a:r>
              <a:rPr lang="en-US" dirty="0"/>
              <a:t>Verify that the cluster still works if one or two nodes are shut down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66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6732" y="526917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779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Java Development with Docker</a:t>
            </a:r>
            <a:r>
              <a:rPr lang="en-US" dirty="0"/>
              <a:t>—</a:t>
            </a:r>
            <a:r>
              <a:rPr lang="en-US" dirty="0">
                <a:ea typeface="ＭＳ Ｐゴシック" charset="0"/>
              </a:rPr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of our Java development tools are on the host system</a:t>
            </a:r>
          </a:p>
          <a:p>
            <a:pPr lvl="1">
              <a:defRPr/>
            </a:pPr>
            <a:r>
              <a:rPr lang="en-US" dirty="0"/>
              <a:t>Docker containers connect to the Docker bridge network and are not directly visible from the host</a:t>
            </a:r>
          </a:p>
          <a:p>
            <a:pPr lvl="1">
              <a:defRPr/>
            </a:pPr>
            <a:r>
              <a:rPr lang="en-US" dirty="0"/>
              <a:t>Mirroring what we did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, it is possible to provision a Docker container with Java development tools </a:t>
            </a:r>
          </a:p>
          <a:p>
            <a:pPr lvl="2">
              <a:defRPr/>
            </a:pPr>
            <a:r>
              <a:rPr lang="en-US" dirty="0"/>
              <a:t>However, they would all be command line tools</a:t>
            </a:r>
          </a:p>
          <a:p>
            <a:pPr lvl="2">
              <a:defRPr/>
            </a:pPr>
            <a:r>
              <a:rPr lang="en-US" dirty="0"/>
              <a:t>We want to be able to use a GUI IDE</a:t>
            </a:r>
          </a:p>
          <a:p>
            <a:pPr>
              <a:defRPr/>
            </a:pPr>
            <a:r>
              <a:rPr lang="en-US" dirty="0"/>
              <a:t>It is possible to expose Docker container ports to the host system</a:t>
            </a:r>
          </a:p>
          <a:p>
            <a:pPr lvl="1">
              <a:defRPr/>
            </a:pPr>
            <a:r>
              <a:rPr lang="en-US" dirty="0"/>
              <a:t>In production environments, each Cassandra node would be on a different (physical or virtual) host and would have a different IP address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118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Java Development with Docker</a:t>
            </a:r>
            <a:r>
              <a:rPr lang="en-US" dirty="0"/>
              <a:t>—</a:t>
            </a:r>
            <a:r>
              <a:rPr lang="en-US" dirty="0">
                <a:ea typeface="ＭＳ Ｐゴシック" charset="0"/>
              </a:rPr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our arrangement, all of the Cassandra nodes are on the same host</a:t>
            </a:r>
          </a:p>
          <a:p>
            <a:pPr lvl="1">
              <a:defRPr/>
            </a:pPr>
            <a:r>
              <a:rPr lang="en-US" dirty="0"/>
              <a:t>Even though all the Cassandra nodes on the Docker cluster use the same ports internally, they would have to be mapped to different ports on the host machine</a:t>
            </a:r>
          </a:p>
          <a:p>
            <a:pPr lvl="1">
              <a:defRPr/>
            </a:pPr>
            <a:r>
              <a:rPr lang="en-US" dirty="0"/>
              <a:t>This is possible, but would adversely impact transparent failover mechanisms used by clients in production to deal with failing nodes</a:t>
            </a:r>
          </a:p>
          <a:p>
            <a:pPr>
              <a:defRPr/>
            </a:pPr>
            <a:r>
              <a:rPr lang="en-US" dirty="0"/>
              <a:t>In order to test Cassandra client code, only one port on one Cassandra node needs to be exposed to the host machine</a:t>
            </a:r>
          </a:p>
          <a:p>
            <a:pPr lvl="1">
              <a:defRPr/>
            </a:pPr>
            <a:r>
              <a:rPr lang="en-US" dirty="0"/>
              <a:t>This is the approach we will take</a:t>
            </a:r>
          </a:p>
          <a:p>
            <a:pPr lvl="1">
              <a:defRPr/>
            </a:pPr>
            <a:r>
              <a:rPr lang="en-US" dirty="0"/>
              <a:t>Accomplished by modifying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docker-compose.yaml</a:t>
            </a:r>
            <a:r>
              <a:rPr lang="en-US" dirty="0"/>
              <a:t> file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98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Exposing Docker Container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a terminal window, run the following commands: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You should see the following: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401942" y="1683028"/>
            <a:ext cx="4340116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~/roi-nosql/cassandra-demo-3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cat –n docker-compose.yaml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41195" y="2798830"/>
            <a:ext cx="8016948" cy="353943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	version: '2.0'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2	services: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3	  cass1: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4	    image: cassandra:3.9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5	    network_mode: bridge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6	    ports: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7	    - "9042:9042"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8	  cass2: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9	    image: cassandra:3.9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	    network_mode: bridge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11	    environment: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12	    - CASSANDRA_SEEDS=172.17.0.2,172.17.0.3,172.17.0.4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13	volumes: {}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14	networks: {}</a:t>
            </a: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4642360" y="4089534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6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9042 Exposed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946553"/>
            <a:ext cx="8033764" cy="52448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421980" y="2206038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</a:rPr>
              <a:t>Cassandra Node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628610" y="3006385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</a:rPr>
              <a:t>Cassandra Node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291779" y="2165906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</a:rPr>
              <a:t>Cassandra Node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4359371" y="3008190"/>
            <a:ext cx="1583703" cy="735747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n-lt"/>
              </a:rPr>
              <a:t>Cassandra Node</a:t>
            </a: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 bwMode="auto">
          <a:xfrm flipH="1">
            <a:off x="6208070" y="2941785"/>
            <a:ext cx="5762" cy="135718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155940" y="3754166"/>
            <a:ext cx="1" cy="54480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/>
          <p:cNvCxnSpPr>
            <a:endCxn id="13" idx="4"/>
          </p:cNvCxnSpPr>
          <p:nvPr/>
        </p:nvCxnSpPr>
        <p:spPr bwMode="auto">
          <a:xfrm flipV="1">
            <a:off x="7418893" y="3742132"/>
            <a:ext cx="1569" cy="55684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endCxn id="14" idx="4"/>
          </p:cNvCxnSpPr>
          <p:nvPr/>
        </p:nvCxnSpPr>
        <p:spPr bwMode="auto">
          <a:xfrm flipV="1">
            <a:off x="4083110" y="2901653"/>
            <a:ext cx="521" cy="140401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889855" y="1493660"/>
            <a:ext cx="5739331" cy="335207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469063" y="4298974"/>
            <a:ext cx="467569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1400" dirty="0">
                <a:solidFill>
                  <a:schemeClr val="tx1"/>
                </a:solidFill>
                <a:latin typeface="+mn-lt"/>
              </a:rPr>
              <a:t>Docker Bridge Network</a:t>
            </a:r>
          </a:p>
        </p:txBody>
      </p:sp>
      <p:cxnSp>
        <p:nvCxnSpPr>
          <p:cNvPr id="38" name="Straight Arrow Connector 37"/>
          <p:cNvCxnSpPr>
            <a:stCxn id="8" idx="1"/>
            <a:endCxn id="33" idx="3"/>
          </p:cNvCxnSpPr>
          <p:nvPr/>
        </p:nvCxnSpPr>
        <p:spPr bwMode="auto">
          <a:xfrm flipH="1">
            <a:off x="2093527" y="2517346"/>
            <a:ext cx="664352" cy="77265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562195" y="1678782"/>
            <a:ext cx="155804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CQLSH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57879" y="2394791"/>
            <a:ext cx="136149" cy="245109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 bwMode="auto">
          <a:xfrm flipH="1">
            <a:off x="2922309" y="2533780"/>
            <a:ext cx="369470" cy="238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35485" y="3028386"/>
            <a:ext cx="155804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2098473" y="1991762"/>
            <a:ext cx="660975" cy="54600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 bwMode="auto">
          <a:xfrm>
            <a:off x="3478491" y="1563625"/>
            <a:ext cx="2215299" cy="30777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>
            <a:outerShdw dist="381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Exposed Port 9042</a:t>
            </a:r>
          </a:p>
        </p:txBody>
      </p:sp>
      <p:cxnSp>
        <p:nvCxnSpPr>
          <p:cNvPr id="41" name="Straight Arrow Connector 40"/>
          <p:cNvCxnSpPr>
            <a:cxnSpLocks/>
            <a:stCxn id="40" idx="1"/>
          </p:cNvCxnSpPr>
          <p:nvPr/>
        </p:nvCxnSpPr>
        <p:spPr bwMode="auto">
          <a:xfrm flipH="1">
            <a:off x="2922311" y="1717514"/>
            <a:ext cx="556180" cy="677277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235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Launch a Cassandra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45" y="1245909"/>
            <a:ext cx="8016949" cy="5491269"/>
          </a:xfrm>
        </p:spPr>
        <p:txBody>
          <a:bodyPr/>
          <a:lstStyle/>
          <a:p>
            <a:pPr>
              <a:defRPr/>
            </a:pPr>
            <a:r>
              <a:rPr lang="en-US" dirty="0"/>
              <a:t>From a second terminal window, run the following commands: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dirty="0"/>
              <a:t>From a second terminal window, run the following commands: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800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Does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dirty="0"/>
              <a:t> command output list port 9042?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What is the status of the Cassandra nodes?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Did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  <a:r>
              <a:rPr lang="en-US" dirty="0"/>
              <a:t> command work?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Is there a keyspace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telecoms</a:t>
            </a:r>
            <a:r>
              <a:rPr lang="en-US" dirty="0"/>
              <a:t>? </a:t>
            </a:r>
            <a:r>
              <a:rPr lang="en-US" u="sng" dirty="0"/>
              <a:t>	</a:t>
            </a:r>
            <a:endParaRPr lang="en-US" dirty="0"/>
          </a:p>
          <a:p>
            <a:pPr marL="228600" lvl="1" indent="0">
              <a:buNone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401179" y="1650041"/>
            <a:ext cx="4341642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~/roi-nosql/cassandra-demo-3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up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269903" y="2819416"/>
            <a:ext cx="6604195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roi-nosql/cassandra-demo-3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netstat –ltn | grep 9042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docker-compose scale cass2=3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ps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cassandrademo3_cass2_3 nodetool status</a:t>
            </a:r>
          </a:p>
          <a:p>
            <a:pPr eaLnBrk="1" hangingPunct="1">
              <a:defRPr/>
            </a:pPr>
            <a:r>
              <a:rPr lang="sv-S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cqlsh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7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Launch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the desktop, double-click the Eclipse icon:</a:t>
            </a:r>
          </a:p>
          <a:p>
            <a:pPr>
              <a:defRPr/>
            </a:pPr>
            <a:endParaRPr lang="en-US" sz="800" dirty="0"/>
          </a:p>
          <a:p>
            <a:pPr>
              <a:defRPr/>
            </a:pPr>
            <a:r>
              <a:rPr lang="en-US" dirty="0"/>
              <a:t>In the Workspace Launcher dialog, make sure </a:t>
            </a:r>
            <a:br>
              <a:rPr lang="en-US" dirty="0"/>
            </a:br>
            <a:r>
              <a:rPr lang="en-US" dirty="0"/>
              <a:t>that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/home/student/roi-nosql</a:t>
            </a:r>
            <a:r>
              <a:rPr lang="en-US" dirty="0"/>
              <a:t> is selected</a:t>
            </a:r>
          </a:p>
          <a:p>
            <a:pPr lvl="1">
              <a:defRPr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when ready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58" y="1374996"/>
            <a:ext cx="1324160" cy="106694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26" y="3096379"/>
            <a:ext cx="5639587" cy="30484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 bwMode="auto">
          <a:xfrm rot="19168133">
            <a:off x="1763358" y="4627565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9083813">
            <a:off x="7352941" y="5129653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2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Open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46" y="1194799"/>
            <a:ext cx="8016949" cy="5331698"/>
          </a:xfrm>
        </p:spPr>
        <p:txBody>
          <a:bodyPr/>
          <a:lstStyle/>
          <a:p>
            <a:pPr>
              <a:defRPr/>
            </a:pPr>
            <a:r>
              <a:rPr lang="en-US" dirty="0"/>
              <a:t>In the Project Explorer window, right-click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cassandra_solutions_maven</a:t>
            </a:r>
            <a:r>
              <a:rPr lang="en-US" dirty="0"/>
              <a:t> project and select open in the context menu: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5" y="1930329"/>
            <a:ext cx="4708036" cy="435231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 bwMode="auto">
          <a:xfrm>
            <a:off x="1450499" y="2528832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5663766" y="5802401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64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Open </a:t>
            </a:r>
            <a:r>
              <a:rPr lang="en-US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Driver.java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46" y="1127883"/>
            <a:ext cx="8016949" cy="5331698"/>
          </a:xfrm>
        </p:spPr>
        <p:txBody>
          <a:bodyPr/>
          <a:lstStyle/>
          <a:p>
            <a:pPr>
              <a:defRPr/>
            </a:pPr>
            <a:r>
              <a:rPr lang="en-US" dirty="0"/>
              <a:t>Expand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cassandra_solutions_maven</a:t>
            </a:r>
            <a:r>
              <a:rPr lang="en-US" dirty="0"/>
              <a:t> project folder and navigate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Driver.java</a:t>
            </a:r>
            <a:r>
              <a:rPr lang="en-US" dirty="0"/>
              <a:t> file</a:t>
            </a:r>
          </a:p>
          <a:p>
            <a:pPr lvl="1">
              <a:defRPr/>
            </a:pPr>
            <a:r>
              <a:rPr lang="en-US" dirty="0"/>
              <a:t>Double-click the file to open it in an editor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90" y="2078991"/>
            <a:ext cx="3791930" cy="420916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 bwMode="auto">
          <a:xfrm>
            <a:off x="2242351" y="3583183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Summarizing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open-source column family database: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casandra.apache.org</a:t>
            </a:r>
          </a:p>
          <a:p>
            <a:pPr>
              <a:defRPr/>
            </a:pPr>
            <a:r>
              <a:rPr lang="en-US" dirty="0"/>
              <a:t>Features include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Highly scalable and available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High write throughput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SQL-like query language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Eventual consistency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Flexible schema</a:t>
            </a:r>
          </a:p>
          <a:p>
            <a:pPr>
              <a:defRPr/>
            </a:pPr>
            <a:r>
              <a:rPr lang="en-US" dirty="0"/>
              <a:t>Support for access from many programming languages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Java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Python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PHP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Perl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C#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42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Connecting to Cassandra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231078" cy="4937760"/>
          </a:xfrm>
        </p:spPr>
        <p:txBody>
          <a:bodyPr/>
          <a:lstStyle/>
          <a:p>
            <a:pPr>
              <a:defRPr/>
            </a:pPr>
            <a:r>
              <a:rPr lang="en-US" dirty="0"/>
              <a:t>Follow along in the text editor for the next few slides as we navigate through the Java code</a:t>
            </a:r>
          </a:p>
          <a:p>
            <a:pPr>
              <a:defRPr/>
            </a:pPr>
            <a:r>
              <a:rPr lang="en-US" dirty="0"/>
              <a:t>Java programs start with a function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>
              <a:defRPr/>
            </a:pPr>
            <a:r>
              <a:rPr lang="en-US" dirty="0"/>
              <a:t>This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connects to cluster and obtains session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All work is performed in the session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are the steps between lines 89 and 107? ______________________ ____________________________________________________________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1014242" y="2932191"/>
            <a:ext cx="7115516" cy="16065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86    public static void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args) throws InterruptedException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87    Cluster = Cluster.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builder().addContactPoint("127.0.0.1").build();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89    Session = cluster.connect();</a:t>
            </a:r>
          </a:p>
          <a:p>
            <a:pPr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107   cluster.close();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108   }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5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Create a Keyspace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Here is the code that creates a keyspace</a:t>
            </a:r>
          </a:p>
          <a:p>
            <a:pPr lvl="1">
              <a:defRPr/>
            </a:pPr>
            <a:r>
              <a:rPr lang="en-US" dirty="0"/>
              <a:t>It should appear very similar to the commands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is the name of the keyspace? _____________________________</a:t>
            </a:r>
          </a:p>
          <a:p>
            <a:pPr>
              <a:defRPr/>
            </a:pPr>
            <a:r>
              <a:rPr lang="en-US" dirty="0"/>
              <a:t>What is the replication factor? _________________________________</a:t>
            </a:r>
          </a:p>
          <a:p>
            <a:pPr marL="228600" lvl="1" indent="0">
              <a:buNone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682484" y="2042027"/>
            <a:ext cx="7779032" cy="90640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createKeyspace(Session session) {</a:t>
            </a:r>
          </a:p>
          <a:p>
            <a:pPr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19           session.execute("CREATE KEYSPACE telecoms WITH replication " + </a:t>
            </a:r>
          </a:p>
          <a:p>
            <a:pPr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20                           "= {'class':'SimpleStrategy', 'replication_factor':3};");</a:t>
            </a:r>
          </a:p>
          <a:p>
            <a:pPr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21   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786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264024"/>
            <a:ext cx="8161840" cy="4937760"/>
          </a:xfrm>
        </p:spPr>
        <p:txBody>
          <a:bodyPr/>
          <a:lstStyle/>
          <a:p>
            <a:pPr>
              <a:defRPr/>
            </a:pPr>
            <a:r>
              <a:rPr lang="en-US" dirty="0"/>
              <a:t>Here is the code for creating a table: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What is the name of the table? </a:t>
            </a:r>
            <a:r>
              <a:rPr lang="en-US" u="sng" dirty="0"/>
              <a:t>	</a:t>
            </a:r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How many columns does the table have?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Is the primary key simple or compound? </a:t>
            </a:r>
            <a:r>
              <a:rPr lang="en-US" u="sng" dirty="0"/>
              <a:t>	</a:t>
            </a:r>
            <a:endParaRPr lang="en-US" dirty="0"/>
          </a:p>
          <a:p>
            <a:pPr>
              <a:tabLst>
                <a:tab pos="7772400" algn="l"/>
              </a:tabLst>
              <a:defRPr/>
            </a:pPr>
            <a:r>
              <a:rPr lang="en-US" dirty="0"/>
              <a:t>Which collection type is the alarms column? </a:t>
            </a:r>
            <a:r>
              <a:rPr lang="en-US" u="sng" dirty="0"/>
              <a:t>	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1307545" y="1664891"/>
            <a:ext cx="6528911" cy="204979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    private static void createTable(Session session)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          session.execute(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                      "CREATE TABLE telecoms.nodes ("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                                          "id int PRIMARY KEY," +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                                          "address text," +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                                          "state_changes int," +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                                   "alarms set&lt;text&gt;" +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                                  ");");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    }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5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129284"/>
            <a:ext cx="7002463" cy="6270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Inserting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00" y="1246182"/>
            <a:ext cx="8260970" cy="5549836"/>
          </a:xfrm>
        </p:spPr>
        <p:txBody>
          <a:bodyPr/>
          <a:lstStyle/>
          <a:p>
            <a:pPr>
              <a:defRPr/>
            </a:pPr>
            <a:r>
              <a:rPr lang="en-US" dirty="0"/>
              <a:t>Here is the code for inserting rows: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 many items are being added to the alarms collection? ____________</a:t>
            </a:r>
          </a:p>
          <a:p>
            <a:pPr>
              <a:defRPr/>
            </a:pPr>
            <a:r>
              <a:rPr lang="en-US" dirty="0"/>
              <a:t>Would it possible to make the values variables? _____________________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statements can 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clause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they do, then they use lightweight transactions</a:t>
            </a:r>
          </a:p>
          <a:p>
            <a:pPr lvl="2">
              <a:defRPr/>
            </a:pPr>
            <a:r>
              <a:rPr lang="en-US" dirty="0"/>
              <a:t>Use a Compare and Set operation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563526" y="1655323"/>
            <a:ext cx="8016949" cy="249299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    private static void insertRecord(Session session)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          session.execute(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               "INSERT INTO telecoms.nodes (id, address, state_changes, alarms) 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               "VALUES ("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               "1,"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               "'node1',"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               0 + ","+</a:t>
            </a:r>
          </a:p>
          <a:p>
            <a:pPr marL="342900" indent="-342900">
              <a:buAutoNum type="arabicPlain" startAt="54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"{'Outbound capacity threshold passed', 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'Inbound capacity threshold passed'})"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               " IF NOT EXISTS;");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   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5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Retrieving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Here is a query:</a:t>
            </a:r>
            <a:endParaRPr lang="en-US" dirty="0">
              <a:latin typeface="+mn-lt"/>
            </a:endParaRPr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595423" y="1783872"/>
            <a:ext cx="8016948" cy="269920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33    private static void printSingleRecord(Session , int id) {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  ResultSet results = session.execute("SELECT * FROM telecoms.nodes " +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35                       "WHERE id = " + id + ";");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37         for (Row : results) {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38              System.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out.printf("%d\t%-20s\t%d%n", row.getInt("id"),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39                                   row.getString("address"),  row.getInt("state_changes"));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        Set&lt;String&gt; alarms = row.getSet("alarms", String.class);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41              for(String alarm : alarms) {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         System.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out.printf("\t %s%n", alarm);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43              }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44         }</a:t>
            </a:r>
          </a:p>
          <a:p>
            <a:pPr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45    }</a:t>
            </a:r>
            <a:endParaRPr lang="tr-T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632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Bounded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Bounded inserts let parameters for insert be bound at runtime</a:t>
            </a:r>
          </a:p>
        </p:txBody>
      </p:sp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595422" y="1789755"/>
            <a:ext cx="7968284" cy="360098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     private static void boundedInsert(Session session)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           throws InterruptedException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61           PreparedStatement statement = session.prepare(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62                             "INSERT INTO telecoms.nodes 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63                             "(id, address, state_changes,alarms) " +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64                             "VALUES (?, ?, ?, ?);");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66           BoundStatement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boundStatement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BoundStatement(statement);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67           Set&lt;String&gt; alarms = new HashSet&lt;String&gt;();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69           alarms.add("Outbound capacity threshold passed at " + new Date());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70           Thread.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sleep(100);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71           alarms.add("Outbound capacity threshold passed at " + new Date());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73           session.execute(boundStatement.bind(2, "node2", 2, alarms ) 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74     }</a:t>
            </a:r>
            <a:endParaRPr lang="tr-T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32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Updating and Deleting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statements:</a:t>
            </a:r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951951" y="1867323"/>
            <a:ext cx="7240098" cy="182819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76    private static void deleteRecord(Session session)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77          session.execute("delete from telecoms.nodes  where id = 1");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78    }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    private static void updateRecord(Session session) {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81          session.execute("update telecoms.nodes set alarms =  alarms + "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82                       + "{'Powered Off'} where id = 1");</a:t>
            </a:r>
          </a:p>
          <a:p>
            <a:pPr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83    }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794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run the Driver.java program in Eclipse, click the </a:t>
            </a:r>
            <a:r>
              <a:rPr lang="en-US" b="1" dirty="0"/>
              <a:t>Run Program </a:t>
            </a:r>
            <a:r>
              <a:rPr lang="en-US" dirty="0"/>
              <a:t>icon in the tool bar: </a:t>
            </a:r>
          </a:p>
          <a:p>
            <a:pPr>
              <a:defRPr/>
            </a:pPr>
            <a:endParaRPr lang="en-US" sz="900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dirty="0"/>
              <a:t>The output in the console window should look something like the following: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40" y="1716194"/>
            <a:ext cx="2076740" cy="44773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 rot="16200000">
            <a:off x="4055948" y="2309377"/>
            <a:ext cx="978408" cy="484632"/>
          </a:xfrm>
          <a:prstGeom prst="rightArrow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684223"/>
            <a:ext cx="7039957" cy="261021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4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Verify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verify that the program worked, run the following commands from the second terminal: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Did the commands work as expected? ___________________________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178281" y="2087837"/>
            <a:ext cx="478743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describe keyspaces;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cqlsh&gt; use telecoms;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cqlsh:telecoms&gt; describe tables;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cqlsh:telecoms&gt; describe table nodes;</a:t>
            </a:r>
          </a:p>
          <a:p>
            <a:pPr eaLnBrk="1" hangingPunct="1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cqlsh:telecoms&gt; select * from nodes;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3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5.3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this exercise, make a copy of the Driver class called Driver2</a:t>
            </a:r>
          </a:p>
          <a:p>
            <a:pPr lvl="1">
              <a:defRPr/>
            </a:pPr>
            <a:r>
              <a:rPr lang="en-US" dirty="0"/>
              <a:t>Modify Driver2 to so that it:</a:t>
            </a:r>
          </a:p>
          <a:p>
            <a:pPr lvl="2">
              <a:defRPr/>
            </a:pPr>
            <a:r>
              <a:rPr lang="en-US" dirty="0"/>
              <a:t>Creates the appropriate keyspace and table,</a:t>
            </a:r>
          </a:p>
          <a:p>
            <a:pPr lvl="2">
              <a:defRPr/>
            </a:pPr>
            <a:r>
              <a:rPr lang="en-US" dirty="0"/>
              <a:t>Inserts, updates, and deletes data rows, and</a:t>
            </a:r>
          </a:p>
          <a:p>
            <a:pPr lvl="2">
              <a:defRPr/>
            </a:pPr>
            <a:r>
              <a:rPr lang="en-US" dirty="0"/>
              <a:t>Issues queries.</a:t>
            </a:r>
          </a:p>
          <a:p>
            <a:pPr>
              <a:defRPr/>
            </a:pPr>
            <a:r>
              <a:rPr lang="en-US" dirty="0"/>
              <a:t>Base the keyspace and table design on either the employees.csv or the products.csv data used previously</a:t>
            </a:r>
          </a:p>
          <a:p>
            <a:pPr>
              <a:defRPr/>
            </a:pPr>
            <a:r>
              <a:rPr lang="en-US" dirty="0"/>
              <a:t>Use a 4-node Cassandra cluster</a:t>
            </a:r>
          </a:p>
          <a:p>
            <a:pPr>
              <a:defRPr/>
            </a:pPr>
            <a:r>
              <a:rPr lang="en-US" dirty="0"/>
              <a:t>Verify your results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cqlsh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Overview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Installing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Launching Cassandra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Cassandra Cluster with Docker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Keys and Tokens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Bulk Ingestion of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0" dirty="0"/>
              <a:t>Accessing Cassandra with Java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2306732" y="220910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4720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In this chapter, we:</a:t>
            </a:r>
          </a:p>
          <a:p>
            <a:pPr>
              <a:defRPr/>
            </a:pPr>
            <a:r>
              <a:rPr lang="en-US" dirty="0"/>
              <a:t>Learned about the Cassandra column-oriented data store</a:t>
            </a:r>
          </a:p>
          <a:p>
            <a:pPr>
              <a:defRPr/>
            </a:pPr>
            <a:r>
              <a:rPr lang="en-US" dirty="0"/>
              <a:t>Saw how to install Cassandra on a single machine</a:t>
            </a:r>
          </a:p>
          <a:p>
            <a:pPr>
              <a:defRPr/>
            </a:pPr>
            <a:r>
              <a:rPr lang="en-US" dirty="0"/>
              <a:t>Ran a stand-alone instance of Cassandra</a:t>
            </a:r>
          </a:p>
          <a:p>
            <a:pPr>
              <a:defRPr/>
            </a:pPr>
            <a:r>
              <a:rPr lang="en-US" dirty="0"/>
              <a:t>Worked with the Cassandra Query Language</a:t>
            </a:r>
          </a:p>
          <a:p>
            <a:pPr>
              <a:defRPr/>
            </a:pPr>
            <a:r>
              <a:rPr lang="en-US" dirty="0"/>
              <a:t>Created a 4-node Cassandra cluster using Docker</a:t>
            </a:r>
          </a:p>
          <a:p>
            <a:pPr>
              <a:defRPr/>
            </a:pPr>
            <a:r>
              <a:rPr lang="en-US" dirty="0"/>
              <a:t>Understood keys and tokens</a:t>
            </a:r>
          </a:p>
          <a:p>
            <a:pPr>
              <a:defRPr/>
            </a:pPr>
            <a:r>
              <a:rPr lang="en-US" dirty="0"/>
              <a:t>Performed bulk loading of data</a:t>
            </a:r>
          </a:p>
          <a:p>
            <a:pPr>
              <a:defRPr/>
            </a:pPr>
            <a:r>
              <a:rPr lang="en-US" dirty="0"/>
              <a:t>Used Java to interact with Cassandra</a:t>
            </a:r>
          </a:p>
        </p:txBody>
      </p:sp>
    </p:spTree>
    <p:extLst>
      <p:ext uri="{BB962C8B-B14F-4D97-AF65-F5344CB8AC3E}">
        <p14:creationId xmlns:p14="http://schemas.microsoft.com/office/powerpoint/2010/main" val="175252135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EVEA5JW6U4JV-6-8370</_dlc_DocId>
    <_dlc_DocIdUrl xmlns="037063e9-a85e-4c78-8627-f1a9315663e5">
      <Url>https://portal.roitraining.com/Courses/_layouts/DocIdRedir.aspx?ID=EVEA5JW6U4JV-6-8370</Url>
      <Description>EVEA5JW6U4JV-6-8370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888163B9-095D-4EF7-B522-9E0930F30F9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78B6938-DBB8-41F2-8AD7-816A003CF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3E861D-A590-4C0B-8976-6D9B88BC15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BED4B7-A8DB-4AA9-89F6-1576AE0A6E62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3359405</TotalTime>
  <Words>6153</Words>
  <Application>Microsoft Office PowerPoint</Application>
  <PresentationFormat>On-screen Show (4:3)</PresentationFormat>
  <Paragraphs>1154</Paragraphs>
  <Slides>90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MS PGothic</vt:lpstr>
      <vt:lpstr>MS PGothic</vt:lpstr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5:  Cassandra</vt:lpstr>
      <vt:lpstr>Chapter Objectives</vt:lpstr>
      <vt:lpstr>Chapter Concepts</vt:lpstr>
      <vt:lpstr>Defining Cassandra</vt:lpstr>
      <vt:lpstr>Cassandra Characteristics</vt:lpstr>
      <vt:lpstr>Cassandra Characteristics (continued)</vt:lpstr>
      <vt:lpstr>Cassandra Characteristics (continued)</vt:lpstr>
      <vt:lpstr>Summarizing Cassandra</vt:lpstr>
      <vt:lpstr>Chapter Concepts</vt:lpstr>
      <vt:lpstr>Installing Cassandra—I</vt:lpstr>
      <vt:lpstr>Installing Cassandra—II</vt:lpstr>
      <vt:lpstr>Chapter Concepts</vt:lpstr>
      <vt:lpstr>Launching a Cassandra Node</vt:lpstr>
      <vt:lpstr>Cassandra Configuration—I</vt:lpstr>
      <vt:lpstr>Cassandra Configuration—II</vt:lpstr>
      <vt:lpstr>Nodetool</vt:lpstr>
      <vt:lpstr>CQLSH</vt:lpstr>
      <vt:lpstr>CQLSH Help</vt:lpstr>
      <vt:lpstr>Create Keyspace</vt:lpstr>
      <vt:lpstr>About Keyspaces</vt:lpstr>
      <vt:lpstr>Help Describe</vt:lpstr>
      <vt:lpstr>Creating a Keyspace</vt:lpstr>
      <vt:lpstr>Using a Keyspace</vt:lpstr>
      <vt:lpstr>Working with Cassandra</vt:lpstr>
      <vt:lpstr>Cassandra Datatypes—I</vt:lpstr>
      <vt:lpstr>Cassandra Datatypes—II</vt:lpstr>
      <vt:lpstr>Cassandra Tables—I</vt:lpstr>
      <vt:lpstr>Cassandra Tables—II</vt:lpstr>
      <vt:lpstr>Creating a Table</vt:lpstr>
      <vt:lpstr>Inserting Data into Tables—I</vt:lpstr>
      <vt:lpstr>Inserting Data into Tables—II</vt:lpstr>
      <vt:lpstr>Querying Tables</vt:lpstr>
      <vt:lpstr>Writing and Reading Data</vt:lpstr>
      <vt:lpstr>Deleting Rows—I</vt:lpstr>
      <vt:lpstr>Deleting Rows—II</vt:lpstr>
      <vt:lpstr>Deleting Tables—I</vt:lpstr>
      <vt:lpstr>Deleting Tables—II</vt:lpstr>
      <vt:lpstr>Stopping Cassandra</vt:lpstr>
      <vt:lpstr>Hands-On Exercise 5.1</vt:lpstr>
      <vt:lpstr>Chapter Concepts</vt:lpstr>
      <vt:lpstr>Launching a Cassandra Cluster</vt:lpstr>
      <vt:lpstr>Composing a Cluster</vt:lpstr>
      <vt:lpstr>Cluster Details—I</vt:lpstr>
      <vt:lpstr>Cluster Details—II</vt:lpstr>
      <vt:lpstr>Interacting with the Cluster—I</vt:lpstr>
      <vt:lpstr>Interacting with the Cluster—II</vt:lpstr>
      <vt:lpstr>Scaling Up the Cluster—I</vt:lpstr>
      <vt:lpstr>Scaling Up the Cluster—II</vt:lpstr>
      <vt:lpstr>Starting a Cqlsh Session—I</vt:lpstr>
      <vt:lpstr>Starting a Cqlsh Session—II</vt:lpstr>
      <vt:lpstr>The 4-Node Cluster Network</vt:lpstr>
      <vt:lpstr>Chapter Concepts</vt:lpstr>
      <vt:lpstr>Benefits of Clustering</vt:lpstr>
      <vt:lpstr>Primary Key</vt:lpstr>
      <vt:lpstr>Compound Primary Key</vt:lpstr>
      <vt:lpstr>Partition Key—Row Key</vt:lpstr>
      <vt:lpstr>Tokens</vt:lpstr>
      <vt:lpstr>Load Balancing</vt:lpstr>
      <vt:lpstr>Load Balancing and  Consistent Hashing</vt:lpstr>
      <vt:lpstr>Partition Keys and  Clustering Columns</vt:lpstr>
      <vt:lpstr>Chapter Concepts</vt:lpstr>
      <vt:lpstr>Bulk Ingestion of Data</vt:lpstr>
      <vt:lpstr>Create and Use a Keyspace</vt:lpstr>
      <vt:lpstr>Create a Table</vt:lpstr>
      <vt:lpstr>Importing Data</vt:lpstr>
      <vt:lpstr>Steps for Bulk Loading Data</vt:lpstr>
      <vt:lpstr>Shutting Down One Node</vt:lpstr>
      <vt:lpstr>Shutting Down a Second Node</vt:lpstr>
      <vt:lpstr>Stopping the Cluster</vt:lpstr>
      <vt:lpstr>Hands-On Exercise 5.2</vt:lpstr>
      <vt:lpstr>Chapter Concepts</vt:lpstr>
      <vt:lpstr>Java Development with Docker—I</vt:lpstr>
      <vt:lpstr>Java Development with Docker—II</vt:lpstr>
      <vt:lpstr>Exposing Docker Container Ports</vt:lpstr>
      <vt:lpstr>Port 9042 Exposed</vt:lpstr>
      <vt:lpstr>Launch a Cassandra Cluster</vt:lpstr>
      <vt:lpstr>Launch Eclipse</vt:lpstr>
      <vt:lpstr>Open Project</vt:lpstr>
      <vt:lpstr>Open Driver.java</vt:lpstr>
      <vt:lpstr>Connecting to Cassandra</vt:lpstr>
      <vt:lpstr>Create a Keyspace</vt:lpstr>
      <vt:lpstr>Create a Table</vt:lpstr>
      <vt:lpstr>Inserting Rows</vt:lpstr>
      <vt:lpstr>Retrieving Rows</vt:lpstr>
      <vt:lpstr>Bounded Inserts</vt:lpstr>
      <vt:lpstr>Updating and Deleting Records</vt:lpstr>
      <vt:lpstr>Run the Program</vt:lpstr>
      <vt:lpstr>Verify the Results</vt:lpstr>
      <vt:lpstr>Hands-On Exercise 5.3</vt:lpstr>
      <vt:lpstr>Chapter Summary</vt:lpstr>
    </vt:vector>
  </TitlesOfParts>
  <Company>S&amp;S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Blais</dc:creator>
  <cp:lastModifiedBy>Linda Karsen</cp:lastModifiedBy>
  <cp:revision>1995</cp:revision>
  <cp:lastPrinted>2016-10-05T17:35:58Z</cp:lastPrinted>
  <dcterms:created xsi:type="dcterms:W3CDTF">2003-06-08T00:04:25Z</dcterms:created>
  <dcterms:modified xsi:type="dcterms:W3CDTF">2017-04-24T19:25:39Z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6a283004-23e0-48fe-9e44-255edff3de07</vt:lpwstr>
  </property>
</Properties>
</file>