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67" r:id="rId12"/>
    <p:sldId id="364" r:id="rId13"/>
    <p:sldId id="335" r:id="rId14"/>
    <p:sldId id="365" r:id="rId15"/>
    <p:sldId id="366" r:id="rId16"/>
    <p:sldId id="368" r:id="rId17"/>
    <p:sldId id="369" r:id="rId18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625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84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10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10-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37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80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69947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5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35921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9-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sz="3600">
                <a:effectLst/>
              </a:rPr>
              <a:t>9: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Natural Language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096631" cy="5072616"/>
          </a:xfrm>
        </p:spPr>
        <p:txBody>
          <a:bodyPr/>
          <a:lstStyle/>
          <a:p>
            <a:r>
              <a:rPr lang="en-US" dirty="0"/>
              <a:t>Because an RDD is a lazy evaluation of a chain of transformations, each time you do an action on that RDD or DataFrame, it recalculates everything from the very beginning</a:t>
            </a:r>
          </a:p>
          <a:p>
            <a:r>
              <a:rPr lang="en-US" dirty="0"/>
              <a:t>This can cause performance problems if you want to do several different actions to the same set of data</a:t>
            </a:r>
          </a:p>
          <a:p>
            <a:r>
              <a:rPr lang="en-US" dirty="0"/>
              <a:t>Caching is the answer—it allows you to pin the results of an RDD in the cluster for the duration of the session or until you manually release it</a:t>
            </a:r>
          </a:p>
          <a:p>
            <a:r>
              <a:rPr lang="en-US" dirty="0"/>
              <a:t>You can cache to either memory or disk or a combination of the two</a:t>
            </a:r>
          </a:p>
          <a:p>
            <a:r>
              <a:rPr lang="en-US" dirty="0"/>
              <a:t>You also have control over how many redundant copies it stores and whether it should store it as:</a:t>
            </a:r>
          </a:p>
          <a:p>
            <a:pPr lvl="1"/>
            <a:r>
              <a:rPr lang="en-US" dirty="0"/>
              <a:t>Deserialized which takes more memory but less CPU</a:t>
            </a:r>
          </a:p>
          <a:p>
            <a:pPr lvl="1"/>
            <a:r>
              <a:rPr lang="en-US" dirty="0"/>
              <a:t>Serialized Java object which is more memory efficient but uses more CPU</a:t>
            </a:r>
          </a:p>
          <a:p>
            <a:r>
              <a:rPr lang="en-US" dirty="0"/>
              <a:t>There are two methods,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en-US" dirty="0"/>
              <a:t>, which is simply a shorthand for persist with the default option of memory only</a:t>
            </a:r>
          </a:p>
          <a:p>
            <a:r>
              <a:rPr lang="en-US" dirty="0"/>
              <a:t>To remove a cached object,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unpersist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It is also sometimes desirable to keep a copy of a variable on each node instead of passing it around each time it receives instructions to do a new task</a:t>
            </a:r>
          </a:p>
          <a:p>
            <a:r>
              <a:rPr lang="en-US" dirty="0"/>
              <a:t>This is useful if you need to pass around something like a reference table to each node</a:t>
            </a:r>
          </a:p>
          <a:p>
            <a:r>
              <a:rPr lang="en-US" dirty="0"/>
              <a:t>Broadcast variables allow you to accomplish this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3BD19-82B8-8A4B-AFE9-0E9E3DEE5F4F}"/>
              </a:ext>
            </a:extLst>
          </p:cNvPr>
          <p:cNvSpPr txBox="1"/>
          <p:nvPr/>
        </p:nvSpPr>
        <p:spPr>
          <a:xfrm>
            <a:off x="2139379" y="3382169"/>
            <a:ext cx="4865243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lookupTable = sc.broadcast([1, 2, 3])</a:t>
            </a:r>
          </a:p>
          <a:p>
            <a:endParaRPr lang="en-US" sz="1600" b="1" dirty="0"/>
          </a:p>
          <a:p>
            <a:r>
              <a:rPr lang="en-US" sz="1600" b="1" dirty="0"/>
              <a:t>lookupTable.value </a:t>
            </a:r>
            <a:r>
              <a:rPr lang="en-US" sz="1600" b="1" dirty="0">
                <a:sym typeface="Wingdings" pitchFamily="2" charset="2"/>
              </a:rPr>
              <a:t> [1, 2, 3]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176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Sometimes you want to create a counter that is global to the entire process</a:t>
            </a:r>
          </a:p>
          <a:p>
            <a:r>
              <a:rPr lang="en-US" dirty="0"/>
              <a:t>Using a regular Python variable would not scale out to the cluster level, so you need a special way to handle this so that each node can contribute to one global counter</a:t>
            </a:r>
          </a:p>
          <a:p>
            <a:r>
              <a:rPr lang="en-US" dirty="0"/>
              <a:t>There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accumulator</a:t>
            </a:r>
            <a:r>
              <a:rPr lang="en-US" dirty="0"/>
              <a:t> method on the Spark context meant just for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733739" y="3049039"/>
            <a:ext cx="3676523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counter = sc.accumulator(0)</a:t>
            </a:r>
          </a:p>
          <a:p>
            <a:r>
              <a:rPr lang="en-US" sz="1600" b="1" dirty="0"/>
              <a:t>def fun2(x):</a:t>
            </a:r>
          </a:p>
          <a:p>
            <a:r>
              <a:rPr lang="en-US" sz="1600" b="1" dirty="0"/>
              <a:t>    global counter</a:t>
            </a:r>
          </a:p>
          <a:p>
            <a:r>
              <a:rPr lang="en-US" sz="1600" b="1" dirty="0"/>
              <a:t>    counter += x</a:t>
            </a:r>
          </a:p>
          <a:p>
            <a:r>
              <a:rPr lang="en-US" sz="1600" b="1" dirty="0"/>
              <a:t>    </a:t>
            </a:r>
          </a:p>
          <a:p>
            <a:r>
              <a:rPr lang="en-US" sz="1600" b="1" dirty="0"/>
              <a:t>x0.foreach(fun2)</a:t>
            </a:r>
          </a:p>
          <a:p>
            <a:r>
              <a:rPr lang="en-US" sz="1600" b="1" dirty="0"/>
              <a:t>print (counter.value)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0293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41106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Natural Language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Optimizations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5591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62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Explored unstructured text</a:t>
            </a:r>
          </a:p>
          <a:p>
            <a:r>
              <a:rPr lang="en-US" dirty="0"/>
              <a:t>Used NLTK and Spark pipeline transformation to process natural language</a:t>
            </a:r>
          </a:p>
          <a:p>
            <a:r>
              <a:rPr lang="en-US" dirty="0"/>
              <a:t>Visualized natural language with Word Clouds</a:t>
            </a:r>
          </a:p>
          <a:p>
            <a:r>
              <a:rPr lang="en-US" dirty="0"/>
              <a:t>Explored how to monitor and optimize Spark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13938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Explore unstructured text</a:t>
            </a:r>
          </a:p>
          <a:p>
            <a:r>
              <a:rPr lang="en-US" dirty="0"/>
              <a:t>Use NLTK and Spark pipeline transformation to process natural language</a:t>
            </a:r>
          </a:p>
          <a:p>
            <a:r>
              <a:rPr lang="en-US" dirty="0"/>
              <a:t>Visualize natural language with Word Clouds</a:t>
            </a:r>
          </a:p>
          <a:p>
            <a:r>
              <a:rPr lang="en-US" dirty="0"/>
              <a:t>Explore how to monitor and optimize Spark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77694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Natural Language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Optimizations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5591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Processing free-form text is not as simple as a formatted table-structured object</a:t>
            </a:r>
          </a:p>
          <a:p>
            <a:r>
              <a:rPr lang="en-US" sz="1700" dirty="0"/>
              <a:t>You need to break the natural language up into pieces and fix variations in the wording to try to standardize it and extract meaning</a:t>
            </a:r>
          </a:p>
          <a:p>
            <a:r>
              <a:rPr lang="en-US" sz="1700" dirty="0"/>
              <a:t>There are many different types of transformations you can do to text and they vary depending on the text and what you’re trying to do with the results</a:t>
            </a:r>
          </a:p>
          <a:p>
            <a:r>
              <a:rPr lang="en-US" sz="1700" dirty="0"/>
              <a:t>Generally though, it comes down to some common steps:</a:t>
            </a:r>
          </a:p>
          <a:p>
            <a:pPr lvl="1"/>
            <a:r>
              <a:rPr lang="en-US" sz="1700" dirty="0"/>
              <a:t>Break the text up into sentences and words</a:t>
            </a:r>
          </a:p>
          <a:p>
            <a:pPr lvl="1"/>
            <a:r>
              <a:rPr lang="en-US" sz="1700" dirty="0"/>
              <a:t>Fix the words by adjusting everything to the same case</a:t>
            </a:r>
          </a:p>
          <a:p>
            <a:pPr lvl="1"/>
            <a:r>
              <a:rPr lang="en-US" sz="1700" dirty="0"/>
              <a:t>Remove punctuation</a:t>
            </a:r>
          </a:p>
          <a:p>
            <a:pPr lvl="1"/>
            <a:r>
              <a:rPr lang="en-US" sz="1700" dirty="0"/>
              <a:t>Standardize word variations to the root word</a:t>
            </a:r>
          </a:p>
          <a:p>
            <a:pPr lvl="1"/>
            <a:r>
              <a:rPr lang="en-US" sz="1700" dirty="0"/>
              <a:t>Remove insignificant words</a:t>
            </a:r>
          </a:p>
          <a:p>
            <a:pPr lvl="1"/>
            <a:r>
              <a:rPr lang="en-US" sz="1700" dirty="0"/>
              <a:t>Find natural word groupings that make up a phrase</a:t>
            </a:r>
          </a:p>
          <a:p>
            <a:pPr lvl="1"/>
            <a:r>
              <a:rPr lang="en-US" sz="1700" dirty="0"/>
              <a:t>Determine the overall sentiment of the words</a:t>
            </a:r>
          </a:p>
          <a:p>
            <a:pPr marL="228600" lvl="1" indent="0">
              <a:buNone/>
            </a:pPr>
            <a:endParaRPr lang="en-US" sz="1700" dirty="0"/>
          </a:p>
          <a:p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NLTK stands for </a:t>
            </a:r>
            <a:r>
              <a:rPr lang="en-US" b="1" dirty="0"/>
              <a:t>N</a:t>
            </a:r>
            <a:r>
              <a:rPr lang="en-US" dirty="0"/>
              <a:t>atural </a:t>
            </a:r>
            <a:r>
              <a:rPr lang="en-US" b="1" dirty="0"/>
              <a:t>L</a:t>
            </a:r>
            <a:r>
              <a:rPr lang="en-US" dirty="0"/>
              <a:t>anguage </a:t>
            </a:r>
            <a:r>
              <a:rPr lang="en-US" b="1" dirty="0"/>
              <a:t>T</a:t>
            </a:r>
            <a:r>
              <a:rPr lang="en-US" dirty="0"/>
              <a:t>ool </a:t>
            </a:r>
            <a:r>
              <a:rPr lang="en-US" b="1" dirty="0"/>
              <a:t>K</a:t>
            </a:r>
            <a:r>
              <a:rPr lang="en-US" dirty="0"/>
              <a:t>it and is a comprehensive Python package with lots of functions to manipulate text</a:t>
            </a:r>
          </a:p>
          <a:p>
            <a:r>
              <a:rPr lang="en-US" dirty="0"/>
              <a:t>It is a stand-alone Python package, but it works in a distributed mode on Spark RDDs</a:t>
            </a:r>
          </a:p>
          <a:p>
            <a:r>
              <a:rPr lang="en-US" dirty="0"/>
              <a:t>Install it as normal: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nltk</a:t>
            </a:r>
          </a:p>
          <a:p>
            <a:r>
              <a:rPr lang="en-US" dirty="0"/>
              <a:t>Import it as normal: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nltk</a:t>
            </a:r>
          </a:p>
          <a:p>
            <a:r>
              <a:rPr lang="en-US" dirty="0"/>
              <a:t>Let’s explore the features and examples in Jupyter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also has some of its own text processing features</a:t>
            </a:r>
          </a:p>
          <a:p>
            <a:r>
              <a:rPr lang="en-US" dirty="0"/>
              <a:t>Found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pyspark.ml.features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Tokenizer</a:t>
            </a:r>
            <a:r>
              <a:rPr lang="en-US" dirty="0"/>
              <a:t> breaks up a document into words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RegexTokenizer</a:t>
            </a:r>
            <a:r>
              <a:rPr lang="en-US" dirty="0"/>
              <a:t> allows more control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StopWordsRemover</a:t>
            </a:r>
            <a:r>
              <a:rPr lang="en-US" dirty="0"/>
              <a:t> removes insignificant words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HashingTF</a:t>
            </a:r>
            <a:r>
              <a:rPr lang="en-US" dirty="0"/>
              <a:t> transforms a set of words and vectorizes them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IDF</a:t>
            </a:r>
            <a:r>
              <a:rPr lang="en-US" dirty="0"/>
              <a:t> rescales the numbers in the vector to de-emphasize words that occur a lot in the entire corpus</a:t>
            </a:r>
          </a:p>
          <a:p>
            <a:r>
              <a:rPr lang="en-US" dirty="0"/>
              <a:t>Usually, just follow a common recipe to fix up a DataFrame into the shape you need for ML operations by putting the various steps into a pipeline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Clouds and other charts can be made from the results of the text processing by bringing the small DataFrame results back to the driver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9B8528-CE67-4243-813F-765DC0A9A3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09" y="3288146"/>
            <a:ext cx="4115814" cy="25717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712CE0-F629-E242-87DC-154883DC66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" y="2008655"/>
            <a:ext cx="3904236" cy="27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0915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Natural Language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Optimizations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5591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5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You can monitor the Spark processes by navigating in a browser to the address of the cluster and port 4040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locahost:4040</a:t>
            </a:r>
          </a:p>
          <a:p>
            <a:r>
              <a:rPr lang="en-US" dirty="0"/>
              <a:t>You will see various tabs where you can:</a:t>
            </a:r>
          </a:p>
          <a:p>
            <a:pPr lvl="1"/>
            <a:r>
              <a:rPr lang="en-US" dirty="0"/>
              <a:t>Watch the progress of jobs</a:t>
            </a:r>
          </a:p>
          <a:p>
            <a:pPr lvl="1"/>
            <a:r>
              <a:rPr lang="en-US" dirty="0"/>
              <a:t>Watch the progress of stages</a:t>
            </a:r>
          </a:p>
          <a:p>
            <a:pPr lvl="1"/>
            <a:r>
              <a:rPr lang="en-US" dirty="0"/>
              <a:t>See what objects are cached</a:t>
            </a:r>
          </a:p>
          <a:p>
            <a:pPr lvl="1"/>
            <a:r>
              <a:rPr lang="en-US" dirty="0"/>
              <a:t>Get an overview of the environment</a:t>
            </a:r>
          </a:p>
          <a:p>
            <a:pPr lvl="1"/>
            <a:r>
              <a:rPr lang="en-US" dirty="0"/>
              <a:t>See the nodes that are executing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3200389685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5707</TotalTime>
  <Words>801</Words>
  <Application>Microsoft Macintosh PowerPoint</Application>
  <PresentationFormat>On-screen Show (4:3)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9: Natural Language Processing</vt:lpstr>
      <vt:lpstr>Chapter Objectives</vt:lpstr>
      <vt:lpstr>Chapter Concepts</vt:lpstr>
      <vt:lpstr>Natural Language Processing</vt:lpstr>
      <vt:lpstr>NLTK</vt:lpstr>
      <vt:lpstr>Spark Text Processing</vt:lpstr>
      <vt:lpstr>Word Cloud</vt:lpstr>
      <vt:lpstr>Chapter Concepts</vt:lpstr>
      <vt:lpstr>Monitoring</vt:lpstr>
      <vt:lpstr>Caching</vt:lpstr>
      <vt:lpstr>Broadcast Variables</vt:lpstr>
      <vt:lpstr>Accumulators</vt:lpstr>
      <vt:lpstr>Chapter Concepts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189</cp:revision>
  <dcterms:created xsi:type="dcterms:W3CDTF">2019-05-09T17:36:01Z</dcterms:created>
  <dcterms:modified xsi:type="dcterms:W3CDTF">2020-03-10T01:20:08Z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