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20"/>
  </p:notesMasterIdLst>
  <p:handoutMasterIdLst>
    <p:handoutMasterId r:id="rId21"/>
  </p:handoutMasterIdLst>
  <p:sldIdLst>
    <p:sldId id="257" r:id="rId6"/>
    <p:sldId id="412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09" r:id="rId15"/>
    <p:sldId id="408" r:id="rId16"/>
    <p:sldId id="410" r:id="rId17"/>
    <p:sldId id="411" r:id="rId18"/>
    <p:sldId id="413" r:id="rId19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39" autoAdjust="0"/>
    <p:restoredTop sz="83659" autoAdjust="0"/>
  </p:normalViewPr>
  <p:slideViewPr>
    <p:cSldViewPr snapToGrid="0">
      <p:cViewPr varScale="1">
        <p:scale>
          <a:sx n="103" d="100"/>
          <a:sy n="103" d="100"/>
        </p:scale>
        <p:origin x="444" y="108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064" y="66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449: Spark for Big Data Processing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6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6-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449: Spark for Big Data Processing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08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61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43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91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54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11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20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3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09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87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2018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6-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4" name="Picture 55">
            <a:extLst>
              <a:ext uri="{FF2B5EF4-FFF2-40B4-BE49-F238E27FC236}">
                <a16:creationId xmlns:a16="http://schemas.microsoft.com/office/drawing/2014/main" id="{4E7C7518-7A62-4C6D-A294-D8A2B5F677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 cstate="print"/>
          <a:srcRect/>
          <a:stretch>
            <a:fillRect/>
          </a:stretch>
        </p:blipFill>
        <p:spPr bwMode="blackGray">
          <a:xfrm>
            <a:off x="916177" y="6563185"/>
            <a:ext cx="870534" cy="188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1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3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3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3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3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3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</a:t>
            </a:r>
            <a:r>
              <a:rPr lang="en-US" dirty="0"/>
              <a:t>6</a:t>
            </a:r>
            <a:r>
              <a:rPr lang="en-US" sz="3600" dirty="0">
                <a:effectLst/>
              </a:rPr>
              <a:t>: </a:t>
            </a:r>
            <a:br>
              <a:rPr lang="en-US" sz="3600" dirty="0">
                <a:effectLst/>
              </a:rPr>
            </a:br>
            <a:r>
              <a:rPr lang="en-US" dirty="0"/>
              <a:t>Spark Streaming</a:t>
            </a:r>
            <a:br>
              <a:rPr lang="en-US" dirty="0"/>
            </a:b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for Big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2C5B35-81DA-4579-A63E-FF27B569F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Streaming also provides an API for Window computations </a:t>
            </a:r>
          </a:p>
          <a:p>
            <a:r>
              <a:rPr lang="en-US" dirty="0"/>
              <a:t>As the window slides over a source DStream</a:t>
            </a:r>
          </a:p>
          <a:p>
            <a:pPr lvl="1"/>
            <a:r>
              <a:rPr lang="en-US" dirty="0"/>
              <a:t>Operations are applied to the aggregate of RDDs that fall within the window </a:t>
            </a:r>
          </a:p>
          <a:p>
            <a:r>
              <a:rPr lang="en-US" dirty="0"/>
              <a:t>Window operators must specify two parameters</a:t>
            </a:r>
          </a:p>
          <a:p>
            <a:pPr lvl="1"/>
            <a:r>
              <a:rPr lang="en-US" dirty="0"/>
              <a:t>Window length: the duration of the window</a:t>
            </a:r>
          </a:p>
          <a:p>
            <a:pPr lvl="1"/>
            <a:r>
              <a:rPr lang="en-US" dirty="0"/>
              <a:t>Sliding interval: the number of intervals to advance the window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Operations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27" y="3696279"/>
            <a:ext cx="7435516" cy="268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4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3ECD9-8361-4E05-92D6-84C24BF07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altLang="x-none" dirty="0"/>
              <a:t>Spark provides the following windowed transformations</a:t>
            </a:r>
          </a:p>
          <a:p>
            <a:pPr lvl="1"/>
            <a:r>
              <a:rPr lang="x-none" altLang="x-none" dirty="0"/>
              <a:t>Each requires a </a:t>
            </a:r>
            <a:r>
              <a:rPr lang="x-none" altLang="x-none" i="1" dirty="0">
                <a:latin typeface="Century Schoolbook" panose="02040604050505020304" pitchFamily="18" charset="0"/>
              </a:rPr>
              <a:t>window length </a:t>
            </a:r>
            <a:r>
              <a:rPr lang="x-none" altLang="x-none" dirty="0"/>
              <a:t>and </a:t>
            </a:r>
            <a:r>
              <a:rPr lang="x-none" altLang="x-none" i="1" dirty="0">
                <a:latin typeface="Century Schoolbook" panose="02040604050505020304" pitchFamily="18" charset="0"/>
              </a:rPr>
              <a:t>slide interval </a:t>
            </a:r>
            <a:endParaRPr lang="en-CA" altLang="x-none" i="1" dirty="0">
              <a:latin typeface="Century Schoolbook" panose="02040604050505020304" pitchFamily="18" charset="0"/>
            </a:endParaRPr>
          </a:p>
          <a:p>
            <a:pPr lvl="0"/>
            <a:r>
              <a:rPr lang="x-none" altLang="x-none" dirty="0"/>
              <a:t>window()</a:t>
            </a:r>
          </a:p>
          <a:p>
            <a:pPr lvl="1"/>
            <a:r>
              <a:rPr lang="x-none" altLang="x-none" dirty="0"/>
              <a:t>Returns DStream based on the </a:t>
            </a:r>
            <a:r>
              <a:rPr lang="x-none" altLang="x-none" i="1" dirty="0">
                <a:latin typeface="Century Schoolbook" panose="02040604050505020304" pitchFamily="18" charset="0"/>
              </a:rPr>
              <a:t>window length </a:t>
            </a:r>
            <a:r>
              <a:rPr lang="x-none" altLang="x-none" dirty="0"/>
              <a:t>and </a:t>
            </a:r>
            <a:r>
              <a:rPr lang="x-none" altLang="x-none" i="1" dirty="0">
                <a:latin typeface="Century Schoolbook" panose="02040604050505020304" pitchFamily="18" charset="0"/>
              </a:rPr>
              <a:t>slide interval</a:t>
            </a:r>
          </a:p>
          <a:p>
            <a:pPr lvl="0"/>
            <a:r>
              <a:rPr lang="x-none" altLang="x-none" dirty="0"/>
              <a:t>countByWindow()</a:t>
            </a:r>
          </a:p>
          <a:p>
            <a:pPr lvl="1"/>
            <a:r>
              <a:rPr lang="x-none" altLang="x-none" dirty="0"/>
              <a:t>Counts the number of elements in the window </a:t>
            </a:r>
            <a:endParaRPr lang="en-CA" altLang="x-none" dirty="0"/>
          </a:p>
          <a:p>
            <a:pPr lvl="0"/>
            <a:r>
              <a:rPr lang="x-none" altLang="x-none" dirty="0"/>
              <a:t>countByValueAndWindow()</a:t>
            </a:r>
          </a:p>
          <a:p>
            <a:pPr lvl="1"/>
            <a:r>
              <a:rPr lang="x-none" altLang="x-none" dirty="0"/>
              <a:t>Expects a DStream of (key, value) pairs</a:t>
            </a:r>
          </a:p>
          <a:p>
            <a:pPr lvl="1"/>
            <a:r>
              <a:rPr lang="x-none" altLang="x-none" dirty="0"/>
              <a:t>Returns a new DStream of (key, long) pairs in the window</a:t>
            </a:r>
          </a:p>
          <a:p>
            <a:pPr lvl="0"/>
            <a:r>
              <a:rPr lang="x-none" altLang="x-none" dirty="0"/>
              <a:t>reduceByWindow() and reduceByKeyAndWindow()</a:t>
            </a:r>
          </a:p>
          <a:p>
            <a:pPr lvl="1"/>
            <a:r>
              <a:rPr lang="x-none" altLang="x-none" dirty="0"/>
              <a:t>Applies a reducing function to the values or (key, values) in the window </a:t>
            </a:r>
            <a:endParaRPr lang="en-CA" altLang="x-none" dirty="0"/>
          </a:p>
          <a:p>
            <a:pPr lvl="0"/>
            <a:r>
              <a:rPr lang="x-none" altLang="x-none" dirty="0"/>
              <a:t>The operation of reduceByKeyAndWindow() can be optimized</a:t>
            </a:r>
          </a:p>
          <a:p>
            <a:pPr lvl="1"/>
            <a:r>
              <a:rPr lang="x-none" altLang="x-none" dirty="0"/>
              <a:t>As a window slides, the reduced value can be calculated incrementally</a:t>
            </a:r>
          </a:p>
          <a:p>
            <a:pPr lvl="2"/>
            <a:r>
              <a:rPr lang="x-none" altLang="x-none" dirty="0"/>
              <a:t>An </a:t>
            </a:r>
            <a:r>
              <a:rPr lang="x-none" altLang="x-none" i="1" dirty="0"/>
              <a:t>i</a:t>
            </a:r>
            <a:r>
              <a:rPr lang="x-none" altLang="x-none" i="1" dirty="0">
                <a:latin typeface="Century Schoolbook" panose="02040604050505020304" pitchFamily="18" charset="0"/>
              </a:rPr>
              <a:t>nverse-reduce</a:t>
            </a:r>
            <a:r>
              <a:rPr lang="x-none" altLang="x-none" dirty="0"/>
              <a:t> function can be specified to remove old values</a:t>
            </a:r>
          </a:p>
          <a:p>
            <a:pPr lvl="2"/>
            <a:r>
              <a:rPr lang="x-none" altLang="x-none" dirty="0"/>
              <a:t>New values are then amalgamated by the reduce function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622517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D6ABE-509C-4693-B33B-1EA4329CF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altLang="x-none" dirty="0"/>
              <a:t>Spark supports a number of advanced streaming sources</a:t>
            </a:r>
          </a:p>
          <a:p>
            <a:pPr lvl="1"/>
            <a:r>
              <a:rPr lang="x-none" altLang="x-none" dirty="0"/>
              <a:t>Not part of the core Spark API and require additional libraries </a:t>
            </a:r>
            <a:endParaRPr lang="en-CA" altLang="x-none" dirty="0"/>
          </a:p>
          <a:p>
            <a:pPr lvl="0"/>
            <a:r>
              <a:rPr lang="x-none" altLang="x-none" dirty="0"/>
              <a:t>Apache Kafka</a:t>
            </a:r>
          </a:p>
          <a:p>
            <a:pPr lvl="1"/>
            <a:r>
              <a:rPr lang="x-none" altLang="x-none" dirty="0"/>
              <a:t>A distributed publish-subscribe messaging system written in Scala</a:t>
            </a:r>
          </a:p>
          <a:p>
            <a:pPr lvl="2"/>
            <a:r>
              <a:rPr lang="x-none" altLang="x-none" dirty="0"/>
              <a:t>Designed to be fast, scalable, and robust</a:t>
            </a:r>
          </a:p>
          <a:p>
            <a:pPr lvl="1"/>
            <a:r>
              <a:rPr lang="x-none" altLang="x-none" dirty="0"/>
              <a:t>Originally developed by LinkedIn and became open source in 2011</a:t>
            </a:r>
          </a:p>
          <a:p>
            <a:pPr lvl="0"/>
            <a:r>
              <a:rPr lang="x-none" altLang="x-none" dirty="0"/>
              <a:t>Apache Flume</a:t>
            </a:r>
          </a:p>
          <a:p>
            <a:pPr lvl="1"/>
            <a:r>
              <a:rPr lang="x-none" altLang="x-none" dirty="0"/>
              <a:t>Highly available distributed service for collecting and aggregating data</a:t>
            </a:r>
          </a:p>
          <a:p>
            <a:pPr lvl="2"/>
            <a:r>
              <a:rPr lang="x-none" altLang="x-none" dirty="0"/>
              <a:t>Designed to handle very large quantities of data</a:t>
            </a:r>
          </a:p>
          <a:p>
            <a:pPr lvl="2"/>
            <a:r>
              <a:rPr lang="x-none" altLang="x-none" dirty="0"/>
              <a:t>Originally developed by Cloudera</a:t>
            </a:r>
          </a:p>
          <a:p>
            <a:pPr lvl="0"/>
            <a:r>
              <a:rPr lang="x-none" altLang="x-none" dirty="0"/>
              <a:t>Amazon Kinesis</a:t>
            </a:r>
          </a:p>
          <a:p>
            <a:pPr lvl="1"/>
            <a:r>
              <a:rPr lang="x-none" altLang="x-none" dirty="0"/>
              <a:t>Commercial EC2 service for collecting and processing stream-based data</a:t>
            </a:r>
          </a:p>
          <a:p>
            <a:pPr lvl="2"/>
            <a:r>
              <a:rPr lang="x-none" altLang="x-none" dirty="0"/>
              <a:t>Highly scalable and designed for used by real-time applications</a:t>
            </a:r>
          </a:p>
          <a:p>
            <a:pPr lvl="2"/>
            <a:r>
              <a:rPr lang="x-none" altLang="x-none" dirty="0"/>
              <a:t>Provide a Kinesis Client Library (KCL) under the Amazon Software License</a:t>
            </a:r>
          </a:p>
          <a:p>
            <a:pPr lvl="0"/>
            <a:r>
              <a:rPr lang="x-none" altLang="x-none" dirty="0"/>
              <a:t>Twitter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Streaming Sources</a:t>
            </a:r>
          </a:p>
        </p:txBody>
      </p:sp>
    </p:spTree>
    <p:extLst>
      <p:ext uri="{BB962C8B-B14F-4D97-AF65-F5344CB8AC3E}">
        <p14:creationId xmlns:p14="http://schemas.microsoft.com/office/powerpoint/2010/main" val="1428879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0E039F-DDEC-4038-974A-A02C666B0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4928134"/>
            <a:ext cx="8020050" cy="1300095"/>
          </a:xfrm>
        </p:spPr>
        <p:txBody>
          <a:bodyPr/>
          <a:lstStyle/>
          <a:p>
            <a:r>
              <a:rPr lang="en-US" dirty="0"/>
              <a:t>Execute the notebook shown above</a:t>
            </a:r>
          </a:p>
          <a:p>
            <a:r>
              <a:rPr lang="en-US" b="1" i="1" dirty="0">
                <a:solidFill>
                  <a:srgbClr val="0060B8"/>
                </a:solidFill>
              </a:rPr>
              <a:t>How long will it keep streaming? What is the stop condition?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F4C8D2-0C54-4A6C-8366-2E9D19D0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Streaming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23953F-5D71-4A73-9A53-3418883FAAB4}"/>
              </a:ext>
            </a:extLst>
          </p:cNvPr>
          <p:cNvSpPr txBox="1"/>
          <p:nvPr/>
        </p:nvSpPr>
        <p:spPr>
          <a:xfrm>
            <a:off x="7988966" y="966071"/>
            <a:ext cx="1068405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+mn-lt"/>
              </a:rPr>
              <a:t>30 mins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6573873-3EBB-467A-93A7-5E8E4B51357C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4790" y="1511990"/>
            <a:ext cx="3601913" cy="28714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84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F9FD3F-0742-44E2-9AEB-D62CEB45B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/>
              <a:t>Learned </a:t>
            </a:r>
            <a:r>
              <a:rPr lang="en-US" dirty="0"/>
              <a:t>the special processing needs for the high velocity data under Spark’s streaming architecture</a:t>
            </a:r>
          </a:p>
          <a:p>
            <a:r>
              <a:rPr lang="en-US" dirty="0"/>
              <a:t>Explored various streaming data sources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068505-A044-4FFA-BF39-D268D95A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406373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A3E800-BF0F-4E43-8DCF-4FEFE38CD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Understand the special processing needs for the high velocity data under Spark’s streaming architecture</a:t>
            </a:r>
          </a:p>
          <a:p>
            <a:r>
              <a:rPr lang="en-US" dirty="0"/>
              <a:t>Explore various streaming data sources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080039-E5E7-45E5-A032-6101A4B6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22592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D7908-BFF0-4975-8837-9EA772193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Streaming is an extension of the core API</a:t>
            </a:r>
          </a:p>
          <a:p>
            <a:pPr lvl="1"/>
            <a:r>
              <a:rPr lang="en-US" dirty="0"/>
              <a:t>Provides high-throughput stream processing of live data</a:t>
            </a:r>
          </a:p>
          <a:p>
            <a:pPr lvl="1"/>
            <a:r>
              <a:rPr lang="en-US" dirty="0"/>
              <a:t>Built on Spark’s fault-tolerant and highly scalable architecture</a:t>
            </a:r>
          </a:p>
          <a:p>
            <a:r>
              <a:rPr lang="en-US" dirty="0"/>
              <a:t>Support for a wide variety of data sources</a:t>
            </a:r>
          </a:p>
          <a:p>
            <a:pPr lvl="1"/>
            <a:r>
              <a:rPr lang="en-US" dirty="0"/>
              <a:t>File systems, TCP Sockets, Kafka, Flume, Twitter, Kinesis, and ZeroMQ</a:t>
            </a:r>
          </a:p>
          <a:p>
            <a:pPr lvl="1"/>
            <a:r>
              <a:rPr lang="en-US" dirty="0"/>
              <a:t>Implement custom</a:t>
            </a:r>
            <a:r>
              <a:rPr lang="en-US" i="1" dirty="0"/>
              <a:t> </a:t>
            </a:r>
            <a:r>
              <a:rPr lang="en-US" i="1" dirty="0">
                <a:latin typeface="Century Schoolbook" panose="02040604050505020304" pitchFamily="18" charset="0"/>
              </a:rPr>
              <a:t>Receivers</a:t>
            </a:r>
            <a:r>
              <a:rPr lang="en-US" i="1" dirty="0"/>
              <a:t> </a:t>
            </a:r>
            <a:r>
              <a:rPr lang="en-US" dirty="0"/>
              <a:t>to integrate arbitrary data sources</a:t>
            </a:r>
          </a:p>
          <a:p>
            <a:r>
              <a:rPr lang="en-US" dirty="0"/>
              <a:t>Streams can be processed using complex algorithms</a:t>
            </a:r>
          </a:p>
          <a:p>
            <a:pPr lvl="1"/>
            <a:r>
              <a:rPr lang="en-US" dirty="0"/>
              <a:t>Designed and implemented using:</a:t>
            </a:r>
          </a:p>
          <a:p>
            <a:pPr lvl="2"/>
            <a:r>
              <a:rPr lang="en-US" dirty="0"/>
              <a:t>Spark transformations and actions</a:t>
            </a:r>
          </a:p>
          <a:p>
            <a:pPr lvl="2"/>
            <a:r>
              <a:rPr lang="en-US" dirty="0"/>
              <a:t>Sliding window operations</a:t>
            </a:r>
          </a:p>
          <a:p>
            <a:pPr lvl="2"/>
            <a:r>
              <a:rPr lang="en-US" dirty="0"/>
              <a:t>The other extension APIs for SQL, Machine Learning, R, and GraphX</a:t>
            </a:r>
          </a:p>
          <a:p>
            <a:r>
              <a:rPr lang="en-US" dirty="0"/>
              <a:t>Processed data can be pushed out to:</a:t>
            </a:r>
          </a:p>
          <a:p>
            <a:pPr lvl="1"/>
            <a:r>
              <a:rPr lang="en-US" dirty="0"/>
              <a:t> File systems, databases, live dashboards,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Spark Streaming</a:t>
            </a:r>
          </a:p>
        </p:txBody>
      </p:sp>
    </p:spTree>
    <p:extLst>
      <p:ext uri="{BB962C8B-B14F-4D97-AF65-F5344CB8AC3E}">
        <p14:creationId xmlns:p14="http://schemas.microsoft.com/office/powerpoint/2010/main" val="124455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A3948-1066-463E-BEE1-C6580690D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altLang="x-none" dirty="0"/>
              <a:t>Live input streams are divided into batches of data items</a:t>
            </a:r>
          </a:p>
          <a:p>
            <a:pPr lvl="1"/>
            <a:r>
              <a:rPr lang="x-none" altLang="x-none" dirty="0"/>
              <a:t>Known as </a:t>
            </a:r>
            <a:r>
              <a:rPr lang="x-none" altLang="x-none" i="1" dirty="0">
                <a:latin typeface="Century Schoolbook" panose="02040604050505020304" pitchFamily="18" charset="0"/>
              </a:rPr>
              <a:t>discretized streams</a:t>
            </a:r>
          </a:p>
          <a:p>
            <a:pPr lvl="1"/>
            <a:r>
              <a:rPr lang="x-none" altLang="x-none" dirty="0"/>
              <a:t>Spark’s high-level abstraction is called a DStream</a:t>
            </a:r>
          </a:p>
          <a:p>
            <a:pPr lvl="0"/>
            <a:r>
              <a:rPr lang="x-none" altLang="x-none" dirty="0"/>
              <a:t>The batching interval is specified when the DStream is created</a:t>
            </a:r>
          </a:p>
          <a:p>
            <a:pPr lvl="1"/>
            <a:r>
              <a:rPr lang="x-none" altLang="x-none" dirty="0"/>
              <a:t>A new RDD is generated every interval for the batch of collected data</a:t>
            </a:r>
          </a:p>
          <a:p>
            <a:pPr lvl="2"/>
            <a:r>
              <a:rPr lang="x-none" altLang="x-none" dirty="0"/>
              <a:t>Spark operations are then applied to the RDD</a:t>
            </a:r>
          </a:p>
          <a:p>
            <a:pPr lvl="1"/>
            <a:r>
              <a:rPr lang="x-none" altLang="x-none" dirty="0"/>
              <a:t>Windowed DStream instances will contain multiple RDDs</a:t>
            </a:r>
          </a:p>
          <a:p>
            <a:pPr lvl="2"/>
            <a:r>
              <a:rPr lang="x-none" altLang="x-none" dirty="0"/>
              <a:t>A configurable number of historical RDDs from earlier batches</a:t>
            </a:r>
          </a:p>
          <a:p>
            <a:pPr lvl="2"/>
            <a:r>
              <a:rPr lang="x-none" altLang="x-none" dirty="0"/>
              <a:t>Spark operations are applied to their aggregate</a:t>
            </a:r>
          </a:p>
          <a:p>
            <a:pPr lvl="0"/>
            <a:r>
              <a:rPr lang="x-none" altLang="x-none" dirty="0"/>
              <a:t>Input streams are obtained from Receivers</a:t>
            </a:r>
          </a:p>
          <a:p>
            <a:pPr lvl="1"/>
            <a:r>
              <a:rPr lang="x-none" altLang="x-none" dirty="0"/>
              <a:t>Built-in or custom classes for generating a DStreams from data sources</a:t>
            </a:r>
          </a:p>
          <a:p>
            <a:pPr lvl="1"/>
            <a:r>
              <a:rPr lang="x-none" altLang="x-none" dirty="0"/>
              <a:t>Received data is reliably stored in Spark’s memory for processing</a:t>
            </a:r>
          </a:p>
          <a:p>
            <a:pPr lvl="0"/>
            <a:r>
              <a:rPr lang="x-none" altLang="x-none" dirty="0"/>
              <a:t>Spark provides two categories of supported streaming sources</a:t>
            </a:r>
          </a:p>
          <a:p>
            <a:pPr lvl="1"/>
            <a:r>
              <a:rPr lang="x-none" altLang="x-none" dirty="0"/>
              <a:t>Basic sources</a:t>
            </a:r>
            <a:r>
              <a:rPr lang="en-US" altLang="x-none" dirty="0"/>
              <a:t> </a:t>
            </a:r>
            <a:r>
              <a:rPr lang="x-none" altLang="x-none" dirty="0"/>
              <a:t>include: file and socket streams</a:t>
            </a:r>
          </a:p>
          <a:p>
            <a:pPr lvl="1"/>
            <a:r>
              <a:rPr lang="x-none" altLang="x-none" dirty="0"/>
              <a:t>Advanced sources</a:t>
            </a:r>
            <a:r>
              <a:rPr lang="en-US" altLang="x-none" dirty="0"/>
              <a:t> </a:t>
            </a:r>
            <a:r>
              <a:rPr lang="x-none" altLang="x-none" dirty="0"/>
              <a:t>include: Kafka, Flume, Kinesis, Twitter, etc.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Discretized Streams and RDDs</a:t>
            </a:r>
          </a:p>
        </p:txBody>
      </p:sp>
    </p:spTree>
    <p:extLst>
      <p:ext uri="{BB962C8B-B14F-4D97-AF65-F5344CB8AC3E}">
        <p14:creationId xmlns:p14="http://schemas.microsoft.com/office/powerpoint/2010/main" val="21747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0A41D4-D09B-4236-B2CB-581CB3BBF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55614"/>
            <a:ext cx="8020050" cy="5072616"/>
          </a:xfrm>
        </p:spPr>
        <p:txBody>
          <a:bodyPr/>
          <a:lstStyle/>
          <a:p>
            <a:pPr lvl="0"/>
            <a:r>
              <a:rPr lang="x-none" altLang="x-none" dirty="0"/>
              <a:t>Applications must create a StreamingContext</a:t>
            </a:r>
          </a:p>
          <a:p>
            <a:pPr lvl="1"/>
            <a:r>
              <a:rPr lang="x-none" altLang="x-none" dirty="0"/>
              <a:t>Can use an existing SparkContext or SparkConf instance</a:t>
            </a:r>
          </a:p>
          <a:p>
            <a:pPr lvl="2"/>
            <a:r>
              <a:rPr lang="x-none" altLang="x-none" dirty="0"/>
              <a:t>At least two threads must be specified for the Worker/Executor and Receiver</a:t>
            </a:r>
          </a:p>
          <a:p>
            <a:pPr lvl="1"/>
            <a:r>
              <a:rPr lang="x-none" altLang="x-none" dirty="0"/>
              <a:t>Specify the batch interval</a:t>
            </a:r>
            <a:endParaRPr lang="en-US" altLang="x-none" dirty="0"/>
          </a:p>
          <a:p>
            <a:pPr lvl="1"/>
            <a:endParaRPr lang="x-none" altLang="x-none" dirty="0"/>
          </a:p>
          <a:p>
            <a:pPr marL="228600" lvl="1" indent="0">
              <a:spcBef>
                <a:spcPts val="0"/>
              </a:spcBef>
              <a:buNone/>
            </a:pPr>
            <a:r>
              <a:rPr lang="x-none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val streamingContext = new StreamingContext(sparkContext.getConf(), Seconds(1))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x-none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val linesDS = streamingContext.textFileStream("/tmp/data/logs")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x-none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val ucLinesDS = linesDS.map( l =&gt; l.toUpperCase() 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x-none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ucLinesDS.print() // display 10 entries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x-none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begin stream processing // operate for 2 mins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x-none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streamingContext.start()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x-none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streamingContext.awaitTerminationOrTimeout(120000) </a:t>
            </a:r>
            <a:endParaRPr lang="en-CA" altLang="x-non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x-none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streamingContext.stop()</a:t>
            </a:r>
          </a:p>
          <a:p>
            <a:pPr lvl="0">
              <a:spcBef>
                <a:spcPts val="2400"/>
              </a:spcBef>
            </a:pPr>
            <a:r>
              <a:rPr lang="x-none" altLang="x-none" dirty="0"/>
              <a:t>Notes:</a:t>
            </a:r>
          </a:p>
          <a:p>
            <a:pPr lvl="1"/>
            <a:r>
              <a:rPr lang="x-none" altLang="x-none" dirty="0"/>
              <a:t>Once a StreamingContext has been stopped, it cannot be restarted</a:t>
            </a:r>
          </a:p>
          <a:p>
            <a:pPr lvl="1"/>
            <a:r>
              <a:rPr lang="x-none" altLang="x-none" dirty="0"/>
              <a:t>Calling stop() on StreamingContext also stops the SparkContext</a:t>
            </a:r>
          </a:p>
          <a:p>
            <a:pPr lvl="2"/>
            <a:r>
              <a:rPr lang="x-none" altLang="x-none" dirty="0"/>
              <a:t>Can be prevented by calling stop(false)</a:t>
            </a:r>
          </a:p>
          <a:p>
            <a:pPr lvl="1"/>
            <a:r>
              <a:rPr lang="x-none" altLang="x-none" dirty="0"/>
              <a:t>A SparkContext can create multiple StreamingContext instances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a DStream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1A53A0-45A0-4A80-A7F0-D1A94C77F392}"/>
              </a:ext>
            </a:extLst>
          </p:cNvPr>
          <p:cNvSpPr/>
          <p:nvPr/>
        </p:nvSpPr>
        <p:spPr bwMode="auto">
          <a:xfrm>
            <a:off x="762000" y="2800952"/>
            <a:ext cx="7708232" cy="164592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151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25928-28D4-486F-A067-AB6B16F91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altLang="x-none" dirty="0"/>
              <a:t>Applications should be able to process data as fast as it is being received</a:t>
            </a:r>
          </a:p>
          <a:p>
            <a:pPr lvl="1"/>
            <a:r>
              <a:rPr lang="x-none" altLang="x-none" dirty="0"/>
              <a:t>The batch rate is specified when the StreamingContext is instantiated</a:t>
            </a:r>
          </a:p>
          <a:p>
            <a:pPr lvl="0"/>
            <a:r>
              <a:rPr lang="x-none" altLang="x-none" dirty="0"/>
              <a:t>The batch processing time should be less than the specified batch interval</a:t>
            </a:r>
          </a:p>
          <a:p>
            <a:pPr lvl="1"/>
            <a:r>
              <a:rPr lang="x-none" altLang="x-none" dirty="0"/>
              <a:t>Start with a longer than expected batch interval</a:t>
            </a:r>
          </a:p>
          <a:p>
            <a:pPr lvl="2"/>
            <a:r>
              <a:rPr lang="x-none" altLang="x-none" dirty="0"/>
              <a:t>Monitor the processing time and then reduce the batch interval</a:t>
            </a:r>
          </a:p>
          <a:p>
            <a:pPr lvl="0"/>
            <a:r>
              <a:rPr lang="x-none" altLang="x-none" dirty="0"/>
              <a:t>Processing times can be monitored</a:t>
            </a:r>
          </a:p>
          <a:p>
            <a:pPr lvl="1"/>
            <a:r>
              <a:rPr lang="x-none" altLang="x-none" dirty="0"/>
              <a:t>Many useful streaming statistics are reported in the Web UI</a:t>
            </a:r>
          </a:p>
          <a:p>
            <a:pPr lvl="1"/>
            <a:r>
              <a:rPr lang="x-none" altLang="x-none" dirty="0"/>
              <a:t>The driver log files contain a “Total delay” entry</a:t>
            </a:r>
          </a:p>
          <a:p>
            <a:pPr lvl="0"/>
            <a:r>
              <a:rPr lang="x-none" altLang="x-none" dirty="0"/>
              <a:t>Momentary delays may be acceptable</a:t>
            </a:r>
          </a:p>
          <a:p>
            <a:pPr lvl="1"/>
            <a:r>
              <a:rPr lang="x-none" altLang="x-none" dirty="0"/>
              <a:t>As long as the delay reduces back to an appropriate value</a:t>
            </a:r>
          </a:p>
          <a:p>
            <a:pPr lvl="1"/>
            <a:r>
              <a:rPr lang="x-none" altLang="x-none" dirty="0"/>
              <a:t>Caused by temporary increases in the data rate</a:t>
            </a:r>
          </a:p>
          <a:p>
            <a:pPr lvl="0"/>
            <a:r>
              <a:rPr lang="x-none" altLang="x-none" dirty="0"/>
              <a:t>Sustained delays will accumulate over time</a:t>
            </a:r>
          </a:p>
          <a:p>
            <a:pPr lvl="1"/>
            <a:r>
              <a:rPr lang="x-none" altLang="x-none" dirty="0"/>
              <a:t>The application will not be able to keep up and may become unstable </a:t>
            </a:r>
            <a:endParaRPr lang="en-CA" altLang="x-none" dirty="0"/>
          </a:p>
          <a:p>
            <a:pPr lvl="0"/>
            <a:r>
              <a:rPr lang="x-none" altLang="x-none" dirty="0"/>
              <a:t>The level of processing parallelism can also be increased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Batch Rate</a:t>
            </a:r>
          </a:p>
        </p:txBody>
      </p:sp>
    </p:spTree>
    <p:extLst>
      <p:ext uri="{BB962C8B-B14F-4D97-AF65-F5344CB8AC3E}">
        <p14:creationId xmlns:p14="http://schemas.microsoft.com/office/powerpoint/2010/main" val="610691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72AAA-5AD0-40C4-9BA3-F4645BDAD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4" y="1155614"/>
            <a:ext cx="8245341" cy="5072616"/>
          </a:xfrm>
        </p:spPr>
        <p:txBody>
          <a:bodyPr/>
          <a:lstStyle/>
          <a:p>
            <a:pPr lvl="0"/>
            <a:r>
              <a:rPr lang="x-none" altLang="x-none" dirty="0"/>
              <a:t>The following transformations are available on DStream instances</a:t>
            </a:r>
            <a:r>
              <a:rPr lang="en-US" altLang="x-none" dirty="0"/>
              <a:t>: </a:t>
            </a:r>
            <a:r>
              <a:rPr lang="x-none" altLang="x-none" dirty="0"/>
              <a:t>map(), flatMap(), filter(), reduce(), reduceByKey(), count(),</a:t>
            </a:r>
          </a:p>
          <a:p>
            <a:pPr lvl="0"/>
            <a:r>
              <a:rPr lang="x-none" altLang="x-none" dirty="0"/>
              <a:t> countByKey(), cogroup()</a:t>
            </a:r>
            <a:r>
              <a:rPr lang="en-US" altLang="x-none" dirty="0"/>
              <a:t>,</a:t>
            </a:r>
            <a:r>
              <a:rPr lang="x-none" altLang="x-none" dirty="0"/>
              <a:t> and join()</a:t>
            </a:r>
          </a:p>
          <a:p>
            <a:pPr lvl="1"/>
            <a:r>
              <a:rPr lang="x-none" altLang="x-none" dirty="0"/>
              <a:t>These operate in exactly the same way as the standard RDD equivalents </a:t>
            </a:r>
            <a:endParaRPr lang="en-CA" altLang="x-none" dirty="0"/>
          </a:p>
          <a:p>
            <a:pPr lvl="0"/>
            <a:r>
              <a:rPr lang="x-none" altLang="x-none" dirty="0"/>
              <a:t>transform()</a:t>
            </a:r>
          </a:p>
          <a:p>
            <a:pPr lvl="1"/>
            <a:r>
              <a:rPr lang="x-none" altLang="x-none" dirty="0"/>
              <a:t>Applies any RDD to RDD operation not exposed by the DStream API</a:t>
            </a:r>
          </a:p>
          <a:p>
            <a:pPr lvl="0"/>
            <a:r>
              <a:rPr lang="x-none" altLang="x-none" dirty="0"/>
              <a:t>union()</a:t>
            </a:r>
          </a:p>
          <a:p>
            <a:pPr lvl="1"/>
            <a:r>
              <a:rPr lang="x-none" altLang="x-none" dirty="0"/>
              <a:t>Combines multiple DStream instances of the same type </a:t>
            </a:r>
            <a:endParaRPr lang="en-CA" altLang="x-none" dirty="0"/>
          </a:p>
          <a:p>
            <a:pPr lvl="0"/>
            <a:r>
              <a:rPr lang="x-none" altLang="x-none" dirty="0"/>
              <a:t>updateStateByKey()</a:t>
            </a:r>
          </a:p>
          <a:p>
            <a:pPr lvl="1"/>
            <a:r>
              <a:rPr lang="x-none" altLang="x-none" dirty="0"/>
              <a:t>Maintains arbitrary state while continuously updating it with new stream data</a:t>
            </a:r>
          </a:p>
          <a:p>
            <a:pPr lvl="2"/>
            <a:r>
              <a:rPr lang="x-none" altLang="x-none" dirty="0"/>
              <a:t>Must define a state object</a:t>
            </a:r>
          </a:p>
          <a:p>
            <a:pPr lvl="2"/>
            <a:r>
              <a:rPr lang="x-none" altLang="x-none" dirty="0"/>
              <a:t>Provide</a:t>
            </a:r>
            <a:r>
              <a:rPr lang="en-US" altLang="x-none" dirty="0"/>
              <a:t>s</a:t>
            </a:r>
            <a:r>
              <a:rPr lang="x-none" altLang="x-none" dirty="0"/>
              <a:t> a function to update the state object</a:t>
            </a:r>
          </a:p>
          <a:p>
            <a:pPr lvl="0"/>
            <a:r>
              <a:rPr lang="x-none" altLang="x-none" dirty="0"/>
              <a:t>repartition()</a:t>
            </a:r>
          </a:p>
          <a:p>
            <a:pPr lvl="1"/>
            <a:r>
              <a:rPr lang="x-none" altLang="x-none" dirty="0"/>
              <a:t>Alters the level of parallelism by creating more or fewer DStream partitions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DStream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8838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139CDB-FAEE-4BB3-B37F-7B670B251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altLang="x-none" dirty="0"/>
              <a:t>Output operations trigger the execution of any pending transformations</a:t>
            </a:r>
          </a:p>
          <a:p>
            <a:pPr lvl="1"/>
            <a:r>
              <a:rPr lang="x-none" altLang="x-none" dirty="0"/>
              <a:t>They behave like RDD actions </a:t>
            </a:r>
            <a:endParaRPr lang="en-CA" altLang="x-none" dirty="0"/>
          </a:p>
          <a:p>
            <a:pPr lvl="0"/>
            <a:r>
              <a:rPr lang="x-none" altLang="x-none" dirty="0"/>
              <a:t>print()</a:t>
            </a:r>
          </a:p>
          <a:p>
            <a:pPr lvl="1"/>
            <a:r>
              <a:rPr lang="x-none" altLang="x-none" dirty="0"/>
              <a:t>Prints the first 10 elements of each RDD in a DStream at the driver</a:t>
            </a:r>
          </a:p>
          <a:p>
            <a:pPr lvl="0"/>
            <a:r>
              <a:rPr lang="x-none" altLang="x-none" dirty="0"/>
              <a:t>Currently, DStream instances provided three save operations</a:t>
            </a:r>
          </a:p>
          <a:p>
            <a:pPr lvl="1"/>
            <a:r>
              <a:rPr lang="x-none" altLang="x-none" dirty="0"/>
              <a:t>Filenames are generated using the time with a prefix and optional suffix</a:t>
            </a:r>
          </a:p>
          <a:p>
            <a:pPr lvl="2"/>
            <a:r>
              <a:rPr lang="x-none" altLang="x-none" dirty="0"/>
              <a:t>Provided as arguments</a:t>
            </a:r>
            <a:endParaRPr lang="en-US" altLang="x-none" dirty="0"/>
          </a:p>
          <a:p>
            <a:pPr lvl="3"/>
            <a:r>
              <a:rPr lang="x-none" altLang="x-none" dirty="0"/>
              <a:t>prefix-TIME_IN_MS.suffix</a:t>
            </a:r>
          </a:p>
          <a:p>
            <a:pPr lvl="0"/>
            <a:r>
              <a:rPr lang="x-none" altLang="x-none" dirty="0"/>
              <a:t>saveAsTextFiles() </a:t>
            </a:r>
            <a:endParaRPr lang="en-CA" altLang="x-none" dirty="0"/>
          </a:p>
          <a:p>
            <a:pPr lvl="0"/>
            <a:r>
              <a:rPr lang="x-none" altLang="x-none" dirty="0"/>
              <a:t>saveAsObjectFiles()</a:t>
            </a:r>
          </a:p>
          <a:p>
            <a:pPr lvl="1"/>
            <a:r>
              <a:rPr lang="x-none" altLang="x-none" dirty="0"/>
              <a:t>Save the DStream as serialized Java SequenceFile</a:t>
            </a:r>
          </a:p>
          <a:p>
            <a:pPr lvl="1"/>
            <a:r>
              <a:rPr lang="x-none" altLang="x-none" dirty="0"/>
              <a:t>Values only, keys are serialized as NullWriteable</a:t>
            </a:r>
          </a:p>
          <a:p>
            <a:pPr lvl="0"/>
            <a:r>
              <a:rPr lang="x-none" altLang="x-none" dirty="0"/>
              <a:t>saveAsHadoopFiles()</a:t>
            </a:r>
          </a:p>
          <a:p>
            <a:pPr lvl="1"/>
            <a:r>
              <a:rPr lang="x-none" altLang="x-none" dirty="0"/>
              <a:t>Requires a Hadoop OutputFormat</a:t>
            </a:r>
          </a:p>
          <a:p>
            <a:pPr lvl="1"/>
            <a:r>
              <a:rPr lang="x-none" altLang="x-none" dirty="0"/>
              <a:t>The DStream must contain(key, value)pairs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DStream Output Operations</a:t>
            </a:r>
          </a:p>
        </p:txBody>
      </p:sp>
    </p:spTree>
    <p:extLst>
      <p:ext uri="{BB962C8B-B14F-4D97-AF65-F5344CB8AC3E}">
        <p14:creationId xmlns:p14="http://schemas.microsoft.com/office/powerpoint/2010/main" val="1864636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C9E6D-9B9D-425F-BBA2-44819BF2D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altLang="x-none" dirty="0"/>
              <a:t>fileStream() monitors a file system directory</a:t>
            </a:r>
          </a:p>
          <a:p>
            <a:pPr lvl="1"/>
            <a:r>
              <a:rPr lang="x-none" altLang="x-none" dirty="0"/>
              <a:t>Called on a StreamingContext instance</a:t>
            </a:r>
          </a:p>
          <a:p>
            <a:pPr lvl="1"/>
            <a:r>
              <a:rPr lang="x-none" altLang="x-none" dirty="0"/>
              <a:t>Delegates to an underlying Hadoop InputFormat</a:t>
            </a:r>
          </a:p>
          <a:p>
            <a:pPr lvl="0"/>
            <a:r>
              <a:rPr lang="x-none" altLang="x-none" dirty="0"/>
              <a:t>Files must be created in, or copied/moved to the monitored directory</a:t>
            </a:r>
          </a:p>
          <a:p>
            <a:pPr lvl="1"/>
            <a:r>
              <a:rPr lang="x-none" altLang="x-none" dirty="0"/>
              <a:t>If required, existing files can be processed at start-up</a:t>
            </a:r>
          </a:p>
          <a:p>
            <a:pPr lvl="1"/>
            <a:r>
              <a:rPr lang="x-none" altLang="x-none" dirty="0"/>
              <a:t>File names starting with '.' are ignored</a:t>
            </a:r>
          </a:p>
          <a:p>
            <a:pPr lvl="2"/>
            <a:r>
              <a:rPr lang="x-none" altLang="x-none" dirty="0"/>
              <a:t>A generic file name filter can be specified</a:t>
            </a:r>
          </a:p>
          <a:p>
            <a:pPr lvl="0"/>
            <a:r>
              <a:rPr lang="x-none" altLang="x-none" dirty="0"/>
              <a:t>The textFileStream() method delegates to a TextInputFormat </a:t>
            </a:r>
            <a:endParaRPr lang="en-CA" altLang="x-none" dirty="0"/>
          </a:p>
          <a:p>
            <a:pPr lvl="0"/>
            <a:r>
              <a:rPr lang="x-none" altLang="x-none" dirty="0"/>
              <a:t>For full details, view the Spark Scala API documentation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altLang="x-non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altLang="x-non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x-none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val lines = ssc.fileStream[LongWritable, Text, TextInputFormat]("/httpd/logs") </a:t>
            </a:r>
            <a:endParaRPr lang="en-CA" altLang="x-non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x-none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val theSame = ssc.textFileStream("/httpd/logs")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x-none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stream VideoRecording objects from all sequence files in the /home/movies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x-none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directory excluding all other file types, include existing files at start-up //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x-none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val films = ssc.fileStream[Text, VideoRecording, SequenceFileInputFormat](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x-none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"/home/movies", _.getName().endsWith(".seq"), true)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36819A-7966-45F4-8810-C8FF4D34983B}"/>
              </a:ext>
            </a:extLst>
          </p:cNvPr>
          <p:cNvSpPr/>
          <p:nvPr/>
        </p:nvSpPr>
        <p:spPr bwMode="auto">
          <a:xfrm>
            <a:off x="539015" y="4389120"/>
            <a:ext cx="8229600" cy="150154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7517365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8.potx" id="{900E982A-6F6D-46E3-A51B-434C7FD8C934}" vid="{3DFECD56-42D8-427A-8AD4-90EAB329F89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EVEA5JW6U4JV-6-9775</_dlc_DocId>
    <_dlc_DocIdUrl xmlns="037063e9-a85e-4c78-8627-f1a9315663e5">
      <Url>https://portal.roitraining.com/Courses/_layouts/DocIdRedir.aspx?ID=EVEA5JW6U4JV-6-9775</Url>
      <Description>EVEA5JW6U4JV-6-9775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A015F3-603C-4688-A5F3-81D587DAB8C9}"/>
</file>

<file path=customXml/itemProps2.xml><?xml version="1.0" encoding="utf-8"?>
<ds:datastoreItem xmlns:ds="http://schemas.openxmlformats.org/officeDocument/2006/customXml" ds:itemID="{B9043294-8302-4947-B882-02D6486F929C}"/>
</file>

<file path=customXml/itemProps3.xml><?xml version="1.0" encoding="utf-8"?>
<ds:datastoreItem xmlns:ds="http://schemas.openxmlformats.org/officeDocument/2006/customXml" ds:itemID="{F47B9207-CE5C-49AD-B414-15CBFA246D65}"/>
</file>

<file path=customXml/itemProps4.xml><?xml version="1.0" encoding="utf-8"?>
<ds:datastoreItem xmlns:ds="http://schemas.openxmlformats.org/officeDocument/2006/customXml" ds:itemID="{C4B97901-086A-43FB-9CDE-81946CD251DD}"/>
</file>

<file path=docProps/app.xml><?xml version="1.0" encoding="utf-8"?>
<Properties xmlns="http://schemas.openxmlformats.org/officeDocument/2006/extended-properties" xmlns:vt="http://schemas.openxmlformats.org/officeDocument/2006/docPropsVTypes">
  <Template>ROI_Standard_Template_2018</Template>
  <TotalTime>3158</TotalTime>
  <Words>1160</Words>
  <Application>Microsoft Office PowerPoint</Application>
  <PresentationFormat>On-screen Show (4:3)</PresentationFormat>
  <Paragraphs>165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 Schoolbook</vt:lpstr>
      <vt:lpstr>Courier New</vt:lpstr>
      <vt:lpstr>Lucida Sans Unicode</vt:lpstr>
      <vt:lpstr>Tahoma</vt:lpstr>
      <vt:lpstr>Wingdings</vt:lpstr>
      <vt:lpstr>ROI Standard Theme</vt:lpstr>
      <vt:lpstr>Chapter 6:  Spark Streaming </vt:lpstr>
      <vt:lpstr>Chapter Objectives</vt:lpstr>
      <vt:lpstr>Introduction to Spark Streaming</vt:lpstr>
      <vt:lpstr>Discretized Streams and RDDs</vt:lpstr>
      <vt:lpstr>Obtaining a DStream</vt:lpstr>
      <vt:lpstr>Setting the Batch Rate</vt:lpstr>
      <vt:lpstr>DStream Transformations</vt:lpstr>
      <vt:lpstr>DStream Output Operations</vt:lpstr>
      <vt:lpstr>File Streams</vt:lpstr>
      <vt:lpstr>Window Operations</vt:lpstr>
      <vt:lpstr>Window Transformations</vt:lpstr>
      <vt:lpstr>Advanced Streaming Sources</vt:lpstr>
      <vt:lpstr>Exercise: Streaming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Imran Ahmad</dc:creator>
  <cp:lastModifiedBy>Christel Silva</cp:lastModifiedBy>
  <cp:revision>76</cp:revision>
  <dcterms:created xsi:type="dcterms:W3CDTF">2018-05-01T18:57:33Z</dcterms:created>
  <dcterms:modified xsi:type="dcterms:W3CDTF">2018-06-13T20:29:49Z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c880d0fe-e733-4036-9ee0-56651077467e</vt:lpwstr>
  </property>
</Properties>
</file>