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66" r:id="rId15"/>
    <p:sldId id="354" r:id="rId16"/>
    <p:sldId id="360" r:id="rId17"/>
    <p:sldId id="364" r:id="rId18"/>
    <p:sldId id="361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82" d="100"/>
          <a:sy n="82" d="100"/>
        </p:scale>
        <p:origin x="84" y="55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1050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4DFE5D-1BF5-8941-B0E8-FA7136692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2" y="3562492"/>
            <a:ext cx="4239663" cy="28152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two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741524" y="1590938"/>
            <a:ext cx="6000227" cy="353943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matplotlib.pyplot as plt</a:t>
            </a:r>
          </a:p>
          <a:p>
            <a:endParaRPr lang="en-US" sz="1600" b="1" dirty="0"/>
          </a:p>
          <a:p>
            <a:r>
              <a:rPr lang="en-US" sz="1600" b="1" dirty="0"/>
              <a:t>CLUSTERS = 2</a:t>
            </a:r>
          </a:p>
          <a:p>
            <a:r>
              <a:rPr lang="en-US" sz="1600" b="1" dirty="0"/>
              <a:t>kmeans = KMeans().setK(CLUSTERS).setSeed(1)</a:t>
            </a:r>
          </a:p>
          <a:p>
            <a:r>
              <a:rPr lang="en-US" sz="1600" b="1" dirty="0"/>
              <a:t>model = kmeans.fit(dfML.select('features'))</a:t>
            </a:r>
          </a:p>
          <a:p>
            <a:r>
              <a:rPr lang="en-US" sz="1600" b="1" dirty="0"/>
              <a:t>predictions = model.transform(dfML)</a:t>
            </a:r>
          </a:p>
          <a:p>
            <a:r>
              <a:rPr lang="en-US" sz="1600" b="1" dirty="0"/>
              <a:t>centroids = model.clusterCenters()</a:t>
            </a:r>
          </a:p>
          <a:p>
            <a:endParaRPr lang="en-US" sz="1600" b="1" dirty="0"/>
          </a:p>
          <a:p>
            <a:r>
              <a:rPr lang="en-US" sz="1600" b="1" dirty="0"/>
              <a:t>for i in range(CLUSTERS):    </a:t>
            </a:r>
          </a:p>
          <a:p>
            <a:r>
              <a:rPr lang="en-US" sz="1600" b="1" dirty="0"/>
              <a:t>    p = predictions.select('lat', 'lng') \</a:t>
            </a:r>
            <a:br>
              <a:rPr lang="en-US" sz="1600" b="1" dirty="0"/>
            </a:br>
            <a:r>
              <a:rPr lang="en-US" sz="1600" b="1" dirty="0"/>
              <a:t>       .where(f'prediction = {i}').toPandas()</a:t>
            </a:r>
          </a:p>
          <a:p>
            <a:r>
              <a:rPr lang="en-US" sz="1600" b="1" dirty="0"/>
              <a:t>    plt.plot(p.loc[:,'lat'],p.loc[:,'lng'],'o')</a:t>
            </a:r>
          </a:p>
          <a:p>
            <a:r>
              <a:rPr lang="en-US" sz="1600" b="1" dirty="0"/>
              <a:t>    plt.plot(centroids[i][0], </a:t>
            </a:r>
          </a:p>
          <a:p>
            <a:r>
              <a:rPr lang="en-US" sz="1600" b="1" dirty="0"/>
              <a:t>           centroids[i][1],'kx')</a:t>
            </a:r>
          </a:p>
        </p:txBody>
      </p:sp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many features and rows it is difficult to visualize how many clusters if right</a:t>
            </a:r>
          </a:p>
          <a:p>
            <a:r>
              <a:rPr lang="en-US" dirty="0"/>
              <a:t>There are two measures that are helpful, lower numbers are better</a:t>
            </a:r>
          </a:p>
          <a:p>
            <a:pPr lvl="1"/>
            <a:r>
              <a:rPr lang="en-US" dirty="0"/>
              <a:t>Within set sum of squared errors</a:t>
            </a:r>
          </a:p>
          <a:p>
            <a:pPr lvl="1"/>
            <a:r>
              <a:rPr lang="en-US" dirty="0"/>
              <a:t>Silhouette with squared Euclidean distance</a:t>
            </a:r>
          </a:p>
          <a:p>
            <a:r>
              <a:rPr lang="en-US" dirty="0"/>
              <a:t>But it’s not just about a lower number, it’s about finding the marginal difference between each number until more clusters don’t add any more distinctions</a:t>
            </a:r>
          </a:p>
          <a:p>
            <a:r>
              <a:rPr lang="en-US" dirty="0"/>
              <a:t>Use the helper functions to view these numbers and the centroids</a:t>
            </a:r>
          </a:p>
          <a:p>
            <a:r>
              <a:rPr lang="en-US" dirty="0"/>
              <a:t>For the small set of data we have, there is a big gain going from 2 to 3 clusters, but not much more going from 3 to 4, so 3 clusters is probably the right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K-Means</a:t>
            </a:r>
          </a:p>
        </p:txBody>
      </p:sp>
    </p:spTree>
    <p:extLst>
      <p:ext uri="{BB962C8B-B14F-4D97-AF65-F5344CB8AC3E}">
        <p14:creationId xmlns:p14="http://schemas.microsoft.com/office/powerpoint/2010/main" val="416678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</a:t>
            </a:r>
            <a:br>
              <a:rPr lang="en-US" dirty="0"/>
            </a:br>
            <a:r>
              <a:rPr lang="en-US" dirty="0"/>
              <a:t>distinctions become trivial </a:t>
            </a:r>
          </a:p>
          <a:p>
            <a:pPr lvl="2"/>
            <a:r>
              <a:rPr lang="en-US" dirty="0"/>
              <a:t>Is there much difference </a:t>
            </a:r>
            <a:br>
              <a:rPr lang="en-US" dirty="0"/>
            </a:br>
            <a:r>
              <a:rPr lang="en-US" dirty="0"/>
              <a:t>between a brown poodle </a:t>
            </a:r>
            <a:br>
              <a:rPr lang="en-US" dirty="0"/>
            </a:br>
            <a:r>
              <a:rPr lang="en-US" dirty="0"/>
              <a:t>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D0AED-A0D6-BD4F-A92C-9C8404698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24" y="2813814"/>
            <a:ext cx="4516120" cy="32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94888F-6E0E-41F4-99D6-6E535177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9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models of clustering do not make predictions so much as they help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“people who like X also like Y”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Dimension Reduction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Used K-Means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Use K-Means algorithms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E063C-FF3C-4D51-9FC0-895091D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246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B70C6-20F4-4266-B9CD-B5F54F8F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this example, we have a small easy to follow dataset of the latitude and longitudes of a few Tesla superchargers 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66A8-5B73-4808-A972-751F1D3C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05DED-C5C2-4B75-BC8E-F49F5FF374C2}"/>
              </a:ext>
            </a:extLst>
          </p:cNvPr>
          <p:cNvSpPr txBox="1"/>
          <p:nvPr/>
        </p:nvSpPr>
        <p:spPr>
          <a:xfrm>
            <a:off x="891725" y="1958829"/>
            <a:ext cx="7360551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 = 'superchargers.csv'</a:t>
            </a:r>
          </a:p>
          <a:p>
            <a:r>
              <a:rPr lang="en-US" sz="1600" b="1" dirty="0"/>
              <a:t>df = spark.read.csv(f'/home/student/ROI/Spark/{filename}', header = True, inferSchema = True)</a:t>
            </a:r>
          </a:p>
          <a:p>
            <a:r>
              <a:rPr lang="en-US" sz="1600" b="1" dirty="0"/>
              <a:t>display(df)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E439C-FFA8-2D47-BD4E-23789C3C2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0" y="3187336"/>
            <a:ext cx="1799258" cy="312010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50925" y="2452254"/>
            <a:ext cx="5584337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 = df.toPandas()</a:t>
            </a:r>
          </a:p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plt.plot(p.loc[:,'lat'],p.loc[:,'lng'],'o')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E196B-FC85-8E4D-A221-FA0E97794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6" y="3542393"/>
            <a:ext cx="3899898" cy="25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27574-08CB-450A-BD5A-E7FC64F2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9482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90" y="1305837"/>
            <a:ext cx="2455615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586" y="1305837"/>
            <a:ext cx="2418208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4" y="3901349"/>
            <a:ext cx="2563061" cy="193751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22" y="3901349"/>
            <a:ext cx="2585196" cy="196188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8" y="1305837"/>
            <a:ext cx="2563061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263211" y="31342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716853" y="31396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333971" y="31396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878754" y="5940460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4424668" y="5940460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4990</TotalTime>
  <Words>711</Words>
  <Application>Microsoft Office PowerPoint</Application>
  <PresentationFormat>On-screen Show (4:3)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Tahoma</vt:lpstr>
      <vt:lpstr>Wingdings</vt:lpstr>
      <vt:lpstr>ROI Standard Theme</vt:lpstr>
      <vt:lpstr>Chapter 7: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Evaluate K-Means</vt:lpstr>
      <vt:lpstr>Elbow Chart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142</cp:revision>
  <dcterms:created xsi:type="dcterms:W3CDTF">2019-05-09T17:36:01Z</dcterms:created>
  <dcterms:modified xsi:type="dcterms:W3CDTF">2019-10-21T17:11:39Z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