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jgfI9nIBSJNmSig8NJ8nSQMW00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"/>
          <p:cNvGrpSpPr/>
          <p:nvPr/>
        </p:nvGrpSpPr>
        <p:grpSpPr>
          <a:xfrm>
            <a:off x="-1" y="-79512"/>
            <a:ext cx="6913047" cy="9985512"/>
            <a:chOff x="-1" y="-79512"/>
            <a:chExt cx="6913047" cy="9985512"/>
          </a:xfrm>
        </p:grpSpPr>
        <p:pic>
          <p:nvPicPr>
            <p:cNvPr descr="一張含有 廣場 的圖片&#10;&#10;自動產生的描述" id="7" name="Google Shape;7;p2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-1" y="0"/>
              <a:ext cx="6913047" cy="990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7707" y="-79512"/>
              <a:ext cx="1478942" cy="10920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9;p2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350112" y="9495291"/>
            <a:ext cx="6157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Pegasus | Team 5 | Study Australia Industry Experience Program (SAIEP)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drive.google.com/drive/folders/1UDh0cYoRKWPSTODUyWOcSaeaXnIqnQRk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docs.google.com/spreadsheets/d/1wqzr5BJOCBa9rPmu-aCgPOjk0Xw28D_G/edit?usp=share_link&amp;ouid=109447174272694326119&amp;rtpof=true&amp;sd=true" TargetMode="External"/><Relationship Id="rId7" Type="http://schemas.openxmlformats.org/officeDocument/2006/relationships/image" Target="../media/image5.png"/><Relationship Id="rId8" Type="http://schemas.openxmlformats.org/officeDocument/2006/relationships/hyperlink" Target="https://docs.google.com/spreadsheets/d/1tFNkPZ4umBM6hx2G4qMtERIQV7w5QJVy4VRjV-h55Lc/edit#gi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85361" y="652078"/>
            <a:ext cx="4659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Intelligene Report 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10210" t="0"/>
          <a:stretch/>
        </p:blipFill>
        <p:spPr>
          <a:xfrm>
            <a:off x="350112" y="1321319"/>
            <a:ext cx="6157777" cy="235320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90" name="Google Shape;90;p1"/>
          <p:cNvSpPr txBox="1"/>
          <p:nvPr/>
        </p:nvSpPr>
        <p:spPr>
          <a:xfrm>
            <a:off x="506775" y="1429181"/>
            <a:ext cx="594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2400" u="none" cap="none" strike="noStrike">
                <a:solidFill>
                  <a:srgbClr val="E85D5D"/>
                </a:solidFill>
                <a:latin typeface="Calibri"/>
                <a:ea typeface="Calibri"/>
                <a:cs typeface="Calibri"/>
                <a:sym typeface="Calibri"/>
              </a:rPr>
              <a:t>Whistleblowing Hotline Business in Australia </a:t>
            </a:r>
            <a:endParaRPr b="1" sz="2400">
              <a:solidFill>
                <a:srgbClr val="E85D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17719" y="1906084"/>
            <a:ext cx="4552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40400" lvl="0" marL="14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AU" sz="1400">
                <a:solidFill>
                  <a:schemeClr val="dk1"/>
                </a:solidFill>
              </a:rPr>
              <a:t>Estimated </a:t>
            </a:r>
            <a:r>
              <a:rPr b="1" lang="en-AU" sz="1400">
                <a:solidFill>
                  <a:schemeClr val="dk1"/>
                </a:solidFill>
              </a:rPr>
              <a:t>market spending </a:t>
            </a:r>
            <a:r>
              <a:rPr lang="en-AU" sz="1400">
                <a:solidFill>
                  <a:schemeClr val="dk1"/>
                </a:solidFill>
              </a:rPr>
              <a:t>on outsourcing per annum:</a:t>
            </a:r>
            <a:endParaRPr/>
          </a:p>
          <a:p>
            <a:pPr indent="-140400" lvl="0" marL="14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AU" sz="1400">
                <a:solidFill>
                  <a:schemeClr val="dk1"/>
                </a:solidFill>
              </a:rPr>
              <a:t>Major </a:t>
            </a:r>
            <a:r>
              <a:rPr b="1" lang="en-AU" sz="1400">
                <a:solidFill>
                  <a:schemeClr val="dk1"/>
                </a:solidFill>
              </a:rPr>
              <a:t>competitors </a:t>
            </a:r>
            <a:r>
              <a:rPr lang="en-AU" sz="1400">
                <a:solidFill>
                  <a:schemeClr val="dk1"/>
                </a:solidFill>
              </a:rPr>
              <a:t>with whistleblowing </a:t>
            </a:r>
            <a:r>
              <a:rPr b="1" lang="en-AU" sz="1400">
                <a:solidFill>
                  <a:schemeClr val="dk1"/>
                </a:solidFill>
              </a:rPr>
              <a:t>hotline</a:t>
            </a:r>
            <a:r>
              <a:rPr lang="en-AU" sz="1400">
                <a:solidFill>
                  <a:schemeClr val="dk1"/>
                </a:solidFill>
              </a:rPr>
              <a:t>: </a:t>
            </a:r>
            <a:endParaRPr/>
          </a:p>
          <a:p>
            <a:pPr indent="-140399" lvl="0" marL="1403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AU" sz="1400">
                <a:solidFill>
                  <a:schemeClr val="dk1"/>
                </a:solidFill>
              </a:rPr>
              <a:t>New prospective </a:t>
            </a:r>
            <a:r>
              <a:rPr b="1" lang="en-AU" sz="1400">
                <a:solidFill>
                  <a:schemeClr val="dk1"/>
                </a:solidFill>
              </a:rPr>
              <a:t>customers </a:t>
            </a:r>
            <a:r>
              <a:rPr lang="en-AU" sz="1400">
                <a:solidFill>
                  <a:schemeClr val="dk1"/>
                </a:solidFill>
              </a:rPr>
              <a:t>entering the market by </a:t>
            </a:r>
            <a:r>
              <a:rPr b="1" lang="en-AU" sz="1400">
                <a:solidFill>
                  <a:schemeClr val="dk1"/>
                </a:solidFill>
              </a:rPr>
              <a:t>2023</a:t>
            </a:r>
            <a:r>
              <a:rPr lang="en-AU" sz="1400">
                <a:solidFill>
                  <a:schemeClr val="dk1"/>
                </a:solidFill>
              </a:rPr>
              <a:t>: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descr="Target Audience with solid fill"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356" y="7436962"/>
            <a:ext cx="999314" cy="99896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1422293" y="7688376"/>
            <a:ext cx="3723600" cy="481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1EDCD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480835" y="7739216"/>
            <a:ext cx="3617100" cy="369300"/>
          </a:xfrm>
          <a:prstGeom prst="rect">
            <a:avLst/>
          </a:prstGeom>
          <a:solidFill>
            <a:srgbClr val="1EDC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Prospective Customers in 2023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3939228" y="4329268"/>
            <a:ext cx="2765400" cy="481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85D5D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997770" y="4380108"/>
            <a:ext cx="283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 Hotline Competitors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0347" y="4260945"/>
            <a:ext cx="672376" cy="6723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3206000" y="4933313"/>
            <a:ext cx="34743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AU">
                <a:solidFill>
                  <a:schemeClr val="dk1"/>
                </a:solidFill>
              </a:rPr>
              <a:t> Link to Competitor spreadsheet: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u="sng">
                <a:solidFill>
                  <a:schemeClr val="hlink"/>
                </a:solidFill>
                <a:hlinkClick r:id="rId6"/>
              </a:rPr>
              <a:t>https://docs.google.com/spreadsheets/d/1wqzr5BJOCBa9rPmu-aCgPOjk0Xw28D_G/edit?usp=share_link&amp;ouid=109447174272694326119&amp;rtpof=true&amp;sd=true</a:t>
            </a:r>
            <a:br>
              <a:rPr lang="en-A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• Link to Attachments: https://drive.google.com/drive/folders/1yCELGMiXrUuMSzuUONnIKk4omFOpP9tQ?usp=share_link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7354" y="3739217"/>
            <a:ext cx="999314" cy="57926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323356" y="4403216"/>
            <a:ext cx="2768400" cy="27228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</a:rPr>
              <a:t>https://docs.google.com/document/d/1FY27oPIWM-tGaTALCI0zIKZTxvG0WWOa/edit?usp=share_link&amp;ouid=109447174272694326119&amp;rtpof=true&amp;sd=true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994711" y="3742340"/>
            <a:ext cx="2211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Outsourcing Business in Australia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422300" y="8341475"/>
            <a:ext cx="4552500" cy="1200300"/>
          </a:xfrm>
          <a:prstGeom prst="rect">
            <a:avLst/>
          </a:prstGeom>
          <a:solidFill>
            <a:srgbClr val="1EDC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 sz="1100">
                <a:solidFill>
                  <a:schemeClr val="dk1"/>
                </a:solidFill>
              </a:rPr>
              <a:t>New companies entering the market in the next 12 months and will be required under ASIC RG 270 to have a whistleblowing program. ​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https://docs.google.com/spreadsheets/d/1tFNkPZ4umBM6hx2G4qMtERIQV7w5QJVy4VRjV-h55Lc/edit#gid=0</a:t>
            </a:r>
            <a:r>
              <a:rPr lang="en-AU" sz="1100">
                <a:solidFill>
                  <a:schemeClr val="dk1"/>
                </a:solidFill>
              </a:rPr>
              <a:t> ​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 sz="1100" u="sng">
                <a:solidFill>
                  <a:schemeClr val="dk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https://drive.google.com/drive/folders/1UDh0cYoRKWPSTODUyWOcSaeaXnIqnQRk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2023-02-04T20:16:44Z</dcterms:created>
  <dc:creator>Connie Kwong</dc:creator>
</cp:coreProperties>
</file>