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76" r:id="rId2"/>
  </p:sldMasterIdLst>
  <p:notesMasterIdLst>
    <p:notesMasterId r:id="rId11"/>
  </p:notesMasterIdLst>
  <p:handoutMasterIdLst>
    <p:handoutMasterId r:id="rId12"/>
  </p:handoutMasterIdLst>
  <p:sldIdLst>
    <p:sldId id="320" r:id="rId3"/>
    <p:sldId id="323" r:id="rId4"/>
    <p:sldId id="324" r:id="rId5"/>
    <p:sldId id="325" r:id="rId6"/>
    <p:sldId id="326" r:id="rId7"/>
    <p:sldId id="327" r:id="rId8"/>
    <p:sldId id="328" r:id="rId9"/>
    <p:sldId id="329" r:id="rId10"/>
  </p:sldIdLst>
  <p:sldSz cx="9144000" cy="6858000" type="screen4x3"/>
  <p:notesSz cx="6858000" cy="9144000"/>
  <p:custDataLst>
    <p:tags r:id="rId13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16FF"/>
    <a:srgbClr val="404040"/>
    <a:srgbClr val="3AD24F"/>
    <a:srgbClr val="13C33A"/>
    <a:srgbClr val="19FF4C"/>
    <a:srgbClr val="38FF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6" autoAdjust="0"/>
    <p:restoredTop sz="86050" autoAdjust="0"/>
  </p:normalViewPr>
  <p:slideViewPr>
    <p:cSldViewPr snapToObjects="1" showGuides="1">
      <p:cViewPr varScale="1">
        <p:scale>
          <a:sx n="90" d="100"/>
          <a:sy n="90" d="100"/>
        </p:scale>
        <p:origin x="168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92" d="100"/>
          <a:sy n="92" d="100"/>
        </p:scale>
        <p:origin x="-2816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gs" Target="tags/tag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4DC0810E-0BCD-E64E-A6C5-A30C40CB909A}" type="datetime1">
              <a:rPr lang="en-US" smtClean="0"/>
              <a:pPr>
                <a:defRPr/>
              </a:pPr>
              <a:t>11/1/2018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6C513ED8-42D2-F348-B32E-1E08EBA320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1247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7809FE7-6137-DD41-9F63-40D3C06ED648}" type="datetime1">
              <a:rPr lang="en-US" smtClean="0"/>
              <a:pPr>
                <a:defRPr/>
              </a:pPr>
              <a:t>11/1/2018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AE6B6CE-84D6-AA47-BFFB-BF474964AB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5481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ＭＳ Ｐゴシック" pitchFamily="-109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13CC5-C68A-D74B-A47D-B9037181BEC9}" type="datetime1">
              <a:rPr lang="en-US" smtClean="0"/>
              <a:pPr>
                <a:defRPr/>
              </a:pPr>
              <a:t>11/1/2018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28F3E4-3DB0-5047-AB48-1D5F1631E4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180481-5049-3348-8BDE-6ED73D1FFD05}" type="datetime1">
              <a:rPr lang="en-US" smtClean="0"/>
              <a:pPr>
                <a:defRPr/>
              </a:pPr>
              <a:t>11/1/2018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6C3CAE-C8EC-A34C-8BA7-45B57A12C4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0CAD31-5B17-5C45-A5AD-4FD14EF5A831}" type="datetime1">
              <a:rPr lang="en-US" smtClean="0"/>
              <a:pPr>
                <a:defRPr/>
              </a:pPr>
              <a:t>11/1/2018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67433E-4536-374D-BC3B-87E876FD31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A3718B-777D-3D49-8591-E15752B30C9B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4CA1D4-DED4-C24E-9239-0981CC259A3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1F0E25-14E9-3041-AABD-4AD753BE981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38FFF4-9554-9D4C-8544-C56B1E15F8B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BD78A4-1BF3-644A-BCC9-870456753CB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CF8573-3A94-C640-82E3-0A68A10CBA5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1A90D8-37E1-7D4F-A913-5D684E3B2203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FC1F8E-7437-2D45-AB94-BC4774DE8AF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88A71A-9C18-204E-89B3-A2A7BEF2709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2A8E0A-5268-7945-96F0-10C72FB475C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E34264-80C5-2347-94EB-D08868091D86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5C124C-9E6E-A840-A398-0EBF678BE6E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35D21C-76EC-3143-A0E3-D217595E64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6462B1-5E98-5B41-AF3E-183D007741A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094C69-3431-3744-B9F0-0C18A34C493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9BAECD-5DE2-814C-96EC-6CBF8A704F1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73E592-D73B-7343-8A1E-FE6AD8BEBEE8}" type="datetime1">
              <a:rPr lang="en-US" smtClean="0"/>
              <a:pPr>
                <a:defRPr/>
              </a:pPr>
              <a:t>11/1/2018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4AB429-E672-2348-96E1-F99DED5A2D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833788-D06F-A240-B2CE-598172C68CF4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5AE33F-BFCA-0D4F-9457-B619F7E8E59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0E7D3-3157-F44B-B819-FC74C0E64B2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D0ECE4-9006-1A48-9695-EE9577348BA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0ADC43-0A38-3B40-BED0-7931431BE31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8800A6-94C8-E842-9F03-F7B8ED0EE54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6F3244-B020-D740-BDC0-1920EF2D9A8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58C52B-75DB-C845-98D6-1D91F0432241}" type="datetime1">
              <a:rPr lang="en-US" smtClean="0"/>
              <a:pPr>
                <a:defRPr/>
              </a:pPr>
              <a:t>11/1/2018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890C78-774D-A448-9CD6-E87CE01FB9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265769-1047-F043-A732-F76CF8702E52}" type="datetime1">
              <a:rPr lang="en-US" smtClean="0"/>
              <a:pPr>
                <a:defRPr/>
              </a:pPr>
              <a:t>11/1/2018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945253-104A-8C42-841C-FEBF47550E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1D10B-9681-184A-B930-F7E726872DAB}" type="datetime1">
              <a:rPr lang="en-US" smtClean="0"/>
              <a:pPr>
                <a:defRPr/>
              </a:pPr>
              <a:t>11/1/2018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02C4B7-EC72-474E-B2D2-30F256FED9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61159-0D6B-5A45-8904-F5BB575CC3A6}" type="datetime1">
              <a:rPr lang="en-US" smtClean="0"/>
              <a:pPr>
                <a:defRPr/>
              </a:pPr>
              <a:t>11/1/2018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DE3E5-C929-4D45-84A9-22CC1D7D96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FED8E9-45AB-6C47-BE07-8DD95E4C162D}" type="datetime1">
              <a:rPr lang="en-US" smtClean="0"/>
              <a:pPr>
                <a:defRPr/>
              </a:pPr>
              <a:t>11/1/2018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16BF1F-8134-114A-AE10-A0DFD47C60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E0C417-6796-A846-AC3F-1F2D307BA97F}" type="datetime1">
              <a:rPr lang="en-US" smtClean="0"/>
              <a:pPr>
                <a:defRPr/>
              </a:pPr>
              <a:t>11/1/2018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2F53C2-729B-8A45-A995-71DD2B6299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904199-E0BB-4842-9AE2-F11D6338C987}" type="datetime1">
              <a:rPr lang="en-US" smtClean="0"/>
              <a:pPr>
                <a:defRPr/>
              </a:pPr>
              <a:t>11/1/2018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612F95-C4ED-2040-B605-125F58CAFD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1843ABE-1594-B94D-B6C2-914F442E898B}" type="datetime1">
              <a:rPr lang="en-US" smtClean="0"/>
              <a:pPr>
                <a:defRPr/>
              </a:pPr>
              <a:t>11/1/2018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A16E443-7C6A-2743-BE4A-D83FE49486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sldNum="0"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-108" charset="0"/>
              </a:defRPr>
            </a:lvl1pPr>
          </a:lstStyle>
          <a:p>
            <a:r>
              <a:rPr lang="en-US" dirty="0">
                <a:ea typeface="ＭＳ Ｐゴシック" pitchFamily="-108" charset="-128"/>
              </a:rPr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C6F3244-B020-D740-BDC0-1920EF2D9A8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upermariogiacomazzo.com/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2.tif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3.tif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upermariogiacomazzo.github.io/STOR320_WEBSITE/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drive.google.com/file/d/1gR7Yr9-pIZ-f315bZCXfDj9yPWaZDflD/view?usp=sharing" TargetMode="External"/><Relationship Id="rId3" Type="http://schemas.openxmlformats.org/officeDocument/2006/relationships/image" Target="../media/image1.jpg"/><Relationship Id="rId7" Type="http://schemas.openxmlformats.org/officeDocument/2006/relationships/hyperlink" Target="https://drive.google.com/file/d/1XVF5v4MTBhIp_dq9MzTI0TtPfVrF6eaZ/view?usp=sharing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hyperlink" Target="https://drive.google.com/file/d/1Wca-b3m6CTbBQqO7tUEh_CdD3xVgjYVb/view?usp=sharing" TargetMode="External"/><Relationship Id="rId5" Type="http://schemas.openxmlformats.org/officeDocument/2006/relationships/hyperlink" Target="https://www.rstudio.com/products/rstudio/#Desktop" TargetMode="External"/><Relationship Id="rId10" Type="http://schemas.openxmlformats.org/officeDocument/2006/relationships/hyperlink" Target="https://drive.google.com/file/d/1MYjHq9YNxaPAni4Bin8GeEuOT68ilgZW/view?usp=sharing" TargetMode="External"/><Relationship Id="rId4" Type="http://schemas.openxmlformats.org/officeDocument/2006/relationships/hyperlink" Target="https://cran.r-project.org/" TargetMode="External"/><Relationship Id="rId9" Type="http://schemas.openxmlformats.org/officeDocument/2006/relationships/hyperlink" Target="https://rmarkdown.rstudio.com/lesson-1.html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600" y="2438400"/>
            <a:ext cx="3483937" cy="162507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6000" i="1">
                <a:ea typeface="+mj-ea"/>
                <a:cs typeface="+mj-cs"/>
              </a:rPr>
              <a:t>Welcome to the Show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629586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A72BE4-3B90-4DF9-9AF7-43E0A7B66E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360" r="17759"/>
          <a:stretch/>
        </p:blipFill>
        <p:spPr>
          <a:xfrm>
            <a:off x="20" y="10"/>
            <a:ext cx="4518095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custDataLst>
      <p:tags r:id="rId1"/>
    </p:custData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Who am I?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810000" y="643467"/>
            <a:ext cx="4851400" cy="4038600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ea typeface="+mn-ea"/>
                <a:cs typeface="+mn-cs"/>
              </a:rPr>
              <a:t>Name: Mario Giacomazzo</a:t>
            </a:r>
            <a:endParaRPr lang="en-US" sz="1600" dirty="0">
              <a:solidFill>
                <a:srgbClr val="404040"/>
              </a:solidFill>
              <a:ea typeface="+mn-ea"/>
              <a:cs typeface="+mn-cs"/>
            </a:endParaRPr>
          </a:p>
          <a:p>
            <a:pPr marL="114300" indent="0" defTabSz="914400" eaLnBrk="1" hangingPunct="1">
              <a:lnSpc>
                <a:spcPct val="90000"/>
              </a:lnSpc>
              <a:buNone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ea typeface="+mn-ea"/>
                <a:cs typeface="+mn-cs"/>
              </a:rPr>
              <a:t>Origin: Cleveland, OH</a:t>
            </a: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ea typeface="+mn-ea"/>
                <a:cs typeface="+mn-cs"/>
              </a:rPr>
              <a:t>Undergrad: Baldwin-Wallace University </a:t>
            </a: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ea typeface="+mn-ea"/>
                <a:cs typeface="+mn-cs"/>
              </a:rPr>
              <a:t>Grad: Arizona State University</a:t>
            </a: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D16FF"/>
                </a:solidFill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Personal Website</a:t>
            </a:r>
            <a:endParaRPr lang="en-US" sz="2000" dirty="0">
              <a:solidFill>
                <a:srgbClr val="0D16FF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ea typeface="+mn-ea"/>
                <a:cs typeface="+mn-cs"/>
              </a:rPr>
              <a:t>Research Info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96915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Who are you?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810000" y="2275853"/>
            <a:ext cx="4851400" cy="2099733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 defTabSz="914400" eaLnBrk="1" hangingPunct="1">
              <a:lnSpc>
                <a:spcPct val="90000"/>
              </a:lnSpc>
              <a:buNone/>
            </a:pPr>
            <a:r>
              <a:rPr lang="en-US" sz="6000" b="1" dirty="0">
                <a:solidFill>
                  <a:srgbClr val="404040"/>
                </a:solidFill>
                <a:ea typeface="+mn-ea"/>
                <a:cs typeface="+mn-cs"/>
              </a:rPr>
              <a:t>I Don’t Know</a:t>
            </a:r>
          </a:p>
          <a:p>
            <a:pPr marL="114300" indent="0" algn="ctr" defTabSz="914400" eaLnBrk="1" hangingPunct="1">
              <a:lnSpc>
                <a:spcPct val="90000"/>
              </a:lnSpc>
              <a:buNone/>
            </a:pPr>
            <a:r>
              <a:rPr lang="en-US" sz="6000" b="1" dirty="0">
                <a:solidFill>
                  <a:srgbClr val="404040"/>
                </a:solidFill>
                <a:ea typeface="+mn-ea"/>
                <a:cs typeface="+mn-cs"/>
              </a:rPr>
              <a:t>#</a:t>
            </a:r>
            <a:r>
              <a:rPr lang="en-US" sz="6000" b="1" dirty="0" err="1">
                <a:solidFill>
                  <a:srgbClr val="404040"/>
                </a:solidFill>
                <a:ea typeface="+mn-ea"/>
                <a:cs typeface="+mn-cs"/>
              </a:rPr>
              <a:t>RollCall</a:t>
            </a:r>
            <a:endParaRPr lang="en-US" sz="6000" b="1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404040"/>
              </a:solidFill>
              <a:ea typeface="+mn-ea"/>
              <a:cs typeface="+mn-cs"/>
            </a:endParaRPr>
          </a:p>
          <a:p>
            <a:pPr marL="114300" indent="0" defTabSz="914400" eaLnBrk="1" hangingPunct="1">
              <a:lnSpc>
                <a:spcPct val="90000"/>
              </a:lnSpc>
              <a:buNone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41320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Why are We Here?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601720" y="4368928"/>
            <a:ext cx="5129365" cy="924547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 defTabSz="914400" eaLnBrk="1" hangingPunct="1">
              <a:lnSpc>
                <a:spcPct val="90000"/>
              </a:lnSpc>
              <a:buNone/>
            </a:pPr>
            <a:r>
              <a:rPr lang="en-US" sz="2400" i="1" dirty="0">
                <a:solidFill>
                  <a:srgbClr val="404040"/>
                </a:solidFill>
                <a:ea typeface="+mn-ea"/>
                <a:cs typeface="+mn-cs"/>
              </a:rPr>
              <a:t>Definition: The easiest part of research</a:t>
            </a: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i="1" dirty="0">
              <a:solidFill>
                <a:srgbClr val="404040"/>
              </a:solidFill>
              <a:ea typeface="+mn-ea"/>
              <a:cs typeface="+mn-cs"/>
            </a:endParaRPr>
          </a:p>
          <a:p>
            <a:pPr marL="114300" indent="0" defTabSz="914400" eaLnBrk="1" hangingPunct="1">
              <a:lnSpc>
                <a:spcPct val="90000"/>
              </a:lnSpc>
              <a:buNone/>
            </a:pPr>
            <a:endParaRPr lang="en-US" sz="2400" i="1" dirty="0">
              <a:solidFill>
                <a:srgbClr val="404040"/>
              </a:solidFill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C3513BB-855F-44C9-8E33-165A975B80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6287" y="1752600"/>
            <a:ext cx="4904798" cy="2362200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8B22333-C69E-44AB-9725-C30EEFCE461D}"/>
              </a:ext>
            </a:extLst>
          </p:cNvPr>
          <p:cNvSpPr txBox="1">
            <a:spLocks/>
          </p:cNvSpPr>
          <p:nvPr/>
        </p:nvSpPr>
        <p:spPr bwMode="auto">
          <a:xfrm>
            <a:off x="3879685" y="643467"/>
            <a:ext cx="4851400" cy="924547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 defTabSz="914400" eaLnBrk="1" hangingPunct="1">
              <a:lnSpc>
                <a:spcPct val="90000"/>
              </a:lnSpc>
              <a:buNone/>
            </a:pPr>
            <a:r>
              <a:rPr lang="en-US" sz="6000" b="1" dirty="0">
                <a:solidFill>
                  <a:srgbClr val="404040"/>
                </a:solidFill>
                <a:ea typeface="+mn-ea"/>
                <a:cs typeface="+mn-cs"/>
              </a:rPr>
              <a:t>Data Science</a:t>
            </a: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404040"/>
              </a:solidFill>
              <a:ea typeface="+mn-ea"/>
              <a:cs typeface="+mn-cs"/>
            </a:endParaRPr>
          </a:p>
          <a:p>
            <a:pPr marL="114300" indent="0" defTabSz="914400" eaLnBrk="1" hangingPunct="1">
              <a:lnSpc>
                <a:spcPct val="90000"/>
              </a:lnSpc>
              <a:buNone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20350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What do I Need?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FE51533-15BE-453E-90FE-08298901BC34}"/>
              </a:ext>
            </a:extLst>
          </p:cNvPr>
          <p:cNvSpPr txBox="1">
            <a:spLocks/>
          </p:cNvSpPr>
          <p:nvPr/>
        </p:nvSpPr>
        <p:spPr bwMode="auto">
          <a:xfrm>
            <a:off x="3810000" y="643466"/>
            <a:ext cx="4851400" cy="5833533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ea typeface="+mn-ea"/>
                <a:cs typeface="+mn-cs"/>
              </a:rPr>
              <a:t>Textbook: </a:t>
            </a: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404040"/>
              </a:solidFill>
              <a:ea typeface="+mn-ea"/>
              <a:cs typeface="+mn-cs"/>
            </a:endParaRPr>
          </a:p>
          <a:p>
            <a:pPr marL="114300" indent="0" defTabSz="914400" eaLnBrk="1" hangingPunct="1">
              <a:lnSpc>
                <a:spcPct val="90000"/>
              </a:lnSpc>
              <a:buNone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ea typeface="+mn-ea"/>
                <a:cs typeface="+mn-cs"/>
              </a:rPr>
              <a:t>Computer: We will actively use our laptops in every class.</a:t>
            </a: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ea typeface="+mn-ea"/>
                <a:cs typeface="+mn-cs"/>
              </a:rPr>
              <a:t>R and RStudio Installed and Operational</a:t>
            </a: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ea typeface="+mn-ea"/>
                <a:cs typeface="+mn-cs"/>
              </a:rPr>
              <a:t>High Tolerance for Pain and Agony</a:t>
            </a: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0DBB83D-72D1-4EAB-A3D4-690A260B98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0200" y="677786"/>
            <a:ext cx="1918057" cy="28194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88646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11ECB3D-F210-4362-9B3C-15DF813E9908}"/>
              </a:ext>
            </a:extLst>
          </p:cNvPr>
          <p:cNvSpPr/>
          <p:nvPr/>
        </p:nvSpPr>
        <p:spPr>
          <a:xfrm>
            <a:off x="3875278" y="1219200"/>
            <a:ext cx="5105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hlinkClick r:id="rId3"/>
              </a:rPr>
              <a:t>https://supermariogiacomazzo.github.io/STOR320_WEBSITE/</a:t>
            </a:r>
            <a:endParaRPr lang="en-US" sz="1400" dirty="0"/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What will </a:t>
            </a: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We Do?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FE51533-15BE-453E-90FE-08298901BC34}"/>
              </a:ext>
            </a:extLst>
          </p:cNvPr>
          <p:cNvSpPr txBox="1">
            <a:spLocks/>
          </p:cNvSpPr>
          <p:nvPr/>
        </p:nvSpPr>
        <p:spPr bwMode="auto">
          <a:xfrm>
            <a:off x="3810000" y="643466"/>
            <a:ext cx="4851400" cy="5833533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0754C74-871F-42E2-A79F-10B9CCA16CD5}"/>
              </a:ext>
            </a:extLst>
          </p:cNvPr>
          <p:cNvSpPr txBox="1">
            <a:spLocks/>
          </p:cNvSpPr>
          <p:nvPr/>
        </p:nvSpPr>
        <p:spPr bwMode="auto">
          <a:xfrm>
            <a:off x="3962400" y="795866"/>
            <a:ext cx="4851400" cy="5833533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ea typeface="+mn-ea"/>
                <a:cs typeface="+mn-cs"/>
              </a:rPr>
              <a:t>Course Website and Syllabus</a:t>
            </a: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ea typeface="+mn-ea"/>
                <a:cs typeface="+mn-cs"/>
              </a:rPr>
              <a:t>In-Class Coding</a:t>
            </a:r>
          </a:p>
          <a:p>
            <a:pPr marL="114300" indent="0" defTabSz="914400" eaLnBrk="1" hangingPunct="1">
              <a:lnSpc>
                <a:spcPct val="90000"/>
              </a:lnSpc>
              <a:buNone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ea typeface="+mn-ea"/>
                <a:cs typeface="+mn-cs"/>
              </a:rPr>
              <a:t>Weekly Assignments</a:t>
            </a:r>
          </a:p>
          <a:p>
            <a:pPr lvl="1"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404040"/>
                </a:solidFill>
                <a:ea typeface="+mn-ea"/>
              </a:rPr>
              <a:t>Labs</a:t>
            </a:r>
          </a:p>
          <a:p>
            <a:pPr lvl="1"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404040"/>
                </a:solidFill>
                <a:ea typeface="+mn-ea"/>
                <a:cs typeface="+mn-cs"/>
              </a:rPr>
              <a:t>Data Analyses</a:t>
            </a:r>
          </a:p>
          <a:p>
            <a:pPr marL="514350" lvl="1" indent="0" defTabSz="914400" eaLnBrk="1" hangingPunct="1">
              <a:lnSpc>
                <a:spcPct val="90000"/>
              </a:lnSpc>
              <a:buNone/>
            </a:pPr>
            <a:endParaRPr lang="en-US" sz="16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ea typeface="+mn-ea"/>
                <a:cs typeface="+mn-cs"/>
              </a:rPr>
              <a:t>Learn and Use </a:t>
            </a:r>
            <a:r>
              <a:rPr lang="en-US" sz="2000" dirty="0" err="1">
                <a:solidFill>
                  <a:srgbClr val="404040"/>
                </a:solidFill>
                <a:ea typeface="+mn-ea"/>
                <a:cs typeface="+mn-cs"/>
              </a:rPr>
              <a:t>Rmarkdown</a:t>
            </a: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lvl="1"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404040"/>
                </a:solidFill>
                <a:ea typeface="+mn-ea"/>
              </a:rPr>
              <a:t>Submit Assignments through Sakai</a:t>
            </a:r>
          </a:p>
          <a:p>
            <a:pPr lvl="1"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404040"/>
                </a:solidFill>
                <a:ea typeface="+mn-ea"/>
                <a:cs typeface="+mn-cs"/>
              </a:rPr>
              <a:t>Submit as html Files</a:t>
            </a:r>
          </a:p>
          <a:p>
            <a:pPr lvl="1"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ea typeface="+mn-ea"/>
                <a:cs typeface="+mn-cs"/>
              </a:rPr>
              <a:t>Develop Skills that Turn into $$$</a:t>
            </a:r>
          </a:p>
          <a:p>
            <a:pPr lvl="1"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404040"/>
                </a:solidFill>
                <a:ea typeface="+mn-ea"/>
              </a:rPr>
              <a:t>Computer Programming</a:t>
            </a:r>
          </a:p>
          <a:p>
            <a:pPr lvl="1"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404040"/>
                </a:solidFill>
                <a:ea typeface="+mn-ea"/>
                <a:cs typeface="+mn-cs"/>
              </a:rPr>
              <a:t>Statistical Analyses</a:t>
            </a:r>
          </a:p>
          <a:p>
            <a:pPr lvl="1"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404040"/>
                </a:solidFill>
                <a:ea typeface="+mn-ea"/>
                <a:cs typeface="+mn-cs"/>
              </a:rPr>
              <a:t>Written and Verbal Communication Skills</a:t>
            </a:r>
          </a:p>
          <a:p>
            <a:pPr lvl="1"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404040"/>
                </a:solidFill>
                <a:ea typeface="+mn-ea"/>
              </a:rPr>
              <a:t>Creativity and Innovation</a:t>
            </a: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41006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What Should I Do</a:t>
            </a: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?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FE51533-15BE-453E-90FE-08298901BC34}"/>
              </a:ext>
            </a:extLst>
          </p:cNvPr>
          <p:cNvSpPr txBox="1">
            <a:spLocks/>
          </p:cNvSpPr>
          <p:nvPr/>
        </p:nvSpPr>
        <p:spPr bwMode="auto">
          <a:xfrm>
            <a:off x="3810000" y="643466"/>
            <a:ext cx="4851400" cy="5833533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0754C74-871F-42E2-A79F-10B9CCA16CD5}"/>
              </a:ext>
            </a:extLst>
          </p:cNvPr>
          <p:cNvSpPr txBox="1">
            <a:spLocks/>
          </p:cNvSpPr>
          <p:nvPr/>
        </p:nvSpPr>
        <p:spPr bwMode="auto">
          <a:xfrm>
            <a:off x="3962400" y="675484"/>
            <a:ext cx="4851400" cy="5953916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ea typeface="+mn-ea"/>
                <a:cs typeface="+mn-cs"/>
              </a:rPr>
              <a:t>Install R on Your Laptop</a:t>
            </a:r>
            <a:endParaRPr lang="en-US" sz="1600" dirty="0">
              <a:solidFill>
                <a:srgbClr val="404040"/>
              </a:solidFill>
              <a:ea typeface="+mn-ea"/>
              <a:hlinkClick r:id="rId4"/>
            </a:endParaRPr>
          </a:p>
          <a:p>
            <a:pPr marL="514350" lvl="1" indent="0" defTabSz="914400" eaLnBrk="1" hangingPunct="1">
              <a:lnSpc>
                <a:spcPct val="90000"/>
              </a:lnSpc>
              <a:buNone/>
            </a:pPr>
            <a:r>
              <a:rPr lang="en-US" sz="1600" dirty="0">
                <a:solidFill>
                  <a:srgbClr val="404040"/>
                </a:solidFill>
                <a:ea typeface="+mn-ea"/>
                <a:hlinkClick r:id="rId4"/>
              </a:rPr>
              <a:t>https://cran.r-project.org/</a:t>
            </a:r>
            <a:endParaRPr lang="en-US" sz="1600" dirty="0">
              <a:solidFill>
                <a:srgbClr val="404040"/>
              </a:solidFill>
              <a:ea typeface="+mn-ea"/>
            </a:endParaRPr>
          </a:p>
          <a:p>
            <a:pPr marL="514350" lvl="1" indent="0" defTabSz="914400" eaLnBrk="1" hangingPunct="1">
              <a:lnSpc>
                <a:spcPct val="90000"/>
              </a:lnSpc>
              <a:buNone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ea typeface="+mn-ea"/>
                <a:cs typeface="+mn-cs"/>
              </a:rPr>
              <a:t>Install </a:t>
            </a:r>
            <a:r>
              <a:rPr lang="en-US" sz="2000" dirty="0" err="1">
                <a:solidFill>
                  <a:srgbClr val="404040"/>
                </a:solidFill>
                <a:ea typeface="+mn-ea"/>
                <a:cs typeface="+mn-cs"/>
              </a:rPr>
              <a:t>Rstudio</a:t>
            </a:r>
            <a:r>
              <a:rPr lang="en-US" sz="2000" dirty="0">
                <a:solidFill>
                  <a:srgbClr val="404040"/>
                </a:solidFill>
                <a:ea typeface="+mn-ea"/>
                <a:cs typeface="+mn-cs"/>
              </a:rPr>
              <a:t> Desktop on Your Laptop</a:t>
            </a:r>
          </a:p>
          <a:p>
            <a:pPr lvl="1"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404040"/>
                </a:solidFill>
                <a:ea typeface="+mn-ea"/>
                <a:hlinkClick r:id="rId5"/>
              </a:rPr>
              <a:t>https://www.rstudio.com/products/rstudio/#Desktop</a:t>
            </a:r>
            <a:endParaRPr lang="en-US" sz="1600" dirty="0">
              <a:solidFill>
                <a:srgbClr val="404040"/>
              </a:solidFill>
              <a:ea typeface="+mn-ea"/>
            </a:endParaRPr>
          </a:p>
          <a:p>
            <a:pPr marL="514350" lvl="1" indent="0" defTabSz="914400" eaLnBrk="1" hangingPunct="1">
              <a:lnSpc>
                <a:spcPct val="90000"/>
              </a:lnSpc>
              <a:buNone/>
            </a:pPr>
            <a:endParaRPr lang="en-US" sz="1600" dirty="0">
              <a:solidFill>
                <a:srgbClr val="404040"/>
              </a:solidFill>
              <a:ea typeface="+mn-ea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ea typeface="+mn-ea"/>
                <a:cs typeface="+mn-cs"/>
              </a:rPr>
              <a:t> Download the Textbooks</a:t>
            </a:r>
          </a:p>
          <a:p>
            <a:pPr lvl="1"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404040"/>
                </a:solidFill>
                <a:ea typeface="+mn-ea"/>
                <a:cs typeface="+mn-cs"/>
                <a:hlinkClick r:id="rId6"/>
              </a:rPr>
              <a:t>R4DS</a:t>
            </a:r>
            <a:endParaRPr lang="en-US" sz="1600" dirty="0">
              <a:solidFill>
                <a:srgbClr val="404040"/>
              </a:solidFill>
              <a:ea typeface="+mn-ea"/>
              <a:cs typeface="+mn-cs"/>
            </a:endParaRPr>
          </a:p>
          <a:p>
            <a:pPr lvl="1"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404040"/>
                </a:solidFill>
                <a:ea typeface="+mn-ea"/>
                <a:hlinkClick r:id="rId7"/>
              </a:rPr>
              <a:t>RP4DS</a:t>
            </a:r>
            <a:endParaRPr lang="en-US" sz="1600" dirty="0">
              <a:solidFill>
                <a:srgbClr val="404040"/>
              </a:solidFill>
              <a:ea typeface="+mn-ea"/>
            </a:endParaRPr>
          </a:p>
          <a:p>
            <a:pPr lvl="1"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404040"/>
                </a:solidFill>
                <a:ea typeface="+mn-ea"/>
                <a:hlinkClick r:id="rId8"/>
              </a:rPr>
              <a:t>AoRP</a:t>
            </a:r>
            <a:endParaRPr lang="en-US" sz="1600" dirty="0">
              <a:solidFill>
                <a:srgbClr val="404040"/>
              </a:solidFill>
              <a:ea typeface="+mn-ea"/>
              <a:cs typeface="+mn-cs"/>
            </a:endParaRPr>
          </a:p>
          <a:p>
            <a:pPr marL="514350" lvl="1" indent="0" defTabSz="914400" eaLnBrk="1" hangingPunct="1">
              <a:lnSpc>
                <a:spcPct val="90000"/>
              </a:lnSpc>
              <a:buNone/>
            </a:pPr>
            <a:endParaRPr lang="en-US" sz="16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ea typeface="+mn-ea"/>
                <a:cs typeface="+mn-cs"/>
              </a:rPr>
              <a:t>Read the Introduction to R4DS</a:t>
            </a: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ea typeface="+mn-ea"/>
                <a:cs typeface="+mn-cs"/>
              </a:rPr>
              <a:t>Practice Programming with R Scripts</a:t>
            </a:r>
          </a:p>
          <a:p>
            <a:pPr lvl="1"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404040"/>
                </a:solidFill>
                <a:ea typeface="+mn-ea"/>
                <a:cs typeface="+mn-cs"/>
              </a:rPr>
              <a:t>10 minutes a day in RP4DS or </a:t>
            </a:r>
            <a:r>
              <a:rPr lang="en-US" sz="1600" dirty="0">
                <a:solidFill>
                  <a:srgbClr val="404040"/>
                </a:solidFill>
                <a:ea typeface="+mn-ea"/>
              </a:rPr>
              <a:t>AoRP</a:t>
            </a:r>
          </a:p>
          <a:p>
            <a:pPr marL="514350" lvl="1" indent="0" defTabSz="914400" eaLnBrk="1" hangingPunct="1">
              <a:lnSpc>
                <a:spcPct val="90000"/>
              </a:lnSpc>
              <a:buNone/>
            </a:pPr>
            <a:endParaRPr lang="en-US" sz="1600" dirty="0">
              <a:solidFill>
                <a:srgbClr val="404040"/>
              </a:solidFill>
              <a:ea typeface="+mn-ea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ea typeface="+mn-ea"/>
                <a:cs typeface="+mn-cs"/>
              </a:rPr>
              <a:t>Run Your First </a:t>
            </a:r>
            <a:r>
              <a:rPr lang="en-US" sz="2000" dirty="0" err="1">
                <a:solidFill>
                  <a:srgbClr val="404040"/>
                </a:solidFill>
                <a:ea typeface="+mn-ea"/>
                <a:cs typeface="+mn-cs"/>
              </a:rPr>
              <a:t>RMarkdown</a:t>
            </a:r>
            <a:r>
              <a:rPr lang="en-US" sz="2000" dirty="0">
                <a:solidFill>
                  <a:srgbClr val="404040"/>
                </a:solidFill>
                <a:ea typeface="+mn-ea"/>
                <a:cs typeface="+mn-cs"/>
              </a:rPr>
              <a:t> File</a:t>
            </a:r>
          </a:p>
          <a:p>
            <a:pPr lvl="1"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404040"/>
                </a:solidFill>
                <a:ea typeface="+mn-ea"/>
                <a:hlinkClick r:id="rId9"/>
              </a:rPr>
              <a:t>https://rmarkdown.rstudio.com/lesson-1.html</a:t>
            </a:r>
            <a:endParaRPr lang="en-US" sz="1600" dirty="0">
              <a:solidFill>
                <a:srgbClr val="404040"/>
              </a:solidFill>
              <a:ea typeface="+mn-ea"/>
            </a:endParaRPr>
          </a:p>
          <a:p>
            <a:pPr lvl="1"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404040"/>
                </a:solidFill>
                <a:ea typeface="+mn-ea"/>
                <a:hlinkClick r:id="rId10"/>
              </a:rPr>
              <a:t>https://drive.google.com/file/d/1MYjHq9YNxaPAni4Bin8GeEuOT68ilgZW/view?usp=sharing</a:t>
            </a:r>
            <a:endParaRPr lang="en-US" sz="16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40508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Closing</a:t>
            </a: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?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FE51533-15BE-453E-90FE-08298901BC34}"/>
              </a:ext>
            </a:extLst>
          </p:cNvPr>
          <p:cNvSpPr txBox="1">
            <a:spLocks/>
          </p:cNvSpPr>
          <p:nvPr/>
        </p:nvSpPr>
        <p:spPr bwMode="auto">
          <a:xfrm>
            <a:off x="3810000" y="643466"/>
            <a:ext cx="4851400" cy="5833533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0754C74-871F-42E2-A79F-10B9CCA16CD5}"/>
              </a:ext>
            </a:extLst>
          </p:cNvPr>
          <p:cNvSpPr txBox="1">
            <a:spLocks/>
          </p:cNvSpPr>
          <p:nvPr/>
        </p:nvSpPr>
        <p:spPr bwMode="auto">
          <a:xfrm>
            <a:off x="3973322" y="643466"/>
            <a:ext cx="4851400" cy="5953916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defTabSz="914400" eaLnBrk="1" hangingPunct="1">
              <a:lnSpc>
                <a:spcPct val="90000"/>
              </a:lnSpc>
              <a:buNone/>
            </a:pPr>
            <a:r>
              <a:rPr lang="en-US" sz="7200" dirty="0">
                <a:solidFill>
                  <a:srgbClr val="404040"/>
                </a:solidFill>
                <a:ea typeface="+mn-ea"/>
                <a:cs typeface="+mn-cs"/>
              </a:rPr>
              <a:t>Disperse and Make Reasonable Decisions</a:t>
            </a: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4706643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XPANDSHOWBAR" val="True"/>
  <p:tag name="BULLETTYPE" val="3"/>
  <p:tag name="RESPCOUNTERSTYLE" val="-1"/>
  <p:tag name="INPUTSOURCE" val="1"/>
  <p:tag name="BACKUPMAINTENANCE" val="7"/>
  <p:tag name="ROTATIONINTERVAL" val="2"/>
  <p:tag name="RACERSMAXDISPLAYED" val="5"/>
  <p:tag name="TEAMSINLEADERBOARD" val="5"/>
  <p:tag name="BUBBLEVALUEFORMAT" val="0.0"/>
  <p:tag name="CUSTOMCELLFORECOLOR" val="-16777216"/>
  <p:tag name="CUSTOMCELLBACKCOLOR4" val="-8355712"/>
  <p:tag name="DISPLAYDEVICEID" val="True"/>
  <p:tag name="GRIDSIZE" val="{Width=800, Height=600}"/>
  <p:tag name="CHARTLABELS" val="1"/>
  <p:tag name="PARTLISTDEFAULT" val="1"/>
  <p:tag name="INCORRECTPOINTVALUE" val="0"/>
  <p:tag name="AUTOADJUSTPARTRANGE" val="True"/>
  <p:tag name="FIBNUMRESULTS" val="5"/>
  <p:tag name="PRRESPONSE2" val="9"/>
  <p:tag name="PRRESPONSE6" val="5"/>
  <p:tag name="PRRESPONSE10" val="1"/>
  <p:tag name="POWERPOINTVERSION" val="12.0"/>
  <p:tag name="CSVFORMAT" val="0"/>
  <p:tag name="RESPCOUNTERFORMAT" val="0"/>
  <p:tag name="ALLOWDUPLICATES" val="False"/>
  <p:tag name="REVIEWONLY" val="False"/>
  <p:tag name="RACEANIMATIONSPEED" val="3"/>
  <p:tag name="BUBBLENAMEVISIBLE" val="True"/>
  <p:tag name="CUSTOMGRIDBACKCOLOR" val="-722948"/>
  <p:tag name="USESCHEMECOLORS" val="True"/>
  <p:tag name="GRIDROTATIONINTERVAL" val="2"/>
  <p:tag name="CHARTCOLORS" val="0"/>
  <p:tag name="INCLUDEPPT" val="True"/>
  <p:tag name="REALTIMEBACKUPPATH" val="(None)"/>
  <p:tag name="FIBDISPLAYRESULTS" val="True"/>
  <p:tag name="PRRESPONSE3" val="8"/>
  <p:tag name="PRRESPONSE8" val="3"/>
  <p:tag name="TPVERSION" val="2008"/>
  <p:tag name="ANSWERNOWSTYLE" val="-1"/>
  <p:tag name="COUNTDOWNSECONDS" val="10"/>
  <p:tag name="AUTOADVANCE" val="False"/>
  <p:tag name="SKIPREMAININGRACESLIDES" val="True"/>
  <p:tag name="BUBBLEGROUPING" val="3"/>
  <p:tag name="CUSTOMCELLBACKCOLOR3" val="-268652"/>
  <p:tag name="AUTOSIZEGRID" val="True"/>
  <p:tag name="INCLUDENONRESPONDERS" val="False"/>
  <p:tag name="REALTIMEBACKUP" val="False"/>
  <p:tag name="FIBINCLUDEOTHER" val="True"/>
  <p:tag name="PRRESPONSE5" val="6"/>
  <p:tag name="ALWAYSOPENPOLL" val="False"/>
  <p:tag name="ANSWERNOWTEXT" val="Answer Now"/>
  <p:tag name="BACKUPSESSIONS" val="True"/>
  <p:tag name="RACEENDPOINTS" val="100"/>
  <p:tag name="DEFAULTNUMTEAMS" val="5"/>
  <p:tag name="DISPLAYDEVICENUMBER" val="True"/>
  <p:tag name="RESETCHARTS" val="True"/>
  <p:tag name="ZEROBASED" val="False"/>
  <p:tag name="PRRESPONSE1" val="10"/>
  <p:tag name="SHOWFLASHWARNING" val="True"/>
  <p:tag name="COUNTDOWNSTYLE" val="-1"/>
  <p:tag name="AUTOUPDATEALIASES" val="True"/>
  <p:tag name="BUBBLESIZEVISIBLE" val="True"/>
  <p:tag name="GRIDOPACITY" val="90"/>
  <p:tag name="ALLOWUSERFEEDBACK" val="True"/>
  <p:tag name="FIBDISPLAYKEYWORDS" val="True"/>
  <p:tag name="SHOWBARVISIBLE" val="True"/>
  <p:tag name="NUMRESPONSES" val="1"/>
  <p:tag name="MAXRESPONDERS" val="5"/>
  <p:tag name="GRIDPOSITION" val="1"/>
  <p:tag name="CHARTSCALE" val="True"/>
  <p:tag name="PRRESPONSE9" val="2"/>
  <p:tag name="CHARTVALUEFORMAT" val="0%"/>
  <p:tag name="CUSTOMCELLBACKCOLOR2" val="-13395457"/>
  <p:tag name="CORRECTPOINTVALUE" val="1"/>
  <p:tag name="USESECONDARYMONITOR" val="True"/>
  <p:tag name="PARTICIPANTSINLEADERBOARD" val="5"/>
  <p:tag name="MULTIRESPDIVISOR" val="1"/>
  <p:tag name="SAVECSVWITHSESSION" val="False"/>
  <p:tag name="DISPLAYNAME" val="True"/>
  <p:tag name="PRRESPONSE7" val="4"/>
  <p:tag name="POLLINGCYCLE" val="2"/>
  <p:tag name="STDCHART" val="1"/>
  <p:tag name="RESPTABLESTYLE" val="-1"/>
  <p:tag name="CUSTOMCELLBACKCOLOR1" val="-657956"/>
  <p:tag name="PRRESPONSE4" val="7"/>
  <p:tag name="ADVANCEDSETTINGSVIEW" val="True"/>
  <p:tag name="DELIMITERS" val="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246</Words>
  <Application>Microsoft Office PowerPoint</Application>
  <PresentationFormat>On-screen Show (4:3)</PresentationFormat>
  <Paragraphs>82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ＭＳ Ｐゴシック</vt:lpstr>
      <vt:lpstr>Arial</vt:lpstr>
      <vt:lpstr>Calibri</vt:lpstr>
      <vt:lpstr>Office Theme</vt:lpstr>
      <vt:lpstr>1_Office Theme</vt:lpstr>
      <vt:lpstr>Welcome to the Show</vt:lpstr>
      <vt:lpstr>Who am I?</vt:lpstr>
      <vt:lpstr>Who are you?</vt:lpstr>
      <vt:lpstr>Why are We Here?</vt:lpstr>
      <vt:lpstr>What do I Need?</vt:lpstr>
      <vt:lpstr>What will We Do?</vt:lpstr>
      <vt:lpstr>What Should I Do?</vt:lpstr>
      <vt:lpstr>Closing?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Show</dc:title>
  <dc:creator>Super Mario</dc:creator>
  <cp:lastModifiedBy>Giacomazzo, Mario</cp:lastModifiedBy>
  <cp:revision>14</cp:revision>
  <dcterms:created xsi:type="dcterms:W3CDTF">2018-08-19T01:44:24Z</dcterms:created>
  <dcterms:modified xsi:type="dcterms:W3CDTF">2018-11-02T01:16:51Z</dcterms:modified>
</cp:coreProperties>
</file>