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99" r:id="rId4"/>
    <p:sldId id="407" r:id="rId5"/>
    <p:sldId id="408" r:id="rId6"/>
    <p:sldId id="406" r:id="rId7"/>
    <p:sldId id="409" r:id="rId8"/>
    <p:sldId id="410" r:id="rId9"/>
    <p:sldId id="411" r:id="rId10"/>
    <p:sldId id="412" r:id="rId11"/>
    <p:sldId id="413" r:id="rId12"/>
    <p:sldId id="422" r:id="rId13"/>
    <p:sldId id="421" r:id="rId14"/>
    <p:sldId id="423" r:id="rId15"/>
    <p:sldId id="424" r:id="rId16"/>
    <p:sldId id="425" r:id="rId17"/>
    <p:sldId id="426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01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Computing Five Number 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Vector of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Vector of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1B358-798A-48E1-9166-E16E8EC043C2}"/>
              </a:ext>
            </a:extLst>
          </p:cNvPr>
          <p:cNvSpPr txBox="1"/>
          <p:nvPr/>
        </p:nvSpPr>
        <p:spPr>
          <a:xfrm>
            <a:off x="3563738" y="2240782"/>
            <a:ext cx="5486400" cy="286232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Summary.func</a:t>
            </a:r>
            <a:r>
              <a:rPr lang="en-US" sz="1800" dirty="0">
                <a:solidFill>
                  <a:schemeClr val="bg1"/>
                </a:solidFill>
              </a:rPr>
              <a:t> = function(data){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min=min(data)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max=max(data)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q1=quantile(data,0.25)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q2=quantile(data,0.5)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q3=quantile(data,0.75)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y=c(min,q1,q2,q3,max)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names(y)=c("Min","Q1","Q2","Q3","Max")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	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E1DBC-D76E-466C-9641-96272D20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88" y="5257800"/>
            <a:ext cx="4051500" cy="13765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910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Concept: 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Null: Average # of Hours Spent Watching TV per Day is ____ in the USA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Alt: Average # of Hours Spent Watching TV per Day is not ____ in the USA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Data Provide Evidence that Alt is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T-Test for Population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Process: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 (Type 1 Error)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Compute Test Statistic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P-value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P-value &lt;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, Reject Null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blipFill>
                <a:blip r:embed="rId4"/>
                <a:stretch>
                  <a:fillRect l="-1506" t="-90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4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Observations (</a:t>
            </a:r>
            <a:r>
              <a:rPr lang="en-US" dirty="0" err="1">
                <a:solidFill>
                  <a:srgbClr val="404040"/>
                </a:solidFill>
              </a:rPr>
              <a:t>ob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 Hypothesis (h0)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Alpha (a)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Statistic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P-value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Decision: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Reject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Fail to Reject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Data and Null Guess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00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8459-A6A7-4FF2-BA9C-F0703BD287F9}"/>
              </a:ext>
            </a:extLst>
          </p:cNvPr>
          <p:cNvSpPr txBox="1"/>
          <p:nvPr/>
        </p:nvSpPr>
        <p:spPr>
          <a:xfrm>
            <a:off x="3810000" y="1832677"/>
            <a:ext cx="4968952" cy="378565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ttest</a:t>
            </a:r>
            <a:r>
              <a:rPr lang="en-US" sz="1600" dirty="0">
                <a:solidFill>
                  <a:schemeClr val="bg1"/>
                </a:solidFill>
              </a:rPr>
              <a:t> = function(ob,h0,a){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n=length(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=(mean(ob,na.rm=T)-h0)/(</a:t>
            </a:r>
            <a:r>
              <a:rPr lang="en-US" sz="1600" dirty="0" err="1">
                <a:solidFill>
                  <a:schemeClr val="bg1"/>
                </a:solidFill>
              </a:rPr>
              <a:t>sd</a:t>
            </a:r>
            <a:r>
              <a:rPr lang="en-US" sz="1600" dirty="0">
                <a:solidFill>
                  <a:schemeClr val="bg1"/>
                </a:solidFill>
              </a:rPr>
              <a:t>(ob,na.rm=T)/sqrt(n))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pt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ts,df</a:t>
            </a:r>
            <a:r>
              <a:rPr lang="en-US" sz="1600" dirty="0">
                <a:solidFill>
                  <a:schemeClr val="bg1"/>
                </a:solidFill>
              </a:rPr>
              <a:t>=n-1)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conclusion = if(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&lt;a){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 else{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"Fail to 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plot=</a:t>
            </a:r>
            <a:r>
              <a:rPr lang="en-US" sz="1600" dirty="0" err="1">
                <a:solidFill>
                  <a:schemeClr val="bg1"/>
                </a:solidFill>
              </a:rPr>
              <a:t>ggplot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geom_bar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aes</a:t>
            </a:r>
            <a:r>
              <a:rPr lang="en-US" sz="1600" dirty="0">
                <a:solidFill>
                  <a:schemeClr val="bg1"/>
                </a:solidFill>
              </a:rPr>
              <a:t>(x=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),fill="lightskyblue1") +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theme_minimal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  <a:r>
              <a:rPr lang="en-US" sz="1600" dirty="0" err="1">
                <a:solidFill>
                  <a:schemeClr val="bg1"/>
                </a:solidFill>
              </a:rPr>
              <a:t>geom_vline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xintercept</a:t>
            </a:r>
            <a:r>
              <a:rPr lang="en-US" sz="1600" dirty="0">
                <a:solidFill>
                  <a:schemeClr val="bg1"/>
                </a:solidFill>
              </a:rPr>
              <a:t>=h0)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return(list(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ts,pval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conclusion=</a:t>
            </a:r>
            <a:r>
              <a:rPr lang="en-US" sz="1600" dirty="0" err="1">
                <a:solidFill>
                  <a:schemeClr val="bg1"/>
                </a:solidFill>
              </a:rPr>
              <a:t>conclusion,plot</a:t>
            </a:r>
            <a:r>
              <a:rPr lang="en-US" sz="1600" dirty="0">
                <a:solidFill>
                  <a:schemeClr val="bg1"/>
                </a:solidFill>
              </a:rPr>
              <a:t>=plot))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4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00488-1574-4BF4-8005-69A2CF0A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5" y="1828800"/>
            <a:ext cx="4142189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21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3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0155E-FA86-4E40-A302-C422BD76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39" y="1828800"/>
            <a:ext cx="4105722" cy="49608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7793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Let 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dirty="0">
                    <a:solidFill>
                      <a:srgbClr val="404040"/>
                    </a:solidFill>
                  </a:rPr>
                  <a:t> be a Random Variable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:endParaRPr lang="en-US" i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n = </a:t>
                </a:r>
                <a:r>
                  <a:rPr lang="en-US" dirty="0">
                    <a:solidFill>
                      <a:srgbClr val="404040"/>
                    </a:solidFill>
                  </a:rPr>
                  <a:t>sample size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of the Biggest Results in Statistics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Foundational in Introductory Statistics Classes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blipFill>
                <a:blip r:embed="rId4"/>
                <a:stretch>
                  <a:fillRect l="-1506" t="-902" b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45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Inputs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n=sample size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S=number of simulations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D=distribution={1,2}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Output List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Standard Error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Standard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Figure: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blipFill>
                <a:blip r:embed="rId4"/>
                <a:stretch>
                  <a:fillRect l="-1506" t="-7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973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4F7D2-114B-4AAF-BF14-607F88339948}"/>
              </a:ext>
            </a:extLst>
          </p:cNvPr>
          <p:cNvSpPr txBox="1"/>
          <p:nvPr/>
        </p:nvSpPr>
        <p:spPr>
          <a:xfrm>
            <a:off x="4191000" y="228600"/>
            <a:ext cx="4191000" cy="653255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CLT = function(</a:t>
            </a:r>
            <a:r>
              <a:rPr lang="en-US" sz="1350" dirty="0" err="1">
                <a:solidFill>
                  <a:schemeClr val="bg1"/>
                </a:solidFill>
              </a:rPr>
              <a:t>n,S,D</a:t>
            </a:r>
            <a:r>
              <a:rPr lang="en-US" sz="1350" dirty="0">
                <a:solidFill>
                  <a:schemeClr val="bg1"/>
                </a:solidFill>
              </a:rPr>
              <a:t>=c(1,2)){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=mean(initial)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t.se=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(initial)/sqrt(n)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=rep(NA,S)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for(k in 1:S){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[k]=mean(sample)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=mean(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s.se=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plot=</a:t>
            </a:r>
            <a:r>
              <a:rPr lang="en-US" sz="1350" dirty="0" err="1">
                <a:solidFill>
                  <a:schemeClr val="bg1"/>
                </a:solidFill>
              </a:rPr>
              <a:t>ggplot</a:t>
            </a:r>
            <a:r>
              <a:rPr lang="en-US" sz="1350" dirty="0">
                <a:solidFill>
                  <a:schemeClr val="bg1"/>
                </a:solidFill>
              </a:rPr>
              <a:t>()+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geom_histogram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aes</a:t>
            </a:r>
            <a:r>
              <a:rPr lang="en-US" sz="1350" dirty="0">
                <a:solidFill>
                  <a:schemeClr val="bg1"/>
                </a:solidFill>
              </a:rPr>
              <a:t>(x=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fill=skyblue1)+</a:t>
            </a:r>
            <a:r>
              <a:rPr lang="en-US" sz="1350" dirty="0" err="1">
                <a:solidFill>
                  <a:schemeClr val="bg1"/>
                </a:solidFill>
              </a:rPr>
              <a:t>theme_minimal</a:t>
            </a:r>
            <a:r>
              <a:rPr lang="en-US" sz="1350" dirty="0">
                <a:solidFill>
                  <a:schemeClr val="bg1"/>
                </a:solidFill>
              </a:rPr>
              <a:t>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OUT=list(</a:t>
            </a:r>
            <a:r>
              <a:rPr lang="en-US" sz="1350" dirty="0" err="1">
                <a:solidFill>
                  <a:schemeClr val="bg1"/>
                </a:solidFill>
              </a:rPr>
              <a:t>theory.mean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theory.se=t.se,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</a:t>
            </a:r>
            <a:r>
              <a:rPr lang="en-US" sz="1350" dirty="0" err="1">
                <a:solidFill>
                  <a:schemeClr val="bg1"/>
                </a:solidFill>
              </a:rPr>
              <a:t>sim.mean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sim.se=s.se)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return(OUT)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5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410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Most Important Programming Skill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Take Inputs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Produce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Control Structures Such as “If-else” Statements and Loops are Used in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Memorable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Updates Occur in 1 Place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Makes Code Accessible by 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3A7BA-68C1-4DB2-AA67-2C1495436DDD}"/>
              </a:ext>
            </a:extLst>
          </p:cNvPr>
          <p:cNvSpPr txBox="1"/>
          <p:nvPr/>
        </p:nvSpPr>
        <p:spPr>
          <a:xfrm>
            <a:off x="3810000" y="64397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Central Limit Theorem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of Gamma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7193-6761-4DBE-9CAB-E1D2F6F7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98793"/>
            <a:ext cx="5415029" cy="42910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4414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053E31-0502-4F4B-B452-345D6C02B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75" y="2213632"/>
            <a:ext cx="4639425" cy="46000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81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676323-8845-43E6-BA98-CF1F1C54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93" y="2203439"/>
            <a:ext cx="4617614" cy="45914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687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n=1000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48F783-068B-4F35-82D3-426B5B81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58832"/>
            <a:ext cx="4648200" cy="4634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168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a Function, Always Search for a Function That Does What You Want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See What a Function Does: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Understand How the Function Works, Algorithmically: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13E9-9F9A-4478-AC99-24B5F8A95AEB}"/>
              </a:ext>
            </a:extLst>
          </p:cNvPr>
          <p:cNvSpPr txBox="1"/>
          <p:nvPr/>
        </p:nvSpPr>
        <p:spPr>
          <a:xfrm>
            <a:off x="5784915" y="2678668"/>
            <a:ext cx="130796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?</a:t>
            </a:r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27872-DE5A-4FFE-B783-B2D0B6EBBBF3}"/>
              </a:ext>
            </a:extLst>
          </p:cNvPr>
          <p:cNvSpPr txBox="1"/>
          <p:nvPr/>
        </p:nvSpPr>
        <p:spPr>
          <a:xfrm>
            <a:off x="5864256" y="4114800"/>
            <a:ext cx="1149286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3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95D91B-CA29-4A60-971D-BAA16D09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89" y="643467"/>
            <a:ext cx="5492711" cy="366180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35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Form: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are Objects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Call Function: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an Object to Save an Output from a Function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8DE69-422F-48E2-8EB9-134C02427131}"/>
              </a:ext>
            </a:extLst>
          </p:cNvPr>
          <p:cNvSpPr txBox="1"/>
          <p:nvPr/>
        </p:nvSpPr>
        <p:spPr>
          <a:xfrm>
            <a:off x="4267200" y="1144829"/>
            <a:ext cx="3761892" cy="1200329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 = function(INPUTS){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return(OUTPUT)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D2E8-94AB-4542-8516-B0FB9D43A1D5}"/>
              </a:ext>
            </a:extLst>
          </p:cNvPr>
          <p:cNvSpPr txBox="1"/>
          <p:nvPr/>
        </p:nvSpPr>
        <p:spPr>
          <a:xfrm>
            <a:off x="6553760" y="3580682"/>
            <a:ext cx="1930138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NAME(INPUTS)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93A01-0910-42B3-A17C-60663FB3A161}"/>
              </a:ext>
            </a:extLst>
          </p:cNvPr>
          <p:cNvSpPr txBox="1"/>
          <p:nvPr/>
        </p:nvSpPr>
        <p:spPr>
          <a:xfrm>
            <a:off x="4290974" y="5162654"/>
            <a:ext cx="2951784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OUTPUT=NAME(INPUTS)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Vectors According to Time (</a:t>
            </a:r>
            <a:r>
              <a:rPr lang="en-US" dirty="0" err="1">
                <a:solidFill>
                  <a:srgbClr val="404040"/>
                </a:solidFill>
              </a:rPr>
              <a:t>i.e</a:t>
            </a:r>
            <a:r>
              <a:rPr lang="en-US" dirty="0">
                <a:solidFill>
                  <a:srgbClr val="404040"/>
                </a:solidFill>
              </a:rPr>
              <a:t> Time Series Data)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a Vector Contains Information at Time = 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Lagged Vector Contains Information at Time = t-k where k = Lag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= Value of a Car at Time t. Then,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baseline="-25000" dirty="0">
                <a:solidFill>
                  <a:srgbClr val="404040"/>
                </a:solidFill>
              </a:rPr>
              <a:t>-k</a:t>
            </a:r>
            <a:r>
              <a:rPr lang="en-US" dirty="0">
                <a:solidFill>
                  <a:srgbClr val="404040"/>
                </a:solidFill>
              </a:rPr>
              <a:t> = Value of a Car at Time t-k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Values (in Thousands)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Want to Create a Function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Inputs Vector (x) and Lag (k)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Returns Lagged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930A5-4B97-4429-9DC9-E25DEE5000BD}"/>
              </a:ext>
            </a:extLst>
          </p:cNvPr>
          <p:cNvSpPr txBox="1"/>
          <p:nvPr/>
        </p:nvSpPr>
        <p:spPr>
          <a:xfrm>
            <a:off x="4731638" y="1871450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 = c(35, 32, 30, 31, 27, 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1954-9C69-4EBB-8487-3CBC2A7DE806}"/>
              </a:ext>
            </a:extLst>
          </p:cNvPr>
          <p:cNvSpPr txBox="1"/>
          <p:nvPr/>
        </p:nvSpPr>
        <p:spPr>
          <a:xfrm>
            <a:off x="4731638" y="2958428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LV1 = c(NA, 35, 32, 30, 31, 27)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B67B-006E-4EAD-BADD-F8AD8716DA11}"/>
              </a:ext>
            </a:extLst>
          </p:cNvPr>
          <p:cNvSpPr txBox="1"/>
          <p:nvPr/>
        </p:nvSpPr>
        <p:spPr>
          <a:xfrm>
            <a:off x="4731637" y="4051684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LV2 = c(NA, NA, 35, 32, 30, 31)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5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1: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2: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7BD23-077E-4F97-BA76-967F1A00E916}"/>
              </a:ext>
            </a:extLst>
          </p:cNvPr>
          <p:cNvSpPr txBox="1"/>
          <p:nvPr/>
        </p:nvSpPr>
        <p:spPr>
          <a:xfrm>
            <a:off x="3581400" y="1828800"/>
            <a:ext cx="5486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Uptown.Func1 = function(x, k=1){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t = 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y = c(rep(</a:t>
            </a:r>
            <a:r>
              <a:rPr lang="en-US" sz="1800" dirty="0" err="1">
                <a:solidFill>
                  <a:schemeClr val="bg1"/>
                </a:solidFill>
              </a:rPr>
              <a:t>NA,t</a:t>
            </a:r>
            <a:r>
              <a:rPr lang="en-US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for(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in (k+1):t){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				      y[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 = x[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-k]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0FF3F-E01D-4383-8255-74D98A06F139}"/>
              </a:ext>
            </a:extLst>
          </p:cNvPr>
          <p:cNvSpPr txBox="1"/>
          <p:nvPr/>
        </p:nvSpPr>
        <p:spPr>
          <a:xfrm>
            <a:off x="3581400" y="4800600"/>
            <a:ext cx="5486400" cy="1754326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Uptown.Func2 = function(</a:t>
            </a:r>
            <a:r>
              <a:rPr lang="en-US" sz="1800" dirty="0" err="1">
                <a:solidFill>
                  <a:schemeClr val="bg1"/>
                </a:solidFill>
              </a:rPr>
              <a:t>x,k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t=length(x)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y1=x[1:(t-k)]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y2=c(rep(</a:t>
            </a:r>
            <a:r>
              <a:rPr lang="en-US" sz="1800" dirty="0" err="1">
                <a:solidFill>
                  <a:schemeClr val="bg1"/>
                </a:solidFill>
              </a:rPr>
              <a:t>NA,k</a:t>
            </a:r>
            <a:r>
              <a:rPr lang="en-US" sz="1800" dirty="0">
                <a:solidFill>
                  <a:schemeClr val="bg1"/>
                </a:solidFill>
              </a:rPr>
              <a:t>),y1)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return(y2)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3D1B-DE3C-4269-B893-75FD6227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15730"/>
            <a:ext cx="3810000" cy="56719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45797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12687</TotalTime>
  <Words>997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Office Theme</vt:lpstr>
      <vt:lpstr>1_Office Theme</vt:lpstr>
      <vt:lpstr>Programming III</vt:lpstr>
      <vt:lpstr>Introduction to Functions</vt:lpstr>
      <vt:lpstr>Built-in R Functions</vt:lpstr>
      <vt:lpstr>Built-in R Functions</vt:lpstr>
      <vt:lpstr>Creating R Functions</vt:lpstr>
      <vt:lpstr>Creating R Functions</vt:lpstr>
      <vt:lpstr>Creating R Functions</vt:lpstr>
      <vt:lpstr>Creating R Functions</vt:lpstr>
      <vt:lpstr>Creating R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472</cp:revision>
  <dcterms:created xsi:type="dcterms:W3CDTF">2018-08-19T01:44:24Z</dcterms:created>
  <dcterms:modified xsi:type="dcterms:W3CDTF">2018-10-17T02:25:27Z</dcterms:modified>
</cp:coreProperties>
</file>