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0"/>
  </p:notesMasterIdLst>
  <p:handoutMasterIdLst>
    <p:handoutMasterId r:id="rId21"/>
  </p:handoutMasterIdLst>
  <p:sldIdLst>
    <p:sldId id="320" r:id="rId3"/>
    <p:sldId id="399" r:id="rId4"/>
    <p:sldId id="427" r:id="rId5"/>
    <p:sldId id="413" r:id="rId6"/>
    <p:sldId id="415" r:id="rId7"/>
    <p:sldId id="416" r:id="rId8"/>
    <p:sldId id="417" r:id="rId9"/>
    <p:sldId id="419" r:id="rId10"/>
    <p:sldId id="420" r:id="rId11"/>
    <p:sldId id="421" r:id="rId12"/>
    <p:sldId id="422" r:id="rId13"/>
    <p:sldId id="423" r:id="rId14"/>
    <p:sldId id="424" r:id="rId15"/>
    <p:sldId id="414" r:id="rId16"/>
    <p:sldId id="428" r:id="rId17"/>
    <p:sldId id="429" r:id="rId18"/>
    <p:sldId id="329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657600" y="1143000"/>
            <a:ext cx="5334000" cy="39703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DATA2=DATA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DATA2$linpred=NA</a:t>
            </a:r>
          </a:p>
          <a:p>
            <a:pPr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for(k in unique(DATA2$L)){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TEST = NEST.DATA %&gt;% filter(L==k) %&gt;% </a:t>
            </a:r>
            <a:r>
              <a:rPr lang="en-US" sz="1800" dirty="0" err="1">
                <a:solidFill>
                  <a:schemeClr val="bg1"/>
                </a:solidFill>
              </a:rPr>
              <a:t>unnest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TRAIN  = NEST.DATA %&gt;% filter(L!=k) %&gt;% </a:t>
            </a:r>
            <a:r>
              <a:rPr lang="en-US" sz="1800" dirty="0" err="1">
                <a:solidFill>
                  <a:schemeClr val="bg1"/>
                </a:solidFill>
              </a:rPr>
              <a:t>unnest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linmod</a:t>
            </a:r>
            <a:r>
              <a:rPr lang="en-US" sz="1800" dirty="0">
                <a:solidFill>
                  <a:schemeClr val="bg1"/>
                </a:solidFill>
              </a:rPr>
              <a:t>=</a:t>
            </a:r>
            <a:r>
              <a:rPr lang="en-US" sz="1800" dirty="0" err="1">
                <a:solidFill>
                  <a:schemeClr val="bg1"/>
                </a:solidFill>
              </a:rPr>
              <a:t>lm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W~dplyr</a:t>
            </a:r>
            <a:r>
              <a:rPr lang="en-US" sz="1800" dirty="0">
                <a:solidFill>
                  <a:schemeClr val="bg1"/>
                </a:solidFill>
              </a:rPr>
              <a:t>::lag(A,1),data=TRAIN)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linmodpred</a:t>
            </a:r>
            <a:r>
              <a:rPr lang="en-US" sz="1800" dirty="0">
                <a:solidFill>
                  <a:schemeClr val="bg1"/>
                </a:solidFill>
              </a:rPr>
              <a:t>=predict(</a:t>
            </a:r>
            <a:r>
              <a:rPr lang="en-US" sz="1800" dirty="0" err="1">
                <a:solidFill>
                  <a:schemeClr val="bg1"/>
                </a:solidFill>
              </a:rPr>
              <a:t>linmod,newdata</a:t>
            </a:r>
            <a:r>
              <a:rPr lang="en-US" sz="1800" dirty="0">
                <a:solidFill>
                  <a:schemeClr val="bg1"/>
                </a:solidFill>
              </a:rPr>
              <a:t>=TEST)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DATA2$linpred[which(DATA2$L==k)]=</a:t>
            </a:r>
            <a:r>
              <a:rPr lang="en-US" sz="1800" dirty="0" err="1">
                <a:solidFill>
                  <a:schemeClr val="bg1"/>
                </a:solidFill>
              </a:rPr>
              <a:t>linmodpred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31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 Our Data, We Have: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 Water Temperatures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Out-of-Sample Predicted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</a:t>
            </a:r>
            <a:r>
              <a:rPr lang="en-US" dirty="0" err="1">
                <a:solidFill>
                  <a:srgbClr val="404040"/>
                </a:solidFill>
              </a:rPr>
              <a:t>RMSE.func</a:t>
            </a:r>
            <a:r>
              <a:rPr lang="en-US" dirty="0">
                <a:solidFill>
                  <a:srgbClr val="404040"/>
                </a:solidFill>
              </a:rPr>
              <a:t>() With Two Arguments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actual= vector of actual water temperatures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predict=vector of predicted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This Function on the Two Columns in DATA2 for RMSE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actual=W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predict=</a:t>
            </a:r>
            <a:r>
              <a:rPr lang="en-US" dirty="0" err="1">
                <a:solidFill>
                  <a:srgbClr val="404040"/>
                </a:solidFill>
              </a:rPr>
              <a:t>linpred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78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B558A-0987-4683-BE55-586144992045}"/>
              </a:ext>
            </a:extLst>
          </p:cNvPr>
          <p:cNvSpPr txBox="1"/>
          <p:nvPr/>
        </p:nvSpPr>
        <p:spPr>
          <a:xfrm>
            <a:off x="3979882" y="1136419"/>
            <a:ext cx="4343400" cy="2308324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bg1"/>
                </a:solidFill>
              </a:rPr>
              <a:t>RMSE.func</a:t>
            </a:r>
            <a:r>
              <a:rPr lang="en-US" sz="1800" dirty="0">
                <a:solidFill>
                  <a:schemeClr val="bg1"/>
                </a:solidFill>
              </a:rPr>
              <a:t> = function(</a:t>
            </a:r>
            <a:r>
              <a:rPr lang="en-US" sz="1800" dirty="0" err="1">
                <a:solidFill>
                  <a:schemeClr val="bg1"/>
                </a:solidFill>
              </a:rPr>
              <a:t>actual,predict</a:t>
            </a:r>
            <a:r>
              <a:rPr lang="en-US" sz="1800" dirty="0">
                <a:solidFill>
                  <a:schemeClr val="bg1"/>
                </a:solidFill>
              </a:rPr>
              <a:t>){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mse</a:t>
            </a:r>
            <a:r>
              <a:rPr lang="en-US" sz="1800" dirty="0">
                <a:solidFill>
                  <a:schemeClr val="bg1"/>
                </a:solidFill>
              </a:rPr>
              <a:t>=mean((actual-predict)^2,na.rm=T)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rmse</a:t>
            </a:r>
            <a:r>
              <a:rPr lang="en-US" sz="1800" dirty="0">
                <a:solidFill>
                  <a:schemeClr val="bg1"/>
                </a:solidFill>
              </a:rPr>
              <a:t>=sqrt(</a:t>
            </a:r>
            <a:r>
              <a:rPr lang="en-US" sz="1800" dirty="0" err="1">
                <a:solidFill>
                  <a:schemeClr val="bg1"/>
                </a:solidFill>
              </a:rPr>
              <a:t>mse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return(</a:t>
            </a:r>
            <a:r>
              <a:rPr lang="en-US" sz="1800" dirty="0" err="1">
                <a:solidFill>
                  <a:schemeClr val="bg1"/>
                </a:solidFill>
              </a:rPr>
              <a:t>rmse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 err="1">
                <a:solidFill>
                  <a:schemeClr val="bg1"/>
                </a:solidFill>
              </a:rPr>
              <a:t>RMSE.func</a:t>
            </a:r>
            <a:r>
              <a:rPr lang="en-US" sz="1800" dirty="0">
                <a:solidFill>
                  <a:schemeClr val="bg1"/>
                </a:solidFill>
              </a:rPr>
              <a:t>(actual=DATA2$W,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		     predict=DATA2$linpred)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810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Using the Natural Grouping of Data for 31-Fold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Fit One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Should Use Cross-Validation for Multiple Different Models and Compare Cross-Validated RMSE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Assign Observations 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-Folds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Function: </a:t>
            </a:r>
            <a:r>
              <a:rPr lang="en-US" dirty="0" err="1">
                <a:solidFill>
                  <a:srgbClr val="404040"/>
                </a:solidFill>
              </a:rPr>
              <a:t>cross_kfold</a:t>
            </a:r>
            <a:r>
              <a:rPr lang="en-US" dirty="0">
                <a:solidFill>
                  <a:srgbClr val="404040"/>
                </a:solidFill>
              </a:rPr>
              <a:t>(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34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2FAB29-CDB6-430C-9F91-1AA1FC966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93" y="3719218"/>
            <a:ext cx="5570034" cy="298638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810000" y="645990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Overview (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=10)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Observations Into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Fold Acts as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 Each Fold Contains Approximately the Same # of Observations,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56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810000" y="64599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Recall: Polynomial Model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Want to Perform Cross-Validation to Select the Best </a:t>
            </a:r>
            <a:r>
              <a:rPr lang="en-US" i="1" dirty="0">
                <a:solidFill>
                  <a:srgbClr val="404040"/>
                </a:solidFill>
              </a:rPr>
              <a:t>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each </a:t>
            </a:r>
            <a:r>
              <a:rPr lang="en-US" i="1" dirty="0">
                <a:solidFill>
                  <a:srgbClr val="404040"/>
                </a:solidFill>
              </a:rPr>
              <a:t>p </a:t>
            </a:r>
            <a:r>
              <a:rPr lang="en-US" dirty="0">
                <a:solidFill>
                  <a:srgbClr val="404040"/>
                </a:solidFill>
              </a:rPr>
              <a:t>in 1,2,…,</a:t>
            </a:r>
            <a:r>
              <a:rPr lang="en-US" i="1" dirty="0">
                <a:solidFill>
                  <a:srgbClr val="404040"/>
                </a:solidFill>
              </a:rPr>
              <a:t>P, </a:t>
            </a:r>
            <a:r>
              <a:rPr lang="en-US" dirty="0">
                <a:solidFill>
                  <a:srgbClr val="404040"/>
                </a:solidFill>
              </a:rPr>
              <a:t>Perform K-Fold CV and Compute Cross-Validated RMSE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Best Choice of </a:t>
            </a:r>
            <a:r>
              <a:rPr lang="en-US" i="1" dirty="0">
                <a:solidFill>
                  <a:srgbClr val="404040"/>
                </a:solidFill>
              </a:rPr>
              <a:t>p</a:t>
            </a:r>
            <a:r>
              <a:rPr lang="en-US" dirty="0">
                <a:solidFill>
                  <a:srgbClr val="404040"/>
                </a:solidFill>
              </a:rPr>
              <a:t> Minimizes Out-of-Sample RMSE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/>
              <p:nvPr/>
            </p:nvSpPr>
            <p:spPr>
              <a:xfrm>
                <a:off x="3733800" y="1143000"/>
                <a:ext cx="533400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143000"/>
                <a:ext cx="5334000" cy="497637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2525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810000" y="64599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Recall: Polynomial Model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Want to Perform Cross-Validation to Select the Best </a:t>
            </a:r>
            <a:r>
              <a:rPr lang="en-US" i="1" dirty="0">
                <a:solidFill>
                  <a:srgbClr val="404040"/>
                </a:solidFill>
              </a:rPr>
              <a:t>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each </a:t>
            </a:r>
            <a:r>
              <a:rPr lang="en-US" i="1" dirty="0">
                <a:solidFill>
                  <a:srgbClr val="404040"/>
                </a:solidFill>
              </a:rPr>
              <a:t>p </a:t>
            </a:r>
            <a:r>
              <a:rPr lang="en-US" dirty="0">
                <a:solidFill>
                  <a:srgbClr val="404040"/>
                </a:solidFill>
              </a:rPr>
              <a:t>in 1,2,…,</a:t>
            </a:r>
            <a:r>
              <a:rPr lang="en-US" i="1" dirty="0">
                <a:solidFill>
                  <a:srgbClr val="404040"/>
                </a:solidFill>
              </a:rPr>
              <a:t>P, </a:t>
            </a:r>
            <a:r>
              <a:rPr lang="en-US" dirty="0">
                <a:solidFill>
                  <a:srgbClr val="404040"/>
                </a:solidFill>
              </a:rPr>
              <a:t>Perform K-Fold CV and Compute Cross-Validated RMSE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Best Choice of </a:t>
            </a:r>
            <a:r>
              <a:rPr lang="en-US" i="1" dirty="0">
                <a:solidFill>
                  <a:srgbClr val="404040"/>
                </a:solidFill>
              </a:rPr>
              <a:t>p</a:t>
            </a:r>
            <a:r>
              <a:rPr lang="en-US" dirty="0">
                <a:solidFill>
                  <a:srgbClr val="404040"/>
                </a:solidFill>
              </a:rPr>
              <a:t> Minimizes Out-of-Sample RMSE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/>
              <p:nvPr/>
            </p:nvSpPr>
            <p:spPr>
              <a:xfrm>
                <a:off x="3733800" y="1143000"/>
                <a:ext cx="533400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143000"/>
                <a:ext cx="5334000" cy="497637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119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13 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3EA1-D416-41FA-9CB2-03023BB51D5E}"/>
              </a:ext>
            </a:extLst>
          </p:cNvPr>
          <p:cNvSpPr txBox="1"/>
          <p:nvPr/>
        </p:nvSpPr>
        <p:spPr>
          <a:xfrm>
            <a:off x="5029200" y="3921856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xtable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Discussion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Problems With </a:t>
            </a:r>
            <a:r>
              <a:rPr lang="en-US" dirty="0">
                <a:solidFill>
                  <a:srgbClr val="404040"/>
                </a:solidFill>
              </a:rPr>
              <a:t>Current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Approach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Same Model For All Locations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All Locations Used in Train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All Locations Used in Test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Residuals Indicate that Model Can Be Improved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Helpful for Forecasting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Ambiguous Results: No Clear Winner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02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Cross Validation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Previously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 Train and Test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 (28 Rivers)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(3 Rivers)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Purpose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Estimate Out-of-Sample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Pick Best Model Based on This Estimate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Combat Overfitting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Robustification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Find the Simplest Model that Adequately Predicts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 Issues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Decision on Final Model Heavily Influenced by the Test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Loss of Data in Model Fitting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Appropriate in Small Datasets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Cross Validation Idea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Into Many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Group Acts as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Data is Used in Both Model Fitting and Model Testing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Help: Chapter 5 (ISLR)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2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096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r>
              <a:rPr lang="en-US" dirty="0">
                <a:solidFill>
                  <a:srgbClr val="404040"/>
                </a:solidFill>
              </a:rPr>
              <a:t> Concepts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Chapter 20 (R4DS)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List-Columns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Columns in Data Frames or Tibbles Can Be Lists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this Means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Tables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Models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Functions</a:t>
            </a:r>
          </a:p>
          <a:p>
            <a:pPr lvl="3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nest(): Converts Rows of a Data Frame into a List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unnest</a:t>
            </a:r>
            <a:r>
              <a:rPr lang="en-US" dirty="0">
                <a:solidFill>
                  <a:srgbClr val="404040"/>
                </a:solidFill>
              </a:rPr>
              <a:t>(): What do You Think It Does?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58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810000" y="645990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Tibbles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Imagine We Wanted to Split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Test: Data For Location 103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Train: All Remaining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filter() and </a:t>
            </a:r>
            <a:r>
              <a:rPr lang="en-US" dirty="0" err="1">
                <a:solidFill>
                  <a:srgbClr val="404040"/>
                </a:solidFill>
              </a:rPr>
              <a:t>unnest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First Glimpse -&gt; 365 x 8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Second Glimpse -&gt; 10,972 x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86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810000" y="645990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Each Line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Happening?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View() on DATA2 and Scan Through the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Loop that Repeats this Process for Each Location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Location Is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 Saved are All Out-of-Sample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55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Each Line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Happening?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View() on DATA2 and Scan Through the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Loop that Repeats this Process for Each Location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Location Is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 Saved are All Out-of-Sample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 to Test Your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064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19822</TotalTime>
  <Words>792</Words>
  <Application>Microsoft Office PowerPoint</Application>
  <PresentationFormat>On-screen Show (4:3)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IV</vt:lpstr>
      <vt:lpstr>Introduction</vt:lpstr>
      <vt:lpstr>Discussion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Intermission</vt:lpstr>
      <vt:lpstr>Part 1:  K-Fold CV</vt:lpstr>
      <vt:lpstr>Part 1:  K-Fold CV</vt:lpstr>
      <vt:lpstr>Part 1:  K-Fold CV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615</cp:revision>
  <dcterms:created xsi:type="dcterms:W3CDTF">2018-08-19T01:44:24Z</dcterms:created>
  <dcterms:modified xsi:type="dcterms:W3CDTF">2018-11-01T13:36:56Z</dcterms:modified>
</cp:coreProperties>
</file>