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7" r:id="rId5"/>
    <p:sldId id="413" r:id="rId6"/>
    <p:sldId id="415" r:id="rId7"/>
    <p:sldId id="416" r:id="rId8"/>
    <p:sldId id="417" r:id="rId9"/>
    <p:sldId id="420" r:id="rId10"/>
    <p:sldId id="421" r:id="rId11"/>
    <p:sldId id="422" r:id="rId12"/>
    <p:sldId id="423" r:id="rId13"/>
    <p:sldId id="424" r:id="rId14"/>
    <p:sldId id="414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 Our Data, We Have: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 With Two Arguments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 vector of 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predict=vector of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This Function on the Two Columns in DATA2 for RMSE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actual=W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</a:t>
            </a:r>
            <a:r>
              <a:rPr lang="en-US" dirty="0" err="1">
                <a:solidFill>
                  <a:srgbClr val="404040"/>
                </a:solidFill>
              </a:rPr>
              <a:t>linpred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7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B558A-0987-4683-BE55-586144992045}"/>
              </a:ext>
            </a:extLst>
          </p:cNvPr>
          <p:cNvSpPr txBox="1"/>
          <p:nvPr/>
        </p:nvSpPr>
        <p:spPr>
          <a:xfrm>
            <a:off x="3979882" y="1136419"/>
            <a:ext cx="4343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 = function(</a:t>
            </a:r>
            <a:r>
              <a:rPr lang="en-US" sz="1800" dirty="0" err="1">
                <a:solidFill>
                  <a:schemeClr val="bg1"/>
                </a:solidFill>
              </a:rPr>
              <a:t>actual,predict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=mean((actual-predict)^2,na.rm=T)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=sqrt(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return(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(actual=DATA2$W,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		     predict=DATA2$linpred)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8DB3C-B8E8-4471-8A83-6120B863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57" y="4724400"/>
            <a:ext cx="4981575" cy="400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08B5796-7CD1-495A-BFB3-7006ECF7EEF1}"/>
              </a:ext>
            </a:extLst>
          </p:cNvPr>
          <p:cNvSpPr/>
          <p:nvPr/>
        </p:nvSpPr>
        <p:spPr>
          <a:xfrm>
            <a:off x="5728444" y="3581400"/>
            <a:ext cx="838200" cy="91439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10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Using the Natural Grouping of Data for 31-Fold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Fit One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Should Use Cross-Validation for Multiple Different Models and Compare Cross-Validated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Assign Observations 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-Folds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Function: </a:t>
            </a:r>
            <a:r>
              <a:rPr lang="en-US" dirty="0" err="1">
                <a:solidFill>
                  <a:srgbClr val="404040"/>
                </a:solidFill>
              </a:rPr>
              <a:t>cross_kfold</a:t>
            </a:r>
            <a:r>
              <a:rPr lang="en-US" dirty="0">
                <a:solidFill>
                  <a:srgbClr val="404040"/>
                </a:solidFill>
              </a:rPr>
              <a:t>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34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FAB29-CDB6-430C-9F91-1AA1FC96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93" y="3719218"/>
            <a:ext cx="5570034" cy="2986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Overview 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=10)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Observations Into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Fold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Each Fold Contains Approximately the Same # of Observations,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(Julian Day)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Clear Non-Linear Relationship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654CC-4BB0-4E30-A3D0-7B5727EE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38400"/>
            <a:ext cx="5334000" cy="43183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2525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Perform K-Fold CV to Estimate Out-of-Sample RMSE for Choices of </a:t>
            </a:r>
            <a:r>
              <a:rPr lang="en-US" i="1" dirty="0">
                <a:solidFill>
                  <a:srgbClr val="404040"/>
                </a:solidFill>
              </a:rPr>
              <a:t>I=4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Ultimate Goal is To Select Best  </a:t>
            </a:r>
            <a:r>
              <a:rPr lang="en-US" i="1" dirty="0">
                <a:solidFill>
                  <a:srgbClr val="404040"/>
                </a:solidFill>
              </a:rPr>
              <a:t>I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/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19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Model with </a:t>
            </a:r>
            <a:r>
              <a:rPr lang="en-US" i="1" dirty="0">
                <a:solidFill>
                  <a:srgbClr val="404040"/>
                </a:solidFill>
              </a:rPr>
              <a:t>I=4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broom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tidy()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glance()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Previewing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DE414-0050-466B-A2C5-46CC20F0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733800"/>
            <a:ext cx="5363054" cy="21353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B4C73-DDB9-43D4-BB83-ED4F32573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988521"/>
            <a:ext cx="5363054" cy="699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7347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Divide Data into 10 Folds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are Lists of Train and Test 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Row, We Want to Fit on Train and Predict 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B4D18-1C5F-4B0D-927E-0DD5F8B5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3" y="3881987"/>
            <a:ext cx="5393829" cy="28847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295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Function to Fit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All Train Sets Using </a:t>
            </a:r>
            <a:r>
              <a:rPr lang="en-US" dirty="0" err="1">
                <a:solidFill>
                  <a:srgbClr val="404040"/>
                </a:solidFill>
              </a:rPr>
              <a:t>purrr:map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map() – Loop Over Train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map2() – Loop Over Fitted Models and Test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2DA9-4D6F-4D0D-B6B7-8409850E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667000"/>
            <a:ext cx="5334000" cy="20738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8670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purrr:map2() Iterates Function Over Two Arguments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Test Set and Trained Model, We Use augment() to Get Predictions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Next, Compare Fitted With Actual Using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92729-83E3-442A-BC27-571F5211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55" y="3276600"/>
            <a:ext cx="5478745" cy="201919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56CBF3-EB6E-4436-B46A-7847319F8345}"/>
              </a:ext>
            </a:extLst>
          </p:cNvPr>
          <p:cNvSpPr/>
          <p:nvPr/>
        </p:nvSpPr>
        <p:spPr>
          <a:xfrm>
            <a:off x="5334000" y="4013620"/>
            <a:ext cx="4572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FF41C-FDB5-439C-87A1-DEBBA8D1C852}"/>
              </a:ext>
            </a:extLst>
          </p:cNvPr>
          <p:cNvSpPr/>
          <p:nvPr/>
        </p:nvSpPr>
        <p:spPr>
          <a:xfrm>
            <a:off x="7548846" y="4013620"/>
            <a:ext cx="5334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2D9F1-7998-4F9F-A438-2C3C4897C77C}"/>
              </a:ext>
            </a:extLst>
          </p:cNvPr>
          <p:cNvCxnSpPr>
            <a:cxnSpLocks/>
          </p:cNvCxnSpPr>
          <p:nvPr/>
        </p:nvCxnSpPr>
        <p:spPr>
          <a:xfrm flipH="1">
            <a:off x="7329834" y="5410200"/>
            <a:ext cx="219012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32FDD9-F57E-4731-9168-CFE07416C611}"/>
              </a:ext>
            </a:extLst>
          </p:cNvPr>
          <p:cNvCxnSpPr>
            <a:cxnSpLocks/>
          </p:cNvCxnSpPr>
          <p:nvPr/>
        </p:nvCxnSpPr>
        <p:spPr>
          <a:xfrm flipH="1">
            <a:off x="5410200" y="5400107"/>
            <a:ext cx="85536" cy="51378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51BC9A-996E-4F18-9EA8-844DD0702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55" y="6308122"/>
            <a:ext cx="5478745" cy="3610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92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13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4658" y="4722799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library(broom)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82481-7F24-4C33-81AC-612100E83953}"/>
              </a:ext>
            </a:extLst>
          </p:cNvPr>
          <p:cNvSpPr txBox="1"/>
          <p:nvPr/>
        </p:nvSpPr>
        <p:spPr>
          <a:xfrm>
            <a:off x="5024658" y="398356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purrr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Look Ahead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We Have Done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10-Fold Cross Validation to Estimate Out-of-Sample RMSE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We Should Use This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Max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Max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   (Example: 10)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10 x 10 Matrix of </a:t>
            </a:r>
            <a:r>
              <a:rPr lang="en-US" i="1" dirty="0">
                <a:solidFill>
                  <a:srgbClr val="404040"/>
                </a:solidFill>
              </a:rPr>
              <a:t>NA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Loop Through All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  <a:r>
              <a:rPr lang="en-US" dirty="0">
                <a:solidFill>
                  <a:srgbClr val="404040"/>
                </a:solidFill>
              </a:rPr>
              <a:t>to Capture Out-of-Sample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Tile Plot that Visualizes the RMSE for Each Combination of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Best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09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 With </a:t>
            </a:r>
            <a:r>
              <a:rPr lang="en-US" dirty="0">
                <a:solidFill>
                  <a:srgbClr val="404040"/>
                </a:solidFill>
              </a:rPr>
              <a:t>Current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Approach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Same Model For All Locations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Train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Test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Residuals Indicate that Model Can Be Improved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Helpful for Forecasting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Ambiguous Results: No Clear Winner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 Train and 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(28 Rivers)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(3 Rivers)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Out-of-Sample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Pick Best Model Based on This Estimate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Combat Overfitting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Robustification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Find the Simplest Model that Adequately Predicts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Issues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 on Final Model Heavily Influenced by the Test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Loss of Data in Model Fitting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Appropriate in Small Datasets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Cross Validation Idea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Into Many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Group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Data is Used in Both Model Fitting and Model Testing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Help: Chapter 5 (ISLR)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r>
              <a:rPr lang="en-US" dirty="0">
                <a:solidFill>
                  <a:srgbClr val="404040"/>
                </a:solidFill>
              </a:rPr>
              <a:t> Concepts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20 (R4DS)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List-Columns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Columns in Data Frames or Tibbles Can Be Lists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this Means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Models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Functions</a:t>
            </a: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nest(): Converts Rows of a Data Frame into a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(): What do You Think It Does?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58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Imagine We Wanted to Split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Test: Data For Location 103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Train: All Remaining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filter() and </a:t>
            </a: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Glimpse -&gt; 365 x 8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Second Glimpse -&gt; 10,972 x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8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Each 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Happening?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View() on DATA2 and Scan Through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Loop that Repeats this Process for Each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Location Is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 Saved are All Out-of-Sample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 to Test Your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06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657600" y="1143000"/>
            <a:ext cx="5334000" cy="39703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DATA2=DATA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DATA2$linpred=NA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for(k in unique(DATA2$L)){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TEST = NEST.DATA %&gt;% filter(L==k)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TRAIN  = NEST.DATA %&gt;% filter(L!=k)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</a:t>
            </a:r>
            <a:r>
              <a:rPr lang="en-US" sz="1800" dirty="0">
                <a:solidFill>
                  <a:schemeClr val="bg1"/>
                </a:solidFill>
              </a:rPr>
              <a:t>=</a:t>
            </a:r>
            <a:r>
              <a:rPr lang="en-US" sz="1800" dirty="0" err="1">
                <a:solidFill>
                  <a:schemeClr val="bg1"/>
                </a:solidFill>
              </a:rPr>
              <a:t>lm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W~dplyr</a:t>
            </a:r>
            <a:r>
              <a:rPr lang="en-US" sz="1800" dirty="0">
                <a:solidFill>
                  <a:schemeClr val="bg1"/>
                </a:solidFill>
              </a:rPr>
              <a:t>::lag(A,1),data=TRAIN)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r>
              <a:rPr lang="en-US" sz="1800" dirty="0">
                <a:solidFill>
                  <a:schemeClr val="bg1"/>
                </a:solidFill>
              </a:rPr>
              <a:t>=predict(</a:t>
            </a:r>
            <a:r>
              <a:rPr lang="en-US" sz="1800" dirty="0" err="1">
                <a:solidFill>
                  <a:schemeClr val="bg1"/>
                </a:solidFill>
              </a:rPr>
              <a:t>linmod,newdata</a:t>
            </a:r>
            <a:r>
              <a:rPr lang="en-US" sz="1800" dirty="0">
                <a:solidFill>
                  <a:schemeClr val="bg1"/>
                </a:solidFill>
              </a:rPr>
              <a:t>=TEST)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DATA2$linpred[which(DATA2$L==k)]=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312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20495</TotalTime>
  <Words>917</Words>
  <Application>Microsoft Office PowerPoint</Application>
  <PresentationFormat>On-screen Show (4:3)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IV</vt:lpstr>
      <vt:lpstr>Introduction</vt:lpstr>
      <vt:lpstr>Discussion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Intermission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Look Ahead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631</cp:revision>
  <dcterms:created xsi:type="dcterms:W3CDTF">2018-08-19T01:44:24Z</dcterms:created>
  <dcterms:modified xsi:type="dcterms:W3CDTF">2018-11-02T00:59:07Z</dcterms:modified>
</cp:coreProperties>
</file>