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5"/>
  </p:notesMasterIdLst>
  <p:handoutMasterIdLst>
    <p:handoutMasterId r:id="rId26"/>
  </p:handoutMasterIdLst>
  <p:sldIdLst>
    <p:sldId id="320" r:id="rId3"/>
    <p:sldId id="400" r:id="rId4"/>
    <p:sldId id="415" r:id="rId5"/>
    <p:sldId id="416" r:id="rId6"/>
    <p:sldId id="401" r:id="rId7"/>
    <p:sldId id="402" r:id="rId8"/>
    <p:sldId id="404" r:id="rId9"/>
    <p:sldId id="405" r:id="rId10"/>
    <p:sldId id="406" r:id="rId11"/>
    <p:sldId id="407" r:id="rId12"/>
    <p:sldId id="409" r:id="rId13"/>
    <p:sldId id="408" r:id="rId14"/>
    <p:sldId id="410" r:id="rId15"/>
    <p:sldId id="411" r:id="rId16"/>
    <p:sldId id="413" r:id="rId17"/>
    <p:sldId id="414" r:id="rId18"/>
    <p:sldId id="417" r:id="rId19"/>
    <p:sldId id="418" r:id="rId20"/>
    <p:sldId id="420" r:id="rId21"/>
    <p:sldId id="419" r:id="rId22"/>
    <p:sldId id="412" r:id="rId23"/>
    <p:sldId id="329" r:id="rId24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E5E5E5"/>
    <a:srgbClr val="D5D5D5"/>
    <a:srgbClr val="000000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86050" autoAdjust="0"/>
  </p:normalViewPr>
  <p:slideViewPr>
    <p:cSldViewPr snapToObjects="1" showGuides="1">
      <p:cViewPr varScale="1">
        <p:scale>
          <a:sx n="101" d="100"/>
          <a:sy n="101" d="100"/>
        </p:scale>
        <p:origin x="113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4/11/2019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4/11/2019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4/11/2019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4/11/2019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4/11/2019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4/11/2019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4/11/2019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5.png"/><Relationship Id="rId4" Type="http://schemas.openxmlformats.org/officeDocument/2006/relationships/hyperlink" Target="http://shiny.rstudio.com/gallery/widget-gallery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hyperlink" Target="https://www.gapminder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hinyapps.io/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shiny.rstudio.com/gallery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hyperlink" Target="https://shiny.rstudio.com/images/shiny-cheatsheet.pdf" TargetMode="External"/><Relationship Id="rId5" Type="http://schemas.openxmlformats.org/officeDocument/2006/relationships/hyperlink" Target="https://cran.r-project.org/web/packages/shiny/shiny.pdf" TargetMode="External"/><Relationship Id="rId4" Type="http://schemas.openxmlformats.org/officeDocument/2006/relationships/hyperlink" Target="https://shiny.rstudio.com/" TargetMode="External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studio.com/resources/videos/building-dashboards-with-shiny-tutorial/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www.youtube.com/watch?v=ztZflaWuIH0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hyperlink" Target="https://www.youtube.com/channel/UCbck9jjLpwj7U6HHNps_9Gw" TargetMode="External"/><Relationship Id="rId5" Type="http://schemas.openxmlformats.org/officeDocument/2006/relationships/hyperlink" Target="https://www.rstudio.com/wp-content/uploads/2016/01/shiny-cheatsheet.pdf" TargetMode="External"/><Relationship Id="rId10" Type="http://schemas.openxmlformats.org/officeDocument/2006/relationships/hyperlink" Target="https://www.youtube.com/channel/UCdjFpvS8lvT2MJVthOUvlyg" TargetMode="External"/><Relationship Id="rId4" Type="http://schemas.openxmlformats.org/officeDocument/2006/relationships/hyperlink" Target="https://shiny.rstudio.com/tutorial/" TargetMode="External"/><Relationship Id="rId9" Type="http://schemas.openxmlformats.org/officeDocument/2006/relationships/hyperlink" Target="https://www.youtube.com/watch?v=MGP9fZEwIX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Shiny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Fundamentals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Types of Inputs (UI)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User Can Control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List of Possible Widgets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hlinkClick r:id="rId4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  <a:hlinkClick r:id="rId4"/>
              </a:rPr>
              <a:t>Shiny Widget Gallery</a:t>
            </a: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CC13D-A193-4A7E-B7FE-B713203E2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322" y="1828800"/>
            <a:ext cx="4685180" cy="421178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21991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Fundamentals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Types of Inputs (UI)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First Two Arguments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inputId</a:t>
            </a:r>
            <a:r>
              <a:rPr lang="en-US" dirty="0">
                <a:solidFill>
                  <a:srgbClr val="404040"/>
                </a:solidFill>
              </a:rPr>
              <a:t> = Unique Variable Name So Server Knows When to Use It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label = Text That is Seen in Widget to Guide User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Other Arguments Depend on the Type of Input Function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4DC6C1-CDC1-46C5-B401-939EFA21C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825" y="5181600"/>
            <a:ext cx="4324350" cy="15335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359027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Fundamentals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Types of Outputs (UI)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User Can See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List of Possible Output Types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9A43C-651A-474A-A028-533FBB965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179" y="2240782"/>
            <a:ext cx="5071416" cy="3124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0106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Fundamentals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Types of Outputs (UI)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outputId</a:t>
            </a:r>
            <a:r>
              <a:rPr lang="en-US" dirty="0">
                <a:solidFill>
                  <a:srgbClr val="404040"/>
                </a:solidFill>
              </a:rPr>
              <a:t> = Connected to Output Created on the Server Side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Render Functions Make These Outputs on the Server Side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992F0-38A9-48A1-8903-2BC272032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005" y="2230247"/>
            <a:ext cx="4305300" cy="6191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B31B81-E92B-492C-B177-6F971F53B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8886" y="4038600"/>
            <a:ext cx="5443538" cy="2743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018311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Gapminder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App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B823B-09A2-4B16-8012-06327E9A0857}"/>
              </a:ext>
            </a:extLst>
          </p:cNvPr>
          <p:cNvSpPr txBox="1"/>
          <p:nvPr/>
        </p:nvSpPr>
        <p:spPr>
          <a:xfrm>
            <a:off x="3810000" y="643467"/>
            <a:ext cx="5334000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Instructions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1: Download Tutorial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2: Unzip Folder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3: Open Both R Files in </a:t>
            </a:r>
            <a:r>
              <a:rPr lang="en-US" dirty="0" err="1">
                <a:solidFill>
                  <a:srgbClr val="404040"/>
                </a:solidFill>
              </a:rPr>
              <a:t>Gapminder_Start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4: Install </a:t>
            </a:r>
            <a:r>
              <a:rPr lang="en-US" dirty="0" err="1">
                <a:solidFill>
                  <a:srgbClr val="404040"/>
                </a:solidFill>
              </a:rPr>
              <a:t>Gapminder</a:t>
            </a: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5: Run the App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Gapminder</a:t>
            </a:r>
            <a:r>
              <a:rPr lang="en-US" dirty="0">
                <a:solidFill>
                  <a:srgbClr val="404040"/>
                </a:solidFill>
              </a:rPr>
              <a:t> 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Used in Chapter 20 (R4DS)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Non-Profit Project Promoting a Fact-based World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Popularized by Hans </a:t>
            </a:r>
            <a:r>
              <a:rPr lang="en-US" dirty="0" err="1">
                <a:solidFill>
                  <a:srgbClr val="404040"/>
                </a:solidFill>
              </a:rPr>
              <a:t>Rosling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Packaged in 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AF0F2-E418-4E1E-A132-211D4BE46555}"/>
              </a:ext>
            </a:extLst>
          </p:cNvPr>
          <p:cNvSpPr txBox="1"/>
          <p:nvPr/>
        </p:nvSpPr>
        <p:spPr>
          <a:xfrm>
            <a:off x="4724400" y="5844890"/>
            <a:ext cx="2514600" cy="40011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library(</a:t>
            </a:r>
            <a:r>
              <a:rPr lang="en-US" sz="2000" dirty="0" err="1">
                <a:solidFill>
                  <a:schemeClr val="bg1"/>
                </a:solidFill>
              </a:rPr>
              <a:t>gapminder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53173-EED4-4D4E-8EA7-AE41825B9310}"/>
              </a:ext>
            </a:extLst>
          </p:cNvPr>
          <p:cNvSpPr txBox="1"/>
          <p:nvPr/>
        </p:nvSpPr>
        <p:spPr>
          <a:xfrm>
            <a:off x="4724400" y="2900521"/>
            <a:ext cx="3796283" cy="40011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install.packages</a:t>
            </a:r>
            <a:r>
              <a:rPr lang="en-US" sz="2000" dirty="0">
                <a:solidFill>
                  <a:schemeClr val="bg1"/>
                </a:solidFill>
              </a:rPr>
              <a:t>(“</a:t>
            </a:r>
            <a:r>
              <a:rPr lang="en-US" sz="2000" dirty="0" err="1">
                <a:solidFill>
                  <a:schemeClr val="bg1"/>
                </a:solidFill>
              </a:rPr>
              <a:t>gapminder</a:t>
            </a:r>
            <a:r>
              <a:rPr lang="en-US" sz="2000" dirty="0">
                <a:solidFill>
                  <a:schemeClr val="bg1"/>
                </a:solidFill>
              </a:rPr>
              <a:t>”)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2407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Gapminder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App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B823B-09A2-4B16-8012-06327E9A0857}"/>
              </a:ext>
            </a:extLst>
          </p:cNvPr>
          <p:cNvSpPr txBox="1"/>
          <p:nvPr/>
        </p:nvSpPr>
        <p:spPr>
          <a:xfrm>
            <a:off x="3810000" y="643467"/>
            <a:ext cx="533400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Data Content in </a:t>
            </a:r>
            <a:r>
              <a:rPr lang="en-US" dirty="0" err="1">
                <a:solidFill>
                  <a:srgbClr val="404040"/>
                </a:solidFill>
              </a:rPr>
              <a:t>Gapminder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Begin Using the App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Enter Name, Select Countries, Select Variable, and Submit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Observe the Use of CSS Code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Observe the </a:t>
            </a:r>
            <a:r>
              <a:rPr lang="en-US" dirty="0" err="1">
                <a:solidFill>
                  <a:srgbClr val="404040"/>
                </a:solidFill>
              </a:rPr>
              <a:t>tabsetPanel</a:t>
            </a:r>
            <a:r>
              <a:rPr lang="en-US" dirty="0">
                <a:solidFill>
                  <a:srgbClr val="404040"/>
                </a:solidFill>
              </a:rPr>
              <a:t> Style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Observe the Use of </a:t>
            </a:r>
            <a:r>
              <a:rPr lang="en-US" dirty="0" err="1">
                <a:solidFill>
                  <a:srgbClr val="404040"/>
                </a:solidFill>
              </a:rPr>
              <a:t>renderUI</a:t>
            </a:r>
            <a:r>
              <a:rPr lang="en-US" dirty="0">
                <a:solidFill>
                  <a:srgbClr val="404040"/>
                </a:solidFill>
              </a:rPr>
              <a:t> with </a:t>
            </a:r>
            <a:r>
              <a:rPr lang="en-US" dirty="0" err="1">
                <a:solidFill>
                  <a:srgbClr val="404040"/>
                </a:solidFill>
              </a:rPr>
              <a:t>uiOutput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0691B2-A711-402C-B867-876A0A8DB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944" y="1112090"/>
            <a:ext cx="5508754" cy="194274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93852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Gapminder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App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B823B-09A2-4B16-8012-06327E9A0857}"/>
              </a:ext>
            </a:extLst>
          </p:cNvPr>
          <p:cNvSpPr txBox="1"/>
          <p:nvPr/>
        </p:nvSpPr>
        <p:spPr>
          <a:xfrm>
            <a:off x="3810000" y="643467"/>
            <a:ext cx="5334000" cy="1154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Part 1: Data Selected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Modification for </a:t>
            </a:r>
            <a:r>
              <a:rPr lang="en-US" dirty="0" err="1">
                <a:solidFill>
                  <a:srgbClr val="404040"/>
                </a:solidFill>
              </a:rPr>
              <a:t>server.R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Modification for </a:t>
            </a:r>
            <a:r>
              <a:rPr lang="en-US" dirty="0" err="1">
                <a:solidFill>
                  <a:srgbClr val="404040"/>
                </a:solidFill>
              </a:rPr>
              <a:t>ui.R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the Shiny App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Close the Shiny App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E9662-4410-4938-BE86-10E460F39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430" y="1489504"/>
            <a:ext cx="5506370" cy="150255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E04F2C-0B23-445A-A6BC-D9E579D0E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8337" y="3657600"/>
            <a:ext cx="3387599" cy="156933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69577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Gapminder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App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B823B-09A2-4B16-8012-06327E9A0857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Part 2: Data Summary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Modification for </a:t>
            </a:r>
            <a:r>
              <a:rPr lang="en-US" dirty="0" err="1">
                <a:solidFill>
                  <a:srgbClr val="404040"/>
                </a:solidFill>
              </a:rPr>
              <a:t>server.R</a:t>
            </a: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585589-A087-4B3F-A1A4-18A8504AF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278" y="1474464"/>
            <a:ext cx="5432674" cy="366327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53949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Gapminder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App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Close the Shiny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B823B-09A2-4B16-8012-06327E9A0857}"/>
              </a:ext>
            </a:extLst>
          </p:cNvPr>
          <p:cNvSpPr txBox="1"/>
          <p:nvPr/>
        </p:nvSpPr>
        <p:spPr>
          <a:xfrm>
            <a:off x="3810000" y="643467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Part 2: Data Summary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Modification for </a:t>
            </a:r>
            <a:r>
              <a:rPr lang="en-US" dirty="0" err="1">
                <a:solidFill>
                  <a:srgbClr val="404040"/>
                </a:solidFill>
              </a:rPr>
              <a:t>ui.R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the Shiny App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Notice the get() Function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Input is a Character String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Need to Drop the Quotes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Evaluates Functions on The Variable Object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D6ECAE-0E76-467B-AFE1-26DF5C4AC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36343"/>
            <a:ext cx="3581400" cy="140655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93014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BFD15E6-E274-4E90-BE7E-AC5A6F224728}"/>
              </a:ext>
            </a:extLst>
          </p:cNvPr>
          <p:cNvSpPr txBox="1"/>
          <p:nvPr/>
        </p:nvSpPr>
        <p:spPr>
          <a:xfrm>
            <a:off x="3810000" y="643467"/>
            <a:ext cx="5334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Part 3: Trend Plots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Modification for </a:t>
            </a:r>
            <a:r>
              <a:rPr lang="en-US" dirty="0" err="1">
                <a:solidFill>
                  <a:srgbClr val="404040"/>
                </a:solidFill>
              </a:rPr>
              <a:t>server.R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Notice: We are Going to Control the Width of the Lines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Gapminder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App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4E292C-9E7A-4BDA-987F-E683AE560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659" y="1447800"/>
            <a:ext cx="5451858" cy="31051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7247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Web Applications with </a:t>
            </a:r>
            <a:r>
              <a:rPr lang="en-US" dirty="0">
                <a:solidFill>
                  <a:srgbClr val="404040"/>
                </a:solidFill>
                <a:hlinkClick r:id="rId4"/>
              </a:rPr>
              <a:t>R Shiny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Requires the </a:t>
            </a:r>
            <a:r>
              <a:rPr lang="en-US" dirty="0">
                <a:solidFill>
                  <a:srgbClr val="404040"/>
                </a:solidFill>
                <a:hlinkClick r:id="rId5"/>
              </a:rPr>
              <a:t>Shiny Package</a:t>
            </a:r>
            <a:r>
              <a:rPr lang="en-US" dirty="0">
                <a:solidFill>
                  <a:srgbClr val="404040"/>
                </a:solidFill>
              </a:rPr>
              <a:t> in 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Check Out R Shiny </a:t>
            </a:r>
            <a:r>
              <a:rPr lang="en-US" dirty="0">
                <a:solidFill>
                  <a:srgbClr val="404040"/>
                </a:solidFill>
                <a:hlinkClick r:id="rId6"/>
              </a:rPr>
              <a:t>Cheat Sheet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  <a:hlinkClick r:id="rId7"/>
              </a:rPr>
              <a:t>Gallery</a:t>
            </a:r>
            <a:r>
              <a:rPr lang="en-US" dirty="0">
                <a:solidFill>
                  <a:srgbClr val="404040"/>
                </a:solidFill>
              </a:rPr>
              <a:t> of Shiny Applications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Deployable by </a:t>
            </a:r>
            <a:r>
              <a:rPr lang="en-US" dirty="0">
                <a:solidFill>
                  <a:srgbClr val="404040"/>
                </a:solidFill>
                <a:hlinkClick r:id="rId8"/>
              </a:rPr>
              <a:t>shinyapps.io</a:t>
            </a: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026" name="Picture 2" descr="Image result for r shiny logo">
            <a:extLst>
              <a:ext uri="{FF2B5EF4-FFF2-40B4-BE49-F238E27FC236}">
                <a16:creationId xmlns:a16="http://schemas.microsoft.com/office/drawing/2014/main" id="{B9634E25-AA50-466D-89C7-815CEFF5A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693" y="4800600"/>
            <a:ext cx="1429949" cy="165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9248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BFD15E6-E274-4E90-BE7E-AC5A6F224728}"/>
              </a:ext>
            </a:extLst>
          </p:cNvPr>
          <p:cNvSpPr txBox="1"/>
          <p:nvPr/>
        </p:nvSpPr>
        <p:spPr>
          <a:xfrm>
            <a:off x="38100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Part 3: Trend Plots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Modification for </a:t>
            </a:r>
            <a:r>
              <a:rPr lang="en-US" dirty="0" err="1">
                <a:solidFill>
                  <a:srgbClr val="404040"/>
                </a:solidFill>
              </a:rPr>
              <a:t>ui.R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Creation of Slider Input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Displaying Graphic Output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the Shiny App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Gapminder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App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13C011-7F0D-4180-8854-66867D315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341" y="1851923"/>
            <a:ext cx="4904586" cy="1905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CB658C-2370-4B66-8088-560F58909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4412243"/>
            <a:ext cx="3884468" cy="169812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77660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 Shiny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Tutorials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B823B-09A2-4B16-8012-06327E9A0857}"/>
              </a:ext>
            </a:extLst>
          </p:cNvPr>
          <p:cNvSpPr txBox="1"/>
          <p:nvPr/>
        </p:nvSpPr>
        <p:spPr>
          <a:xfrm>
            <a:off x="3810000" y="643467"/>
            <a:ext cx="5334000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Official 3 Part </a:t>
            </a:r>
            <a:r>
              <a:rPr lang="en-US" dirty="0">
                <a:solidFill>
                  <a:srgbClr val="404040"/>
                </a:solidFill>
                <a:hlinkClick r:id="rId4"/>
              </a:rPr>
              <a:t>Video Tutorial</a:t>
            </a: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Official Shiny </a:t>
            </a:r>
            <a:r>
              <a:rPr lang="en-US" dirty="0">
                <a:solidFill>
                  <a:srgbClr val="404040"/>
                </a:solidFill>
                <a:hlinkClick r:id="rId5"/>
              </a:rPr>
              <a:t>Cheat Sheet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Video Tutorials by </a:t>
            </a:r>
            <a:r>
              <a:rPr lang="en-US" dirty="0">
                <a:hlinkClick r:id="rId6"/>
              </a:rPr>
              <a:t>Abhinav Agrawal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  <a:hlinkClick r:id="rId7"/>
              </a:rPr>
              <a:t>Video</a:t>
            </a:r>
            <a:r>
              <a:rPr lang="en-US" dirty="0">
                <a:solidFill>
                  <a:srgbClr val="404040"/>
                </a:solidFill>
              </a:rPr>
              <a:t> Combining Shiny with 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  <a:hlinkClick r:id="rId8"/>
              </a:rPr>
              <a:t>Video Tutorial</a:t>
            </a:r>
            <a:r>
              <a:rPr lang="en-US" dirty="0">
                <a:solidFill>
                  <a:srgbClr val="404040"/>
                </a:solidFill>
              </a:rPr>
              <a:t> on Shiny Dashboard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  <a:hlinkClick r:id="rId9"/>
              </a:rPr>
              <a:t>Video Tutorials</a:t>
            </a:r>
            <a:r>
              <a:rPr lang="en-US" dirty="0">
                <a:solidFill>
                  <a:srgbClr val="404040"/>
                </a:solidFill>
              </a:rPr>
              <a:t> by Johns Hopkins Data Science Lab Produced by </a:t>
            </a:r>
            <a:r>
              <a:rPr lang="en-US" dirty="0">
                <a:hlinkClick r:id="rId10"/>
              </a:rPr>
              <a:t>Brian </a:t>
            </a:r>
            <a:r>
              <a:rPr lang="en-US" dirty="0" err="1">
                <a:hlinkClick r:id="rId10"/>
              </a:rPr>
              <a:t>Caffo</a:t>
            </a:r>
            <a:br>
              <a:rPr lang="en-US" dirty="0"/>
            </a:b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6987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Web Programming Basics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HTML: Controls the Organization of the Web Page and Gives Markup Instructions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CSS: Controls the Style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Javascript</a:t>
            </a:r>
            <a:r>
              <a:rPr lang="en-US" dirty="0">
                <a:solidFill>
                  <a:srgbClr val="404040"/>
                </a:solidFill>
              </a:rPr>
              <a:t>: Interactivity</a:t>
            </a:r>
          </a:p>
        </p:txBody>
      </p:sp>
      <p:pic>
        <p:nvPicPr>
          <p:cNvPr id="1026" name="Picture 2" descr="Image result for r shiny logo">
            <a:extLst>
              <a:ext uri="{FF2B5EF4-FFF2-40B4-BE49-F238E27FC236}">
                <a16:creationId xmlns:a16="http://schemas.microsoft.com/office/drawing/2014/main" id="{B9634E25-AA50-466D-89C7-815CEFF5A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693" y="4800600"/>
            <a:ext cx="1429949" cy="165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2129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lvl="1"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B823B-09A2-4B16-8012-06327E9A0857}"/>
              </a:ext>
            </a:extLst>
          </p:cNvPr>
          <p:cNvSpPr txBox="1"/>
          <p:nvPr/>
        </p:nvSpPr>
        <p:spPr>
          <a:xfrm>
            <a:off x="38100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Planning What You Want to Do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User Controls ____________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Output Given is ___________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 Code I Need is __________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0" name="Picture 2" descr="Image result for r shiny logo">
            <a:extLst>
              <a:ext uri="{FF2B5EF4-FFF2-40B4-BE49-F238E27FC236}">
                <a16:creationId xmlns:a16="http://schemas.microsoft.com/office/drawing/2014/main" id="{682AD968-0256-409C-9F25-4AF5D8128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693" y="4800600"/>
            <a:ext cx="1429949" cy="165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153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Getting Started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1D27AE-3644-4BAC-B25D-C98EC93C6487}"/>
              </a:ext>
            </a:extLst>
          </p:cNvPr>
          <p:cNvSpPr txBox="1"/>
          <p:nvPr/>
        </p:nvSpPr>
        <p:spPr>
          <a:xfrm>
            <a:off x="3810000" y="643467"/>
            <a:ext cx="533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1: Install Shiny Package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2: Load the Library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3: Create a New Shiny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468271-C356-4568-8244-3654372C3E8D}"/>
              </a:ext>
            </a:extLst>
          </p:cNvPr>
          <p:cNvSpPr txBox="1"/>
          <p:nvPr/>
        </p:nvSpPr>
        <p:spPr>
          <a:xfrm>
            <a:off x="4267200" y="1123000"/>
            <a:ext cx="3200400" cy="40011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install.packages</a:t>
            </a:r>
            <a:r>
              <a:rPr lang="en-US" sz="2000" dirty="0">
                <a:solidFill>
                  <a:schemeClr val="bg1"/>
                </a:solidFill>
              </a:rPr>
              <a:t>(“shiny”)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CF2B9-21F7-4F8F-8B93-FD2124A9DD2B}"/>
              </a:ext>
            </a:extLst>
          </p:cNvPr>
          <p:cNvSpPr txBox="1"/>
          <p:nvPr/>
        </p:nvSpPr>
        <p:spPr>
          <a:xfrm>
            <a:off x="4267200" y="2229716"/>
            <a:ext cx="1905000" cy="40011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library(shiny)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F2774E-EFC4-43C5-B050-F35606089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3320257"/>
            <a:ext cx="4038600" cy="3444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66250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Getting Started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1D27AE-3644-4BAC-B25D-C98EC93C6487}"/>
              </a:ext>
            </a:extLst>
          </p:cNvPr>
          <p:cNvSpPr txBox="1"/>
          <p:nvPr/>
        </p:nvSpPr>
        <p:spPr>
          <a:xfrm>
            <a:off x="3810000" y="643467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4: Initiate Your Shiny App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235CA-6B1F-435C-A21C-F96755D4D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70252"/>
            <a:ext cx="5486400" cy="243078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707A2B-7C3C-477D-8062-CA57CD4BE13D}"/>
              </a:ext>
            </a:extLst>
          </p:cNvPr>
          <p:cNvSpPr/>
          <p:nvPr/>
        </p:nvSpPr>
        <p:spPr>
          <a:xfrm>
            <a:off x="7315200" y="3282461"/>
            <a:ext cx="762000" cy="222739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BB6476-FDB5-428C-8869-9FE177CA5E12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778384" y="3328551"/>
            <a:ext cx="460616" cy="65279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12C7B4-8349-4D57-B6D8-706AE354C637}"/>
              </a:ext>
            </a:extLst>
          </p:cNvPr>
          <p:cNvSpPr txBox="1"/>
          <p:nvPr/>
        </p:nvSpPr>
        <p:spPr>
          <a:xfrm>
            <a:off x="5933352" y="3128496"/>
            <a:ext cx="845032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04040"/>
                </a:solidFill>
              </a:rPr>
              <a:t>Select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438546-9360-4037-8050-E69FBC7AD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3745646"/>
            <a:ext cx="4631343" cy="135975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0FFE66-6FA7-4B2B-A27D-6A57048825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1479" y="5215125"/>
            <a:ext cx="2186321" cy="160330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58BF98-E8E9-4139-90B0-5A881A081894}"/>
              </a:ext>
            </a:extLst>
          </p:cNvPr>
          <p:cNvCxnSpPr>
            <a:cxnSpLocks/>
          </p:cNvCxnSpPr>
          <p:nvPr/>
        </p:nvCxnSpPr>
        <p:spPr>
          <a:xfrm>
            <a:off x="6669367" y="5105400"/>
            <a:ext cx="1103033" cy="10668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8C97E64-3A31-4AA2-A11B-170794B83B0B}"/>
              </a:ext>
            </a:extLst>
          </p:cNvPr>
          <p:cNvSpPr/>
          <p:nvPr/>
        </p:nvSpPr>
        <p:spPr>
          <a:xfrm>
            <a:off x="6096000" y="3532773"/>
            <a:ext cx="457200" cy="270933"/>
          </a:xfrm>
          <a:prstGeom prst="down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043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Getting Started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1D27AE-3644-4BAC-B25D-C98EC93C6487}"/>
              </a:ext>
            </a:extLst>
          </p:cNvPr>
          <p:cNvSpPr txBox="1"/>
          <p:nvPr/>
        </p:nvSpPr>
        <p:spPr>
          <a:xfrm>
            <a:off x="3810000" y="643467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5: Run the Shiny App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6: Play With the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E81801-D1DB-460C-A161-810C1F62C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818" y="1143000"/>
            <a:ext cx="5514252" cy="149949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6DA774-0AC8-45CD-B687-54C0676A80F9}"/>
              </a:ext>
            </a:extLst>
          </p:cNvPr>
          <p:cNvCxnSpPr>
            <a:cxnSpLocks/>
          </p:cNvCxnSpPr>
          <p:nvPr/>
        </p:nvCxnSpPr>
        <p:spPr>
          <a:xfrm>
            <a:off x="6305944" y="1981200"/>
            <a:ext cx="1009256" cy="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E1EBB73-6EAD-4FD6-A3D6-F0D7409D5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6022" y="2847945"/>
            <a:ext cx="1387048" cy="40011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03C0237-9E37-4109-BF5D-A355BDEC8055}"/>
              </a:ext>
            </a:extLst>
          </p:cNvPr>
          <p:cNvSpPr txBox="1"/>
          <p:nvPr/>
        </p:nvSpPr>
        <p:spPr>
          <a:xfrm>
            <a:off x="3548818" y="2847945"/>
            <a:ext cx="2725206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04040"/>
                </a:solidFill>
              </a:rPr>
              <a:t>Look in Top Right Corner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0A21CC-D3DB-4985-9BC6-34A3FE49566F}"/>
              </a:ext>
            </a:extLst>
          </p:cNvPr>
          <p:cNvCxnSpPr>
            <a:stCxn id="21" idx="3"/>
          </p:cNvCxnSpPr>
          <p:nvPr/>
        </p:nvCxnSpPr>
        <p:spPr>
          <a:xfrm>
            <a:off x="6274024" y="3048000"/>
            <a:ext cx="1269776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4339C7D-ADED-4859-8344-E2AA5830E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5053" y="4032460"/>
            <a:ext cx="5061782" cy="273897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3130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Fundamentals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it Works?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Communication Between Your Computer and Your App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Sharing Through the Cloud From a Web Based Server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6EAA6D-4422-4AA6-A5B2-1FAB2A36CE70}"/>
              </a:ext>
            </a:extLst>
          </p:cNvPr>
          <p:cNvGrpSpPr/>
          <p:nvPr/>
        </p:nvGrpSpPr>
        <p:grpSpPr>
          <a:xfrm>
            <a:off x="4750908" y="1828800"/>
            <a:ext cx="3162274" cy="1812349"/>
            <a:chOff x="4004916" y="1285576"/>
            <a:chExt cx="4967426" cy="28469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184871E-4CF1-482C-939C-083DBB2B6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4916" y="1995894"/>
              <a:ext cx="2114239" cy="1433106"/>
            </a:xfrm>
            <a:prstGeom prst="rect">
              <a:avLst/>
            </a:prstGeom>
            <a:ln>
              <a:solidFill>
                <a:srgbClr val="40404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6" name="Arrow: Curved Down 5">
              <a:extLst>
                <a:ext uri="{FF2B5EF4-FFF2-40B4-BE49-F238E27FC236}">
                  <a16:creationId xmlns:a16="http://schemas.microsoft.com/office/drawing/2014/main" id="{5F9F1CF3-2A36-4EEC-9272-227C66ACA48A}"/>
                </a:ext>
              </a:extLst>
            </p:cNvPr>
            <p:cNvSpPr/>
            <p:nvPr/>
          </p:nvSpPr>
          <p:spPr>
            <a:xfrm>
              <a:off x="5029200" y="1285576"/>
              <a:ext cx="2667000" cy="527724"/>
            </a:xfrm>
            <a:prstGeom prst="curvedDownArrow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59F6B16-1206-4092-96E4-5757FAA05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81800" y="1995894"/>
              <a:ext cx="2190542" cy="1426274"/>
            </a:xfrm>
            <a:prstGeom prst="rect">
              <a:avLst/>
            </a:prstGeom>
            <a:ln>
              <a:solidFill>
                <a:srgbClr val="40404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F5B5C25E-D185-46BD-9602-E2CC237291DA}"/>
                </a:ext>
              </a:extLst>
            </p:cNvPr>
            <p:cNvSpPr/>
            <p:nvPr/>
          </p:nvSpPr>
          <p:spPr>
            <a:xfrm rot="10800000">
              <a:off x="5029200" y="3604762"/>
              <a:ext cx="2667000" cy="527724"/>
            </a:xfrm>
            <a:prstGeom prst="curvedDownArrow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7532AC5-6E3F-44D8-903B-A932674D38EF}"/>
              </a:ext>
            </a:extLst>
          </p:cNvPr>
          <p:cNvGrpSpPr/>
          <p:nvPr/>
        </p:nvGrpSpPr>
        <p:grpSpPr>
          <a:xfrm>
            <a:off x="5176344" y="4781597"/>
            <a:ext cx="2736838" cy="1750037"/>
            <a:chOff x="5176344" y="4379727"/>
            <a:chExt cx="2736838" cy="175003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1E76CD0-37CB-4B0D-AE46-7C1C5F190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76344" y="4798497"/>
              <a:ext cx="565069" cy="891069"/>
            </a:xfrm>
            <a:prstGeom prst="rect">
              <a:avLst/>
            </a:prstGeom>
            <a:ln>
              <a:solidFill>
                <a:srgbClr val="40404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20" name="Arrow: Curved Down 19">
              <a:extLst>
                <a:ext uri="{FF2B5EF4-FFF2-40B4-BE49-F238E27FC236}">
                  <a16:creationId xmlns:a16="http://schemas.microsoft.com/office/drawing/2014/main" id="{9F60B6C0-D63C-4817-9881-D2ACD6791EBD}"/>
                </a:ext>
              </a:extLst>
            </p:cNvPr>
            <p:cNvSpPr/>
            <p:nvPr/>
          </p:nvSpPr>
          <p:spPr>
            <a:xfrm>
              <a:off x="5423872" y="4379727"/>
              <a:ext cx="1697818" cy="335950"/>
            </a:xfrm>
            <a:prstGeom prst="curvedDownArrow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Arrow: Curved Down 21">
              <a:extLst>
                <a:ext uri="{FF2B5EF4-FFF2-40B4-BE49-F238E27FC236}">
                  <a16:creationId xmlns:a16="http://schemas.microsoft.com/office/drawing/2014/main" id="{1ACADC0D-F359-4C7E-B3A5-E0F8A9CE83AD}"/>
                </a:ext>
              </a:extLst>
            </p:cNvPr>
            <p:cNvSpPr/>
            <p:nvPr/>
          </p:nvSpPr>
          <p:spPr>
            <a:xfrm rot="10800000">
              <a:off x="5402969" y="5793814"/>
              <a:ext cx="1697818" cy="335950"/>
            </a:xfrm>
            <a:prstGeom prst="curvedDownArrow">
              <a:avLst/>
            </a:prstGeom>
            <a:solidFill>
              <a:srgbClr val="404040"/>
            </a:solidFill>
            <a:ln>
              <a:solidFill>
                <a:srgbClr val="40404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BFC6C69-A4E7-4DCE-B777-F4CB58094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8678" y="4764697"/>
              <a:ext cx="1394504" cy="907969"/>
            </a:xfrm>
            <a:prstGeom prst="rect">
              <a:avLst/>
            </a:prstGeom>
            <a:ln>
              <a:solidFill>
                <a:srgbClr val="40404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967052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Shiny Fundamentals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D548D-9972-4268-B7E7-24964BC7CA3E}"/>
              </a:ext>
            </a:extLst>
          </p:cNvPr>
          <p:cNvSpPr txBox="1"/>
          <p:nvPr/>
        </p:nvSpPr>
        <p:spPr>
          <a:xfrm>
            <a:off x="3810000" y="643467"/>
            <a:ext cx="533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Two Components in 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ui.R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User Interface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Written in HTML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Specify Inputs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Displays Outputs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server.R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Instructions in 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Uses Inputs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Computations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Graphics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Models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Generates Outputs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E356EB-DED3-4CBE-BAB2-8126DBB8E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3721669"/>
            <a:ext cx="1428750" cy="166220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2F4ABD-2E2E-4E19-8DB1-02FF3DEC9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0" y="1437339"/>
            <a:ext cx="1428750" cy="17240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8235637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25540</TotalTime>
  <Words>575</Words>
  <Application>Microsoft Office PowerPoint</Application>
  <PresentationFormat>On-screen Show (4:3)</PresentationFormat>
  <Paragraphs>385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Office Theme</vt:lpstr>
      <vt:lpstr>1_Office Theme</vt:lpstr>
      <vt:lpstr>Shiny</vt:lpstr>
      <vt:lpstr>Introduction</vt:lpstr>
      <vt:lpstr>Introduction</vt:lpstr>
      <vt:lpstr>Introduction</vt:lpstr>
      <vt:lpstr>Getting Started</vt:lpstr>
      <vt:lpstr>Getting Started</vt:lpstr>
      <vt:lpstr>Getting Started</vt:lpstr>
      <vt:lpstr>Shiny Fundamentals</vt:lpstr>
      <vt:lpstr>Shiny Fundamentals</vt:lpstr>
      <vt:lpstr>Shiny Fundamentals</vt:lpstr>
      <vt:lpstr>Shiny Fundamentals</vt:lpstr>
      <vt:lpstr>Shiny Fundamentals</vt:lpstr>
      <vt:lpstr>Shiny Fundamentals</vt:lpstr>
      <vt:lpstr>Gapminder  Shiny App</vt:lpstr>
      <vt:lpstr>Gapminder  Shiny App</vt:lpstr>
      <vt:lpstr>Gapminder  Shiny App</vt:lpstr>
      <vt:lpstr>Gapminder  Shiny App</vt:lpstr>
      <vt:lpstr>Gapminder  Shiny App</vt:lpstr>
      <vt:lpstr>Gapminder  Shiny App</vt:lpstr>
      <vt:lpstr>Gapminder  Shiny App</vt:lpstr>
      <vt:lpstr>R Shiny  Tutorials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820</cp:revision>
  <dcterms:created xsi:type="dcterms:W3CDTF">2018-08-19T01:44:24Z</dcterms:created>
  <dcterms:modified xsi:type="dcterms:W3CDTF">2019-04-12T00:59:32Z</dcterms:modified>
</cp:coreProperties>
</file>