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25" r:id="rId4"/>
    <p:sldId id="330" r:id="rId5"/>
    <p:sldId id="331" r:id="rId6"/>
    <p:sldId id="332" r:id="rId7"/>
    <p:sldId id="335" r:id="rId8"/>
    <p:sldId id="333" r:id="rId9"/>
    <p:sldId id="334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1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tiff"/><Relationship Id="rId4" Type="http://schemas.openxmlformats.org/officeDocument/2006/relationships/hyperlink" Target="https://ggplot2.tidyverse.org/reference/#section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ggplot2-cheatsheet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Visualization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To Develop a Personal and Intimate Relationship With R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Install Some Key R Packages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</a:rPr>
              <a:t>Tidyverse</a:t>
            </a:r>
            <a:endParaRPr lang="en-US" sz="2400" dirty="0">
              <a:solidFill>
                <a:srgbClr val="404040"/>
              </a:solidFill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</a:rPr>
              <a:t>Rmarkdown</a:t>
            </a: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Practice Coding via R Scripts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Learn Elements of ggplot2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Practice Making Visually Stunning Pictures that Change Lives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Package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Other Packages To Be Installed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RColorBrewer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084649" y="1022242"/>
            <a:ext cx="3306752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</a:t>
            </a:r>
            <a:r>
              <a:rPr lang="en-US" sz="2000" dirty="0" err="1">
                <a:solidFill>
                  <a:schemeClr val="bg1"/>
                </a:solidFill>
              </a:rPr>
              <a:t>tidyverse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F21DE-F956-4E5F-AC07-96F974BD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772" y="3731442"/>
            <a:ext cx="5194105" cy="30265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04B3EE-7698-44E2-BA90-60A98037538D}"/>
              </a:ext>
            </a:extLst>
          </p:cNvPr>
          <p:cNvSpPr/>
          <p:nvPr/>
        </p:nvSpPr>
        <p:spPr>
          <a:xfrm rot="9001079" flipV="1">
            <a:off x="4029852" y="3647303"/>
            <a:ext cx="1304197" cy="66381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27593-C01F-44AF-AC37-7378682F1DF9}"/>
              </a:ext>
            </a:extLst>
          </p:cNvPr>
          <p:cNvSpPr txBox="1"/>
          <p:nvPr/>
        </p:nvSpPr>
        <p:spPr>
          <a:xfrm>
            <a:off x="5195278" y="3160123"/>
            <a:ext cx="365759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Select Install and Search on CRAN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93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To Use the Package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Code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Check Box for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495800" y="1524000"/>
            <a:ext cx="2514600" cy="40011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library(“</a:t>
            </a:r>
            <a:r>
              <a:rPr lang="en-US" sz="2000" dirty="0" err="1">
                <a:solidFill>
                  <a:schemeClr val="bg1"/>
                </a:solidFill>
              </a:rPr>
              <a:t>tidyverse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BA3F4-A716-4D61-955D-BD19B647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496" y="2702983"/>
            <a:ext cx="5452304" cy="3511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060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Help Page: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4"/>
              </a:rPr>
              <a:t>Link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Comes with Pre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loaded Datasets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2BC03-CA48-4DEA-B40E-6867246AA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96" y="1905000"/>
            <a:ext cx="5355932" cy="435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6832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Many Useful Plots and Charts Provided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See Cheat Sheet: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3"/>
              </a:rPr>
              <a:t>Link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 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	(Also on Course Website)</a:t>
            </a:r>
          </a:p>
          <a:p>
            <a:pPr marL="85725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Called </a:t>
            </a:r>
            <a:r>
              <a:rPr lang="en-US" sz="2400" dirty="0" err="1">
                <a:solidFill>
                  <a:srgbClr val="404040"/>
                </a:solidFill>
                <a:ea typeface="+mn-ea"/>
              </a:rPr>
              <a:t>Geoms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 (Geometric Objects)</a:t>
            </a:r>
          </a:p>
          <a:p>
            <a:pPr marL="85725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The </a:t>
            </a:r>
            <a:r>
              <a:rPr lang="en-US" sz="2400" dirty="0" err="1">
                <a:solidFill>
                  <a:srgbClr val="404040"/>
                </a:solidFill>
              </a:rPr>
              <a:t>Geom</a:t>
            </a:r>
            <a:r>
              <a:rPr lang="en-US" sz="2400" dirty="0">
                <a:solidFill>
                  <a:srgbClr val="404040"/>
                </a:solidFill>
              </a:rPr>
              <a:t> you choose Must Comply with the Type of Variables You are Analyzing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457200"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Organized by Type of Data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Univariate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Bivariate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Mixtures of Categorical and Numeric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61970-6F81-4FE5-AE2D-7B8AFF403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97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ggplot2 General Form</a:t>
            </a:r>
          </a:p>
          <a:p>
            <a:pPr marL="17145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FA70-3884-4C23-BB20-BE40E47A1AF7}"/>
              </a:ext>
            </a:extLst>
          </p:cNvPr>
          <p:cNvSpPr txBox="1"/>
          <p:nvPr/>
        </p:nvSpPr>
        <p:spPr>
          <a:xfrm>
            <a:off x="3632496" y="2057400"/>
            <a:ext cx="5359103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ggplot</a:t>
            </a:r>
            <a:r>
              <a:rPr lang="en-US" sz="2000" dirty="0">
                <a:solidFill>
                  <a:schemeClr val="bg1"/>
                </a:solidFill>
              </a:rPr>
              <a:t>(data=_____) +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geom_TYPE</a:t>
            </a:r>
            <a:r>
              <a:rPr lang="en-US" sz="2000" dirty="0">
                <a:solidFill>
                  <a:schemeClr val="bg1"/>
                </a:solidFill>
              </a:rPr>
              <a:t>(mapping=</a:t>
            </a:r>
            <a:r>
              <a:rPr lang="en-US" sz="2000" dirty="0" err="1">
                <a:solidFill>
                  <a:schemeClr val="bg1"/>
                </a:solidFill>
              </a:rPr>
              <a:t>aes</a:t>
            </a:r>
            <a:r>
              <a:rPr lang="en-US" sz="2000" dirty="0">
                <a:solidFill>
                  <a:schemeClr val="bg1"/>
                </a:solidFill>
              </a:rPr>
              <a:t>(x=___,y=____, etc.))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E8C4E-7E4F-43A4-A9A6-308FFBECA2F7}"/>
              </a:ext>
            </a:extLst>
          </p:cNvPr>
          <p:cNvSpPr txBox="1"/>
          <p:nvPr/>
        </p:nvSpPr>
        <p:spPr>
          <a:xfrm>
            <a:off x="7086600" y="2916763"/>
            <a:ext cx="1752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Fill in Blanks from Variables in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2B742-2F96-4711-90D4-18CBE0DE0243}"/>
              </a:ext>
            </a:extLst>
          </p:cNvPr>
          <p:cNvSpPr txBox="1"/>
          <p:nvPr/>
        </p:nvSpPr>
        <p:spPr>
          <a:xfrm>
            <a:off x="3632494" y="1261694"/>
            <a:ext cx="21336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Fill in Blank With Name of Data in 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E8B894-09D4-4E5A-96AF-D4E821F0B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8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4800" b="1" dirty="0">
                <a:solidFill>
                  <a:srgbClr val="404040"/>
                </a:solidFill>
                <a:ea typeface="+mn-ea"/>
              </a:rPr>
              <a:t>Now, let us 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9600" b="1" dirty="0">
                <a:solidFill>
                  <a:srgbClr val="404040"/>
                </a:solidFill>
                <a:ea typeface="+mn-ea"/>
              </a:rPr>
              <a:t>PRACTICE</a:t>
            </a:r>
            <a:endParaRPr lang="en-US" sz="96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ea typeface="+mn-ea"/>
              </a:rPr>
              <a:t>Start by downloading Tutorial2.Rmd to Your Computer from the Course Website and open the file in RStudio</a:t>
            </a:r>
            <a:r>
              <a:rPr lang="en-US" sz="2000" b="1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D5388-C00A-4917-8C49-59A3C6059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11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181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Data Visualization</vt:lpstr>
      <vt:lpstr>Why are We Here?</vt:lpstr>
      <vt:lpstr>Initial Steps in RStudio</vt:lpstr>
      <vt:lpstr>Initial Steps in RStudio</vt:lpstr>
      <vt:lpstr>ggplot2</vt:lpstr>
      <vt:lpstr>ggplot2</vt:lpstr>
      <vt:lpstr>ggplot2</vt:lpstr>
      <vt:lpstr>ggplot2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40</cp:revision>
  <dcterms:created xsi:type="dcterms:W3CDTF">2018-08-19T01:44:24Z</dcterms:created>
  <dcterms:modified xsi:type="dcterms:W3CDTF">2019-01-11T03:19:40Z</dcterms:modified>
</cp:coreProperties>
</file>