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9"/>
  </p:notesMasterIdLst>
  <p:handoutMasterIdLst>
    <p:handoutMasterId r:id="rId20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29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Workflow in </a:t>
            </a:r>
            <a:r>
              <a:rPr lang="en-US" sz="6000" i="1" dirty="0" err="1">
                <a:ea typeface="+mj-ea"/>
                <a:cs typeface="+mj-cs"/>
              </a:rPr>
              <a:t>RMarkdown</a:t>
            </a:r>
            <a:endParaRPr lang="en-US" sz="6000" i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41D5F-5C69-4489-8470-2FBE21009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53" y="1442124"/>
            <a:ext cx="4380147" cy="5105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B468D7-6BD4-4068-A6B9-DEA0D83F6D65}"/>
              </a:ext>
            </a:extLst>
          </p:cNvPr>
          <p:cNvSpPr/>
          <p:nvPr/>
        </p:nvSpPr>
        <p:spPr>
          <a:xfrm>
            <a:off x="8392922" y="526870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808B8-8441-4986-9DE4-2D76572E8EAB}"/>
              </a:ext>
            </a:extLst>
          </p:cNvPr>
          <p:cNvCxnSpPr>
            <a:cxnSpLocks/>
          </p:cNvCxnSpPr>
          <p:nvPr/>
        </p:nvCxnSpPr>
        <p:spPr>
          <a:xfrm flipH="1">
            <a:off x="5276124" y="5436498"/>
            <a:ext cx="3062200" cy="8881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2CB4DC-B67C-4A83-86BD-69EDE8A2CDA9}"/>
              </a:ext>
            </a:extLst>
          </p:cNvPr>
          <p:cNvSpPr txBox="1"/>
          <p:nvPr/>
        </p:nvSpPr>
        <p:spPr>
          <a:xfrm>
            <a:off x="5793373" y="5869339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Then, Run Current Chunk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63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Vector and Matrix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2C4DE-21C6-4A1E-8549-22B6A0C01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89" y="1476468"/>
            <a:ext cx="2826669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257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Tibble/</a:t>
            </a:r>
            <a:r>
              <a:rPr lang="en-US" dirty="0" err="1">
                <a:solidFill>
                  <a:srgbClr val="404040"/>
                </a:solidFill>
              </a:rPr>
              <a:t>Dataframe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3BF47-E5F2-424E-880D-48D51D6A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36" y="1524000"/>
            <a:ext cx="3355728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1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490722" y="643467"/>
            <a:ext cx="565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Lists (Combines Different Objects)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46C48-BBDB-449C-9E2A-FDB3BFB82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65" y="1481607"/>
            <a:ext cx="2544673" cy="2362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43AA3-B440-40E6-ADDA-38237B041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985041"/>
            <a:ext cx="2901286" cy="270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E8308-8B2B-40D6-A7DC-26B136DC0647}"/>
              </a:ext>
            </a:extLst>
          </p:cNvPr>
          <p:cNvSpPr/>
          <p:nvPr/>
        </p:nvSpPr>
        <p:spPr>
          <a:xfrm>
            <a:off x="5105400" y="1642038"/>
            <a:ext cx="1861439" cy="276908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A1B06D-2A70-4C9B-B302-C9697A5BC0A0}"/>
              </a:ext>
            </a:extLst>
          </p:cNvPr>
          <p:cNvCxnSpPr>
            <a:cxnSpLocks/>
          </p:cNvCxnSpPr>
          <p:nvPr/>
        </p:nvCxnSpPr>
        <p:spPr>
          <a:xfrm flipH="1">
            <a:off x="5334000" y="1981200"/>
            <a:ext cx="685800" cy="25146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C77A66-30D9-49B8-9A69-8E5E510D04EF}"/>
              </a:ext>
            </a:extLst>
          </p:cNvPr>
          <p:cNvSpPr txBox="1"/>
          <p:nvPr/>
        </p:nvSpPr>
        <p:spPr>
          <a:xfrm>
            <a:off x="4255274" y="3815764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Creates Long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27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You: Input Objects and Specify Arguments (Defaults Exist)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Function: Outputs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Input: Vector and Specified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Output: Desired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online help, 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B430D-29ED-452E-8E4F-B6AEB77F75E5}"/>
              </a:ext>
            </a:extLst>
          </p:cNvPr>
          <p:cNvSpPr txBox="1"/>
          <p:nvPr/>
        </p:nvSpPr>
        <p:spPr>
          <a:xfrm>
            <a:off x="5791200" y="3244334"/>
            <a:ext cx="14478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quantile()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D719D-3EA9-4352-9C94-6C14CE8A6969}"/>
              </a:ext>
            </a:extLst>
          </p:cNvPr>
          <p:cNvSpPr txBox="1"/>
          <p:nvPr/>
        </p:nvSpPr>
        <p:spPr>
          <a:xfrm>
            <a:off x="7162800" y="4724400"/>
            <a:ext cx="1371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?quantile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4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(Cont.)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447F3-65F6-463F-930B-05A98AE2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472175"/>
            <a:ext cx="4098279" cy="226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0A4D4-5B90-425A-A16C-4BA35C13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855285"/>
            <a:ext cx="3200400" cy="2771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1567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Workflow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33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Chapters Discussing Workflow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2: Basics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4: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6: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Our Focus is on Workflow Within </a:t>
            </a:r>
            <a:r>
              <a:rPr lang="en-US" sz="6600" dirty="0" err="1">
                <a:solidFill>
                  <a:srgbClr val="404040"/>
                </a:solidFill>
              </a:rPr>
              <a:t>Rmarkdown</a:t>
            </a:r>
            <a:endParaRPr lang="en-US" sz="6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Today’s Lecture on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Running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Objects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Essential Reads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Advised Reading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21: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Text Formatting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22: More </a:t>
            </a:r>
            <a:r>
              <a:rPr lang="en-US" dirty="0" err="1">
                <a:solidFill>
                  <a:srgbClr val="404040"/>
                </a:solidFill>
              </a:rPr>
              <a:t>ggplot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Labeling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Annotating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Scaling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Zooming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Saving 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1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Placing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 (Mini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R, Python, SQL, </a:t>
            </a:r>
            <a:r>
              <a:rPr lang="en-US" dirty="0" err="1">
                <a:solidFill>
                  <a:srgbClr val="404040"/>
                </a:solidFill>
              </a:rPr>
              <a:t>Rcpp</a:t>
            </a:r>
            <a:r>
              <a:rPr lang="en-US" dirty="0">
                <a:solidFill>
                  <a:srgbClr val="404040"/>
                </a:solidFill>
              </a:rPr>
              <a:t> (C++)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Inserting R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1: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2: </a:t>
            </a:r>
            <a:r>
              <a:rPr lang="en-US" dirty="0" err="1">
                <a:solidFill>
                  <a:srgbClr val="404040"/>
                </a:solidFill>
              </a:rPr>
              <a:t>Ctrl+Alt+I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8F995-7DC3-4148-B14C-24262E823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73" y="2240782"/>
            <a:ext cx="3675019" cy="17304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B63D4-7F96-46CB-86A4-7429B2F51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673" y="4191000"/>
            <a:ext cx="3719690" cy="173040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C4E5EA5-43A8-4777-B6C0-C14D1F309D80}"/>
              </a:ext>
            </a:extLst>
          </p:cNvPr>
          <p:cNvSpPr/>
          <p:nvPr/>
        </p:nvSpPr>
        <p:spPr>
          <a:xfrm rot="5400000">
            <a:off x="6077978" y="4501637"/>
            <a:ext cx="1730407" cy="457200"/>
          </a:xfrm>
          <a:prstGeom prst="rightArrow">
            <a:avLst/>
          </a:prstGeom>
          <a:solidFill>
            <a:srgbClr val="40404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3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Highlighted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5D0B0-D5D0-4A26-8827-342A4326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835" y="1500214"/>
            <a:ext cx="4843529" cy="5981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42B2DD-1A3F-41A0-8459-B799CC89B79A}"/>
              </a:ext>
            </a:extLst>
          </p:cNvPr>
          <p:cNvCxnSpPr/>
          <p:nvPr/>
        </p:nvCxnSpPr>
        <p:spPr>
          <a:xfrm flipH="1">
            <a:off x="5181600" y="2213127"/>
            <a:ext cx="381000" cy="5300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EE36D9-9E23-4166-A5F7-8500BD015EDB}"/>
              </a:ext>
            </a:extLst>
          </p:cNvPr>
          <p:cNvCxnSpPr>
            <a:cxnSpLocks/>
          </p:cNvCxnSpPr>
          <p:nvPr/>
        </p:nvCxnSpPr>
        <p:spPr>
          <a:xfrm>
            <a:off x="6978203" y="2209658"/>
            <a:ext cx="381000" cy="5143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4AD9972-80F3-40CB-977B-CEF9DC906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37" y="2811273"/>
            <a:ext cx="1474128" cy="20551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EDAC9-8C8D-4060-A30D-1B8524EF4BFB}"/>
              </a:ext>
            </a:extLst>
          </p:cNvPr>
          <p:cNvSpPr txBox="1"/>
          <p:nvPr/>
        </p:nvSpPr>
        <p:spPr>
          <a:xfrm>
            <a:off x="6781801" y="28171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Ctrl+Enter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B9B7-400B-4EF4-9688-BBAC2185DB87}"/>
              </a:ext>
            </a:extLst>
          </p:cNvPr>
          <p:cNvCxnSpPr>
            <a:cxnSpLocks/>
          </p:cNvCxnSpPr>
          <p:nvPr/>
        </p:nvCxnSpPr>
        <p:spPr>
          <a:xfrm>
            <a:off x="5398501" y="4934493"/>
            <a:ext cx="381000" cy="628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FDBE6-C723-4BDB-B124-21C5CF74673C}"/>
              </a:ext>
            </a:extLst>
          </p:cNvPr>
          <p:cNvCxnSpPr>
            <a:cxnSpLocks/>
          </p:cNvCxnSpPr>
          <p:nvPr/>
        </p:nvCxnSpPr>
        <p:spPr>
          <a:xfrm flipH="1">
            <a:off x="6477000" y="3278832"/>
            <a:ext cx="952501" cy="22837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B14B833-3B28-4A0C-87DF-64FA27C0C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910" y="5699014"/>
            <a:ext cx="4909377" cy="9292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6261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Chunking It (Recommended)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7B3D1-5A4D-4620-9114-9D95678D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474464"/>
            <a:ext cx="1894313" cy="215741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2BC560-6A04-4845-865A-AF98D82CEF9E}"/>
              </a:ext>
            </a:extLst>
          </p:cNvPr>
          <p:cNvSpPr txBox="1"/>
          <p:nvPr/>
        </p:nvSpPr>
        <p:spPr>
          <a:xfrm>
            <a:off x="5285213" y="3733800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Ctrl+Shift+Enter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E3CA3-69F6-4DA7-95BB-6B2E692FF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442" y="2526976"/>
            <a:ext cx="1628775" cy="11049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B177B1-6E0D-4542-9E2F-1B7833DCFC43}"/>
              </a:ext>
            </a:extLst>
          </p:cNvPr>
          <p:cNvSpPr/>
          <p:nvPr/>
        </p:nvSpPr>
        <p:spPr>
          <a:xfrm>
            <a:off x="7821267" y="255317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9B20E-D7FA-4109-96F4-A2B895DD6BD7}"/>
              </a:ext>
            </a:extLst>
          </p:cNvPr>
          <p:cNvCxnSpPr/>
          <p:nvPr/>
        </p:nvCxnSpPr>
        <p:spPr>
          <a:xfrm>
            <a:off x="7928652" y="2240782"/>
            <a:ext cx="0" cy="19761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D4EADD-6A20-4D8C-AC72-08CD0BD9676D}"/>
              </a:ext>
            </a:extLst>
          </p:cNvPr>
          <p:cNvSpPr txBox="1"/>
          <p:nvPr/>
        </p:nvSpPr>
        <p:spPr>
          <a:xfrm>
            <a:off x="7433352" y="1511251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04040"/>
                </a:solidFill>
              </a:rPr>
              <a:t>Press Play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3E9D12F-4759-4AE6-9BB7-4C52C21759FA}"/>
              </a:ext>
            </a:extLst>
          </p:cNvPr>
          <p:cNvSpPr/>
          <p:nvPr/>
        </p:nvSpPr>
        <p:spPr>
          <a:xfrm>
            <a:off x="4876800" y="4211564"/>
            <a:ext cx="3276600" cy="656749"/>
          </a:xfrm>
          <a:prstGeom prst="downArrow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07A7C9-5FD2-49E2-B379-D22DFDA0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596" y="5257800"/>
            <a:ext cx="5394007" cy="107230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535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E4203-7F6E-479B-82CE-7071F4C49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019" y="1583796"/>
            <a:ext cx="4721625" cy="27765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FF4928-D528-4620-AF34-6D0B808CF474}"/>
              </a:ext>
            </a:extLst>
          </p:cNvPr>
          <p:cNvSpPr/>
          <p:nvPr/>
        </p:nvSpPr>
        <p:spPr>
          <a:xfrm>
            <a:off x="8538038" y="271716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AEAC01-17ED-46C4-82AB-851599FA1395}"/>
              </a:ext>
            </a:extLst>
          </p:cNvPr>
          <p:cNvCxnSpPr/>
          <p:nvPr/>
        </p:nvCxnSpPr>
        <p:spPr>
          <a:xfrm flipH="1">
            <a:off x="6404438" y="2972064"/>
            <a:ext cx="2057400" cy="11379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F51B6C-F764-4284-A724-DC24FAD04FEF}"/>
              </a:ext>
            </a:extLst>
          </p:cNvPr>
          <p:cNvSpPr txBox="1"/>
          <p:nvPr/>
        </p:nvSpPr>
        <p:spPr>
          <a:xfrm rot="19800000">
            <a:off x="6880330" y="2888627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A500A3-CA58-4F8E-9975-E280A889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0000">
            <a:off x="6879709" y="3537373"/>
            <a:ext cx="1660061" cy="363632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6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 First Chunk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Then, Run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Second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Chunk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FE86F-CA91-47C4-967F-CF5BDF5F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60" y="2865636"/>
            <a:ext cx="4467226" cy="111914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D1D05E-A463-4701-A8EE-E97017C9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160" y="1474464"/>
            <a:ext cx="4467226" cy="13001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E00E1-6437-4DE7-828F-2B3EAC69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240" y="4415748"/>
            <a:ext cx="2665093" cy="22909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42BA5A-A2A6-44B1-A5C6-1C66C50D9F6E}"/>
              </a:ext>
            </a:extLst>
          </p:cNvPr>
          <p:cNvSpPr/>
          <p:nvPr/>
        </p:nvSpPr>
        <p:spPr>
          <a:xfrm>
            <a:off x="8723313" y="151029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CC99B-5384-4A99-93F7-C82F089FB2FC}"/>
              </a:ext>
            </a:extLst>
          </p:cNvPr>
          <p:cNvSpPr/>
          <p:nvPr/>
        </p:nvSpPr>
        <p:spPr>
          <a:xfrm>
            <a:off x="8596524" y="5334000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2527E3-4F48-462B-89A1-B7277975FD6A}"/>
              </a:ext>
            </a:extLst>
          </p:cNvPr>
          <p:cNvCxnSpPr/>
          <p:nvPr/>
        </p:nvCxnSpPr>
        <p:spPr>
          <a:xfrm>
            <a:off x="5562600" y="5257800"/>
            <a:ext cx="2971800" cy="14978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5E3480-55A0-4534-9AD4-501FB14D2CA3}"/>
              </a:ext>
            </a:extLst>
          </p:cNvPr>
          <p:cNvCxnSpPr>
            <a:cxnSpLocks/>
          </p:cNvCxnSpPr>
          <p:nvPr/>
        </p:nvCxnSpPr>
        <p:spPr>
          <a:xfrm>
            <a:off x="6934200" y="1279176"/>
            <a:ext cx="1722127" cy="2952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063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E003F-FBAC-41D9-8575-59BE793E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1524000"/>
            <a:ext cx="4876800" cy="494013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E5890C-9422-48E6-A2A1-69D00E9024C4}"/>
              </a:ext>
            </a:extLst>
          </p:cNvPr>
          <p:cNvSpPr/>
          <p:nvPr/>
        </p:nvSpPr>
        <p:spPr>
          <a:xfrm>
            <a:off x="8392922" y="5720232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168794-B779-4E15-9498-2EBB6DC28469}"/>
              </a:ext>
            </a:extLst>
          </p:cNvPr>
          <p:cNvCxnSpPr>
            <a:cxnSpLocks/>
          </p:cNvCxnSpPr>
          <p:nvPr/>
        </p:nvCxnSpPr>
        <p:spPr>
          <a:xfrm flipH="1" flipV="1">
            <a:off x="4811522" y="4953001"/>
            <a:ext cx="3497962" cy="82485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931EB1-8EE9-438B-A2D4-C41D31755760}"/>
              </a:ext>
            </a:extLst>
          </p:cNvPr>
          <p:cNvCxnSpPr>
            <a:cxnSpLocks/>
          </p:cNvCxnSpPr>
          <p:nvPr/>
        </p:nvCxnSpPr>
        <p:spPr>
          <a:xfrm flipH="1" flipV="1">
            <a:off x="4659872" y="2743506"/>
            <a:ext cx="3649612" cy="28952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A0F412-8D5E-4A73-8DE1-84A17305E0E2}"/>
              </a:ext>
            </a:extLst>
          </p:cNvPr>
          <p:cNvSpPr txBox="1"/>
          <p:nvPr/>
        </p:nvSpPr>
        <p:spPr>
          <a:xfrm>
            <a:off x="5620584" y="4931675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Runs All Previous Chunks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278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295</Words>
  <Application>Microsoft Office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1_Office Theme</vt:lpstr>
      <vt:lpstr>Workflow in RMarkdown</vt:lpstr>
      <vt:lpstr>Workflow Info</vt:lpstr>
      <vt:lpstr>Essential Reads</vt:lpstr>
      <vt:lpstr>Placing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Objects in R</vt:lpstr>
      <vt:lpstr>Objects in R</vt:lpstr>
      <vt:lpstr>Objects in R</vt:lpstr>
      <vt:lpstr>Functions in R</vt:lpstr>
      <vt:lpstr>Functions in R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44</cp:revision>
  <dcterms:created xsi:type="dcterms:W3CDTF">2018-08-19T01:44:24Z</dcterms:created>
  <dcterms:modified xsi:type="dcterms:W3CDTF">2019-01-14T00:01:37Z</dcterms:modified>
</cp:coreProperties>
</file>