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  <p:sldMasterId id="2147483676" r:id="rId2"/>
  </p:sldMasterIdLst>
  <p:notesMasterIdLst>
    <p:notesMasterId r:id="rId15"/>
  </p:notesMasterIdLst>
  <p:handoutMasterIdLst>
    <p:handoutMasterId r:id="rId16"/>
  </p:handoutMasterIdLst>
  <p:sldIdLst>
    <p:sldId id="320" r:id="rId3"/>
    <p:sldId id="405" r:id="rId4"/>
    <p:sldId id="396" r:id="rId5"/>
    <p:sldId id="406" r:id="rId6"/>
    <p:sldId id="407" r:id="rId7"/>
    <p:sldId id="408" r:id="rId8"/>
    <p:sldId id="409" r:id="rId9"/>
    <p:sldId id="410" r:id="rId10"/>
    <p:sldId id="411" r:id="rId11"/>
    <p:sldId id="412" r:id="rId12"/>
    <p:sldId id="413" r:id="rId13"/>
    <p:sldId id="329" r:id="rId14"/>
  </p:sldIdLst>
  <p:sldSz cx="9144000" cy="6858000" type="screen4x3"/>
  <p:notesSz cx="6858000" cy="9144000"/>
  <p:custDataLst>
    <p:tags r:id="rId17"/>
  </p:custDataLst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per Mario" initials="SM" lastIdx="1" clrIdx="0">
    <p:extLst>
      <p:ext uri="{19B8F6BF-5375-455C-9EA6-DF929625EA0E}">
        <p15:presenceInfo xmlns:p15="http://schemas.microsoft.com/office/powerpoint/2012/main" userId="00ac6b547670034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D5D5D5"/>
    <a:srgbClr val="0D16FF"/>
    <a:srgbClr val="3AD24F"/>
    <a:srgbClr val="13C33A"/>
    <a:srgbClr val="19FF4C"/>
    <a:srgbClr val="38FF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558" autoAdjust="0"/>
    <p:restoredTop sz="86050" autoAdjust="0"/>
  </p:normalViewPr>
  <p:slideViewPr>
    <p:cSldViewPr snapToObjects="1" showGuides="1">
      <p:cViewPr varScale="1">
        <p:scale>
          <a:sx n="106" d="100"/>
          <a:sy n="106" d="100"/>
        </p:scale>
        <p:origin x="1068" y="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 showGuides="1">
      <p:cViewPr varScale="1">
        <p:scale>
          <a:sx n="92" d="100"/>
          <a:sy n="92" d="100"/>
        </p:scale>
        <p:origin x="-2816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commentAuthors" Target="commentAuthors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gs" Target="tags/tag1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dirty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fld id="{4DC0810E-0BCD-E64E-A6C5-A30C40CB909A}" type="datetime1">
              <a:rPr lang="en-US" smtClean="0"/>
              <a:pPr>
                <a:defRPr/>
              </a:pPr>
              <a:t>10/3/2018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dirty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fld id="{6C513ED8-42D2-F348-B32E-1E08EBA3202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12474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7809FE7-6137-DD41-9F63-40D3C06ED648}" type="datetime1">
              <a:rPr lang="en-US" smtClean="0"/>
              <a:pPr>
                <a:defRPr/>
              </a:pPr>
              <a:t>10/3/2018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AE6B6CE-84D6-AA47-BFFB-BF474964ABC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5481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ＭＳ Ｐゴシック" pitchFamily="-109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13CC5-C68A-D74B-A47D-B9037181BEC9}" type="datetime1">
              <a:rPr lang="en-US" smtClean="0"/>
              <a:pPr>
                <a:defRPr/>
              </a:pPr>
              <a:t>10/3/2018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28F3E4-3DB0-5047-AB48-1D5F1631E4A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180481-5049-3348-8BDE-6ED73D1FFD05}" type="datetime1">
              <a:rPr lang="en-US" smtClean="0"/>
              <a:pPr>
                <a:defRPr/>
              </a:pPr>
              <a:t>10/3/2018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6C3CAE-C8EC-A34C-8BA7-45B57A12C45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0CAD31-5B17-5C45-A5AD-4FD14EF5A831}" type="datetime1">
              <a:rPr lang="en-US" smtClean="0"/>
              <a:pPr>
                <a:defRPr/>
              </a:pPr>
              <a:t>10/3/2018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67433E-4536-374D-BC3B-87E876FD31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A3718B-777D-3D49-8591-E15752B30C9B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10/3/2018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4CA1D4-DED4-C24E-9239-0981CC259A37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1F0E25-14E9-3041-AABD-4AD753BE9819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10/3/2018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38FFF4-9554-9D4C-8544-C56B1E15F8B2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BD78A4-1BF3-644A-BCC9-870456753CB0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10/3/2018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CF8573-3A94-C640-82E3-0A68A10CBA5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1A90D8-37E1-7D4F-A913-5D684E3B2203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10/3/2018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FC1F8E-7437-2D45-AB94-BC4774DE8AF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88A71A-9C18-204E-89B3-A2A7BEF27092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10/3/2018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2A8E0A-5268-7945-96F0-10C72FB475C9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E34264-80C5-2347-94EB-D08868091D86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10/3/2018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5C124C-9E6E-A840-A398-0EBF678BE6E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35D21C-76EC-3143-A0E3-D217595E64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10/3/2018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6462B1-5E98-5B41-AF3E-183D007741A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094C69-3431-3744-B9F0-0C18A34C4930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10/3/2018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9BAECD-5DE2-814C-96EC-6CBF8A704F1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73E592-D73B-7343-8A1E-FE6AD8BEBEE8}" type="datetime1">
              <a:rPr lang="en-US" smtClean="0"/>
              <a:pPr>
                <a:defRPr/>
              </a:pPr>
              <a:t>10/3/2018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4AB429-E672-2348-96E1-F99DED5A2DD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833788-D06F-A240-B2CE-598172C68CF4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10/3/2018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5AE33F-BFCA-0D4F-9457-B619F7E8E59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0E7D3-3157-F44B-B819-FC74C0E64B29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10/3/2018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D0ECE4-9006-1A48-9695-EE9577348BA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0ADC43-0A38-3B40-BED0-7931431BE312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10/3/2018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8800A6-94C8-E842-9F03-F7B8ED0EE54A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45681E2-C982-6049-A6B0-EBCB7C8A41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10/3/2018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6F3244-B020-D740-BDC0-1920EF2D9A8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58C52B-75DB-C845-98D6-1D91F0432241}" type="datetime1">
              <a:rPr lang="en-US" smtClean="0"/>
              <a:pPr>
                <a:defRPr/>
              </a:pPr>
              <a:t>10/3/2018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890C78-774D-A448-9CD6-E87CE01FB94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265769-1047-F043-A732-F76CF8702E52}" type="datetime1">
              <a:rPr lang="en-US" smtClean="0"/>
              <a:pPr>
                <a:defRPr/>
              </a:pPr>
              <a:t>10/3/2018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945253-104A-8C42-841C-FEBF47550EC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61D10B-9681-184A-B930-F7E726872DAB}" type="datetime1">
              <a:rPr lang="en-US" smtClean="0"/>
              <a:pPr>
                <a:defRPr/>
              </a:pPr>
              <a:t>10/3/2018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02C4B7-EC72-474E-B2D2-30F256FED91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361159-0D6B-5A45-8904-F5BB575CC3A6}" type="datetime1">
              <a:rPr lang="en-US" smtClean="0"/>
              <a:pPr>
                <a:defRPr/>
              </a:pPr>
              <a:t>10/3/2018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0DE3E5-C929-4D45-84A9-22CC1D7D96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FED8E9-45AB-6C47-BE07-8DD95E4C162D}" type="datetime1">
              <a:rPr lang="en-US" smtClean="0"/>
              <a:pPr>
                <a:defRPr/>
              </a:pPr>
              <a:t>10/3/2018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16BF1F-8134-114A-AE10-A0DFD47C609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E0C417-6796-A846-AC3F-1F2D307BA97F}" type="datetime1">
              <a:rPr lang="en-US" smtClean="0"/>
              <a:pPr>
                <a:defRPr/>
              </a:pPr>
              <a:t>10/3/2018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2F53C2-729B-8A45-A995-71DD2B62992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904199-E0BB-4842-9AE2-F11D6338C987}" type="datetime1">
              <a:rPr lang="en-US" smtClean="0"/>
              <a:pPr>
                <a:defRPr/>
              </a:pPr>
              <a:t>10/3/2018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612F95-C4ED-2040-B605-125F58CAFDB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1843ABE-1594-B94D-B6C2-914F442E898B}" type="datetime1">
              <a:rPr lang="en-US" smtClean="0"/>
              <a:pPr>
                <a:defRPr/>
              </a:pPr>
              <a:t>10/3/2018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3A16E443-7C6A-2743-BE4A-D83FE49486E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hf sldNum="0"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09" charset="-128"/>
          <a:cs typeface="ＭＳ Ｐゴシック" pitchFamily="-109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pitchFamily="-109" charset="-128"/>
          <a:cs typeface="ＭＳ Ｐゴシック" pitchFamily="-109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45681E2-C982-6049-A6B0-EBCB7C8A41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10/3/2018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-108" charset="0"/>
              </a:defRPr>
            </a:lvl1pPr>
          </a:lstStyle>
          <a:p>
            <a:r>
              <a:rPr lang="en-US" dirty="0">
                <a:ea typeface="ＭＳ Ｐゴシック" pitchFamily="-108" charset="-128"/>
              </a:rPr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C6F3244-B020-D740-BDC0-1920EF2D9A8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09" charset="-128"/>
          <a:cs typeface="ＭＳ Ｐゴシック" pitchFamily="-109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•"/>
        <a:defRPr sz="3200" kern="1200">
          <a:solidFill>
            <a:schemeClr val="tx1"/>
          </a:solidFill>
          <a:latin typeface="+mn-lt"/>
          <a:ea typeface="ＭＳ Ｐゴシック" pitchFamily="-109" charset="-128"/>
          <a:cs typeface="ＭＳ Ｐゴシック" pitchFamily="-109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–"/>
        <a:defRPr sz="28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•"/>
        <a:defRPr sz="24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–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»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5" Type="http://schemas.openxmlformats.org/officeDocument/2006/relationships/image" Target="../media/image10.png"/><Relationship Id="rId4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2400" y="2819400"/>
            <a:ext cx="5334000" cy="1625073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6000" i="1" dirty="0">
                <a:ea typeface="+mj-ea"/>
                <a:cs typeface="+mj-cs"/>
              </a:rPr>
              <a:t>Web Scraping II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629586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A72BE4-3B90-4DF9-9AF7-43E0A7B66E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360" r="17759"/>
          <a:stretch/>
        </p:blipFill>
        <p:spPr>
          <a:xfrm>
            <a:off x="20" y="10"/>
            <a:ext cx="4518095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custDataLst>
      <p:tags r:id="rId1"/>
    </p:custData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Part 2: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Inclusion of 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Expert Opinion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8EF064-51FF-48A9-8810-E84BE6F6F09D}"/>
              </a:ext>
            </a:extLst>
          </p:cNvPr>
          <p:cNvSpPr txBox="1"/>
          <p:nvPr/>
        </p:nvSpPr>
        <p:spPr>
          <a:xfrm>
            <a:off x="3810000" y="621916"/>
            <a:ext cx="527384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Step </a:t>
            </a:r>
            <a:r>
              <a:rPr lang="en-US" dirty="0">
                <a:solidFill>
                  <a:srgbClr val="404040"/>
                </a:solidFill>
              </a:rPr>
              <a:t>4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: Continued</a:t>
            </a: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Find Content You Don’t Want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Point and Click </a:t>
            </a:r>
          </a:p>
          <a:p>
            <a:pPr lvl="1"/>
            <a:r>
              <a:rPr lang="en-US" dirty="0">
                <a:solidFill>
                  <a:srgbClr val="404040"/>
                </a:solidFill>
              </a:rPr>
              <a:t>    to Deselect</a:t>
            </a: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Locate This Box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D67117-E66C-43BC-903B-4B982E9C93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3812" y="1818234"/>
            <a:ext cx="4247535" cy="182880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6AEE5E8-1E5D-47B2-9BD0-7CD35EE19953}"/>
              </a:ext>
            </a:extLst>
          </p:cNvPr>
          <p:cNvSpPr txBox="1"/>
          <p:nvPr/>
        </p:nvSpPr>
        <p:spPr>
          <a:xfrm>
            <a:off x="4305739" y="3124200"/>
            <a:ext cx="4423679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Hover Over Text We Don’t Want</a:t>
            </a:r>
          </a:p>
        </p:txBody>
      </p:sp>
      <p:sp>
        <p:nvSpPr>
          <p:cNvPr id="19" name="Arrow: Up 18">
            <a:extLst>
              <a:ext uri="{FF2B5EF4-FFF2-40B4-BE49-F238E27FC236}">
                <a16:creationId xmlns:a16="http://schemas.microsoft.com/office/drawing/2014/main" id="{B117B2EF-B2AE-4D20-9117-1CB12ABD3D35}"/>
              </a:ext>
            </a:extLst>
          </p:cNvPr>
          <p:cNvSpPr/>
          <p:nvPr/>
        </p:nvSpPr>
        <p:spPr>
          <a:xfrm>
            <a:off x="6858000" y="2810288"/>
            <a:ext cx="304800" cy="295688"/>
          </a:xfrm>
          <a:prstGeom prst="upArrow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404040"/>
                </a:solidFill>
              </a:ln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82ABADD-7950-42C2-BD46-D212E0EB7F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97982" y="3810000"/>
            <a:ext cx="1535344" cy="297180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57A232C-4505-4B48-B625-12E326418DA1}"/>
              </a:ext>
            </a:extLst>
          </p:cNvPr>
          <p:cNvCxnSpPr/>
          <p:nvPr/>
        </p:nvCxnSpPr>
        <p:spPr>
          <a:xfrm>
            <a:off x="6781800" y="4360333"/>
            <a:ext cx="914400" cy="2269067"/>
          </a:xfrm>
          <a:prstGeom prst="straightConnector1">
            <a:avLst/>
          </a:prstGeom>
          <a:ln>
            <a:solidFill>
              <a:srgbClr val="40404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DEC9B73-9DFC-4B59-A141-4930368C4128}"/>
              </a:ext>
            </a:extLst>
          </p:cNvPr>
          <p:cNvCxnSpPr/>
          <p:nvPr/>
        </p:nvCxnSpPr>
        <p:spPr>
          <a:xfrm>
            <a:off x="6778704" y="4191000"/>
            <a:ext cx="1755696" cy="1342787"/>
          </a:xfrm>
          <a:prstGeom prst="straightConnector1">
            <a:avLst/>
          </a:prstGeom>
          <a:ln>
            <a:solidFill>
              <a:srgbClr val="40404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6822051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Part 2: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Inclusion of 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Expert Opinion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8EF064-51FF-48A9-8810-E84BE6F6F09D}"/>
              </a:ext>
            </a:extLst>
          </p:cNvPr>
          <p:cNvSpPr txBox="1"/>
          <p:nvPr/>
        </p:nvSpPr>
        <p:spPr>
          <a:xfrm>
            <a:off x="3810000" y="621916"/>
            <a:ext cx="5273842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Step </a:t>
            </a:r>
            <a:r>
              <a:rPr lang="en-US" dirty="0">
                <a:solidFill>
                  <a:srgbClr val="404040"/>
                </a:solidFill>
              </a:rPr>
              <a:t>4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: Continued</a:t>
            </a: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Locate This Box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Copy CSS Selector</a:t>
            </a:r>
          </a:p>
          <a:p>
            <a:pPr lvl="1"/>
            <a:r>
              <a:rPr lang="en-US" dirty="0">
                <a:solidFill>
                  <a:srgbClr val="404040"/>
                </a:solidFill>
              </a:rPr>
              <a:t>      “#</a:t>
            </a:r>
            <a:r>
              <a:rPr lang="en-US" dirty="0" err="1">
                <a:solidFill>
                  <a:srgbClr val="404040"/>
                </a:solidFill>
              </a:rPr>
              <a:t>articleContentWrapper</a:t>
            </a:r>
            <a:r>
              <a:rPr lang="en-US" dirty="0">
                <a:solidFill>
                  <a:srgbClr val="404040"/>
                </a:solidFill>
              </a:rPr>
              <a:t> li”</a:t>
            </a:r>
          </a:p>
          <a:p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Step 5: Run Chunk 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Step 6: Run Chunk 2</a:t>
            </a: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What About the Other States?</a:t>
            </a:r>
          </a:p>
          <a:p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Step 7: Walk-off Knit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4A74F80-06B7-4C5B-874B-150501C727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3800" y="1822245"/>
            <a:ext cx="5181582" cy="297186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74FCECB-5B35-4F51-A4F0-4F8012C15E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03837" y="4138493"/>
            <a:ext cx="5441507" cy="636329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5" name="Left Brace 4">
            <a:extLst>
              <a:ext uri="{FF2B5EF4-FFF2-40B4-BE49-F238E27FC236}">
                <a16:creationId xmlns:a16="http://schemas.microsoft.com/office/drawing/2014/main" id="{DB3F6D1E-1A53-4996-BD26-2639AB4D0361}"/>
              </a:ext>
            </a:extLst>
          </p:cNvPr>
          <p:cNvSpPr/>
          <p:nvPr/>
        </p:nvSpPr>
        <p:spPr>
          <a:xfrm rot="16200000">
            <a:off x="6483221" y="1319084"/>
            <a:ext cx="394253" cy="3607099"/>
          </a:xfrm>
          <a:prstGeom prst="leftBrace">
            <a:avLst>
              <a:gd name="adj1" fmla="val 8333"/>
              <a:gd name="adj2" fmla="val 50226"/>
            </a:avLst>
          </a:prstGeom>
          <a:ln>
            <a:solidFill>
              <a:srgbClr val="40404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6CABA49-2A5E-4D1C-A725-08E09E1FCB61}"/>
              </a:ext>
            </a:extLst>
          </p:cNvPr>
          <p:cNvCxnSpPr>
            <a:cxnSpLocks/>
          </p:cNvCxnSpPr>
          <p:nvPr/>
        </p:nvCxnSpPr>
        <p:spPr>
          <a:xfrm>
            <a:off x="6680347" y="3319760"/>
            <a:ext cx="634853" cy="1040573"/>
          </a:xfrm>
          <a:prstGeom prst="straightConnector1">
            <a:avLst/>
          </a:prstGeom>
          <a:ln>
            <a:solidFill>
              <a:srgbClr val="40404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41883699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Closing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FE51533-15BE-453E-90FE-08298901BC34}"/>
              </a:ext>
            </a:extLst>
          </p:cNvPr>
          <p:cNvSpPr txBox="1">
            <a:spLocks/>
          </p:cNvSpPr>
          <p:nvPr/>
        </p:nvSpPr>
        <p:spPr bwMode="auto">
          <a:xfrm>
            <a:off x="3810000" y="643466"/>
            <a:ext cx="4851400" cy="5833533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0754C74-871F-42E2-A79F-10B9CCA16CD5}"/>
              </a:ext>
            </a:extLst>
          </p:cNvPr>
          <p:cNvSpPr txBox="1">
            <a:spLocks/>
          </p:cNvSpPr>
          <p:nvPr/>
        </p:nvSpPr>
        <p:spPr bwMode="auto">
          <a:xfrm>
            <a:off x="3973322" y="643466"/>
            <a:ext cx="4851400" cy="5953916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defTabSz="914400" eaLnBrk="1" hangingPunct="1">
              <a:lnSpc>
                <a:spcPct val="90000"/>
              </a:lnSpc>
              <a:buNone/>
            </a:pPr>
            <a:r>
              <a:rPr lang="en-US" sz="7200" dirty="0">
                <a:solidFill>
                  <a:srgbClr val="404040"/>
                </a:solidFill>
                <a:ea typeface="+mn-ea"/>
                <a:cs typeface="+mn-cs"/>
              </a:rPr>
              <a:t>Disperse and Make Reasonable Decisions</a:t>
            </a: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47066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Recap of </a:t>
            </a:r>
            <a:b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</a:b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Web Scraping I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8EF064-51FF-48A9-8810-E84BE6F6F09D}"/>
              </a:ext>
            </a:extLst>
          </p:cNvPr>
          <p:cNvSpPr txBox="1"/>
          <p:nvPr/>
        </p:nvSpPr>
        <p:spPr>
          <a:xfrm>
            <a:off x="3810000" y="621916"/>
            <a:ext cx="5334000" cy="60016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Final 3 Data Frames From    Tutorial 7 Should All Be Saved to CSV’s on PC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FINAL_VIOLENT.CSV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FINAL_ZIP.CSV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FINAL_STATE_ABBREV.CSV</a:t>
            </a:r>
          </a:p>
          <a:p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Think About What Other City Information Could Potentially Be a Factor in Violent Crimes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Think About What Other City Information Could Potentially Be Influenced by the Prevalence of Violent Crimes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33634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Tutorial 8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Introduction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8EF064-51FF-48A9-8810-E84BE6F6F09D}"/>
              </a:ext>
            </a:extLst>
          </p:cNvPr>
          <p:cNvSpPr txBox="1"/>
          <p:nvPr/>
        </p:nvSpPr>
        <p:spPr>
          <a:xfrm>
            <a:off x="3810000" y="621916"/>
            <a:ext cx="51054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Step 1: Open Tutorial 8</a:t>
            </a: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Step 2: Ensure You Have the Following R Packages Installed</a:t>
            </a:r>
          </a:p>
          <a:p>
            <a:pPr marL="800100" marR="0" lvl="1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  <a:p>
            <a:pPr marL="800100" marR="0" lvl="1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tidyverse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  <a:p>
            <a:pPr marL="800100" marR="0" lvl="1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rvest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 (Requires Internet)</a:t>
            </a:r>
          </a:p>
          <a:p>
            <a:pPr marL="800100" marR="0" lvl="1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Step 3: Switch Knitter</a:t>
            </a: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Step 4: Read the Introduction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90438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Part 1: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Connection to Population Change and Density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8EF064-51FF-48A9-8810-E84BE6F6F09D}"/>
              </a:ext>
            </a:extLst>
          </p:cNvPr>
          <p:cNvSpPr txBox="1"/>
          <p:nvPr/>
        </p:nvSpPr>
        <p:spPr>
          <a:xfrm>
            <a:off x="3810000" y="621916"/>
            <a:ext cx="5273842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Step 1: Select the Link and Observe the Following Table</a:t>
            </a: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404040"/>
                </a:solidFill>
              </a:rPr>
              <a:t>Step 2: Questions?</a:t>
            </a:r>
          </a:p>
          <a:p>
            <a:pPr marR="0" lvl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What is the Connection to Violent Crimes?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How is this Useful When Related to Violent Crimes?</a:t>
            </a: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  <a:p>
            <a:pPr marR="0" lvl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R="0" lvl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lang="en-US" dirty="0">
              <a:solidFill>
                <a:srgbClr val="40404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D13955E-C19A-4D51-8C88-2BD93AEF75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8946" y="1600200"/>
            <a:ext cx="5534896" cy="182880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684005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Part 1: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Connection to Population Change and Density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8EF064-51FF-48A9-8810-E84BE6F6F09D}"/>
              </a:ext>
            </a:extLst>
          </p:cNvPr>
          <p:cNvSpPr txBox="1"/>
          <p:nvPr/>
        </p:nvSpPr>
        <p:spPr>
          <a:xfrm>
            <a:off x="3810000" y="621916"/>
            <a:ext cx="5273842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Step 3: Run Chunk 1</a:t>
            </a: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What is required to convert the Percentage Change to a numeric variable?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What is required to convert the 2018 Density to a numeric variable?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Step 4: Run Chunk 2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Notice: \\/(.*)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Step 5: No-Knitter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  <a:p>
            <a:pPr marR="0" lvl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R="0" lvl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lang="en-US" dirty="0">
              <a:solidFill>
                <a:srgbClr val="40404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459137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Part 2: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Inclusion of 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Expert Opinion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8EF064-51FF-48A9-8810-E84BE6F6F09D}"/>
              </a:ext>
            </a:extLst>
          </p:cNvPr>
          <p:cNvSpPr txBox="1"/>
          <p:nvPr/>
        </p:nvSpPr>
        <p:spPr>
          <a:xfrm>
            <a:off x="3810000" y="621916"/>
            <a:ext cx="527384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Step </a:t>
            </a:r>
            <a:r>
              <a:rPr lang="en-US" dirty="0">
                <a:solidFill>
                  <a:srgbClr val="404040"/>
                </a:solidFill>
              </a:rPr>
              <a:t>1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: Selector Gadget Website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Open Source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Chrome Extension Exists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Easy: Drag Link to Bookmark Bar as Webpage Explains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Step 2: Observe the Article on 2018’s Safest and Most Dangerous States</a:t>
            </a: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What info could be of use?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Do you agree identification?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F5A0A5-80E1-4092-8E37-E996A42507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5112" y="3036806"/>
            <a:ext cx="5381625" cy="49530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1A90A6D0-6DC3-46CA-A179-A72282BBB8C7}"/>
              </a:ext>
            </a:extLst>
          </p:cNvPr>
          <p:cNvSpPr/>
          <p:nvPr/>
        </p:nvSpPr>
        <p:spPr>
          <a:xfrm>
            <a:off x="7255042" y="2903456"/>
            <a:ext cx="1828800" cy="762000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43920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Part 2: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Inclusion of 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Expert Opinion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8EF064-51FF-48A9-8810-E84BE6F6F09D}"/>
              </a:ext>
            </a:extLst>
          </p:cNvPr>
          <p:cNvSpPr txBox="1"/>
          <p:nvPr/>
        </p:nvSpPr>
        <p:spPr>
          <a:xfrm>
            <a:off x="3810000" y="621916"/>
            <a:ext cx="527384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Step 3: Information of Interest</a:t>
            </a: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Safe vs Dangerous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Goal: Scrape this Information into Vectors in R to Create a Table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BD2A8A8-0B17-4AB5-9FFF-5FF1BF3E97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1598" y="1905000"/>
            <a:ext cx="1657350" cy="2543175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414AB0B-6156-4095-962D-7DCF640711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01028" y="1904999"/>
            <a:ext cx="1571625" cy="2543175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37990215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Part 2: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Inclusion of 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Expert Opinion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8EF064-51FF-48A9-8810-E84BE6F6F09D}"/>
              </a:ext>
            </a:extLst>
          </p:cNvPr>
          <p:cNvSpPr txBox="1"/>
          <p:nvPr/>
        </p:nvSpPr>
        <p:spPr>
          <a:xfrm>
            <a:off x="3810000" y="621916"/>
            <a:ext cx="527384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Step </a:t>
            </a:r>
            <a:r>
              <a:rPr lang="en-US" dirty="0">
                <a:solidFill>
                  <a:srgbClr val="404040"/>
                </a:solidFill>
              </a:rPr>
              <a:t>4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: Identifying CSS Selector</a:t>
            </a: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Go to Web Page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Choose </a:t>
            </a:r>
            <a:r>
              <a:rPr lang="en-US" dirty="0" err="1">
                <a:solidFill>
                  <a:srgbClr val="404040"/>
                </a:solidFill>
              </a:rPr>
              <a:t>SelectorGadget</a:t>
            </a:r>
            <a:r>
              <a:rPr lang="en-US" dirty="0">
                <a:solidFill>
                  <a:srgbClr val="404040"/>
                </a:solidFill>
              </a:rPr>
              <a:t> in Bookmark Tab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Locate This Box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E97E30-086D-46F9-8209-1F346D25C3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4221" y="1792705"/>
            <a:ext cx="5105400" cy="250499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DAFF964-2FC7-4349-87EE-D022C4C49B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74168" y="3235067"/>
            <a:ext cx="5105400" cy="380865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CEA8A92-7E7A-4509-A033-2F48B34B1736}"/>
              </a:ext>
            </a:extLst>
          </p:cNvPr>
          <p:cNvCxnSpPr/>
          <p:nvPr/>
        </p:nvCxnSpPr>
        <p:spPr>
          <a:xfrm>
            <a:off x="7391400" y="2514600"/>
            <a:ext cx="533400" cy="457200"/>
          </a:xfrm>
          <a:prstGeom prst="straightConnector1">
            <a:avLst/>
          </a:prstGeom>
          <a:ln>
            <a:solidFill>
              <a:srgbClr val="40404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9DF26DDA-C541-49CA-8E86-925173F760A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62137" y="4525047"/>
            <a:ext cx="5169568" cy="363294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12" name="Arrow: Bent-Up 11">
            <a:extLst>
              <a:ext uri="{FF2B5EF4-FFF2-40B4-BE49-F238E27FC236}">
                <a16:creationId xmlns:a16="http://schemas.microsoft.com/office/drawing/2014/main" id="{11FB9CC1-8B44-4464-BE5D-F90D8FA81ADE}"/>
              </a:ext>
            </a:extLst>
          </p:cNvPr>
          <p:cNvSpPr/>
          <p:nvPr/>
        </p:nvSpPr>
        <p:spPr>
          <a:xfrm flipV="1">
            <a:off x="6934200" y="4127722"/>
            <a:ext cx="533400" cy="291878"/>
          </a:xfrm>
          <a:prstGeom prst="bentUpArrow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866526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89E62DC3-5571-4046-830D-BE4BD0AF32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7999" y="3657600"/>
            <a:ext cx="2166679" cy="3138219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1C076A9-70B3-44A7-AE77-3352B487BCD8}"/>
              </a:ext>
            </a:extLst>
          </p:cNvPr>
          <p:cNvCxnSpPr/>
          <p:nvPr/>
        </p:nvCxnSpPr>
        <p:spPr>
          <a:xfrm flipV="1">
            <a:off x="6324599" y="4426892"/>
            <a:ext cx="1219201" cy="900933"/>
          </a:xfrm>
          <a:prstGeom prst="straightConnector1">
            <a:avLst/>
          </a:prstGeom>
          <a:ln>
            <a:solidFill>
              <a:srgbClr val="40404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4B8B026-07C0-4175-AB1C-86322D310C38}"/>
              </a:ext>
            </a:extLst>
          </p:cNvPr>
          <p:cNvCxnSpPr/>
          <p:nvPr/>
        </p:nvCxnSpPr>
        <p:spPr>
          <a:xfrm flipV="1">
            <a:off x="6248400" y="3962400"/>
            <a:ext cx="990600" cy="1264309"/>
          </a:xfrm>
          <a:prstGeom prst="straightConnector1">
            <a:avLst/>
          </a:prstGeom>
          <a:ln>
            <a:solidFill>
              <a:srgbClr val="40404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Part 2: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Inclusion of 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Expert Opinion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8EF064-51FF-48A9-8810-E84BE6F6F09D}"/>
              </a:ext>
            </a:extLst>
          </p:cNvPr>
          <p:cNvSpPr txBox="1"/>
          <p:nvPr/>
        </p:nvSpPr>
        <p:spPr>
          <a:xfrm>
            <a:off x="3810000" y="621916"/>
            <a:ext cx="5273842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Step </a:t>
            </a:r>
            <a:r>
              <a:rPr lang="en-US" dirty="0">
                <a:solidFill>
                  <a:srgbClr val="404040"/>
                </a:solidFill>
              </a:rPr>
              <a:t>4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: Continued</a:t>
            </a: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Find Content You Want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Point and Click </a:t>
            </a:r>
          </a:p>
          <a:p>
            <a:pPr lvl="1"/>
            <a:r>
              <a:rPr lang="en-US" dirty="0">
                <a:solidFill>
                  <a:srgbClr val="404040"/>
                </a:solidFill>
              </a:rPr>
              <a:t>    to Select Info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Info We Want is</a:t>
            </a:r>
          </a:p>
          <a:p>
            <a:pPr lvl="1"/>
            <a:r>
              <a:rPr lang="en-US" dirty="0">
                <a:solidFill>
                  <a:srgbClr val="404040"/>
                </a:solidFill>
              </a:rPr>
              <a:t>    Highlighted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Info We Don’t </a:t>
            </a:r>
          </a:p>
          <a:p>
            <a:pPr lvl="1"/>
            <a:r>
              <a:rPr lang="en-US" dirty="0">
                <a:solidFill>
                  <a:srgbClr val="404040"/>
                </a:solidFill>
              </a:rPr>
              <a:t>    Want, As Well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1BED908-A51A-465B-81C4-C7F72E7296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33800" y="1819275"/>
            <a:ext cx="5290879" cy="1609725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E337DC7-093D-4CE6-87C1-98AA12F555F1}"/>
              </a:ext>
            </a:extLst>
          </p:cNvPr>
          <p:cNvSpPr txBox="1"/>
          <p:nvPr/>
        </p:nvSpPr>
        <p:spPr>
          <a:xfrm>
            <a:off x="5334000" y="2817167"/>
            <a:ext cx="3581400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Hover Over Text We Want</a:t>
            </a:r>
          </a:p>
        </p:txBody>
      </p:sp>
      <p:sp>
        <p:nvSpPr>
          <p:cNvPr id="14" name="Arrow: Up 13">
            <a:extLst>
              <a:ext uri="{FF2B5EF4-FFF2-40B4-BE49-F238E27FC236}">
                <a16:creationId xmlns:a16="http://schemas.microsoft.com/office/drawing/2014/main" id="{A81B775D-C3A7-437B-A12B-14DBDB4B5FFC}"/>
              </a:ext>
            </a:extLst>
          </p:cNvPr>
          <p:cNvSpPr/>
          <p:nvPr/>
        </p:nvSpPr>
        <p:spPr>
          <a:xfrm>
            <a:off x="5867400" y="2191576"/>
            <a:ext cx="304800" cy="618712"/>
          </a:xfrm>
          <a:prstGeom prst="upArrow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404040"/>
                </a:solidFill>
              </a:ln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38E5478-124A-4F59-82E2-DCF2920E385F}"/>
              </a:ext>
            </a:extLst>
          </p:cNvPr>
          <p:cNvCxnSpPr/>
          <p:nvPr/>
        </p:nvCxnSpPr>
        <p:spPr>
          <a:xfrm>
            <a:off x="6629400" y="6324600"/>
            <a:ext cx="914400" cy="381000"/>
          </a:xfrm>
          <a:prstGeom prst="straightConnector1">
            <a:avLst/>
          </a:prstGeom>
          <a:ln>
            <a:solidFill>
              <a:srgbClr val="40404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675DFEC-7648-4468-8FD3-3236F0F178FC}"/>
              </a:ext>
            </a:extLst>
          </p:cNvPr>
          <p:cNvCxnSpPr/>
          <p:nvPr/>
        </p:nvCxnSpPr>
        <p:spPr>
          <a:xfrm flipV="1">
            <a:off x="6705600" y="5943600"/>
            <a:ext cx="1828800" cy="52401"/>
          </a:xfrm>
          <a:prstGeom prst="straightConnector1">
            <a:avLst/>
          </a:prstGeom>
          <a:ln>
            <a:solidFill>
              <a:srgbClr val="40404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86883638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XPANDSHOWBAR" val="True"/>
  <p:tag name="BULLETTYPE" val="3"/>
  <p:tag name="RESPCOUNTERSTYLE" val="-1"/>
  <p:tag name="INPUTSOURCE" val="1"/>
  <p:tag name="BACKUPMAINTENANCE" val="7"/>
  <p:tag name="ROTATIONINTERVAL" val="2"/>
  <p:tag name="RACERSMAXDISPLAYED" val="5"/>
  <p:tag name="TEAMSINLEADERBOARD" val="5"/>
  <p:tag name="BUBBLEVALUEFORMAT" val="0.0"/>
  <p:tag name="CUSTOMCELLFORECOLOR" val="-16777216"/>
  <p:tag name="CUSTOMCELLBACKCOLOR4" val="-8355712"/>
  <p:tag name="DISPLAYDEVICEID" val="True"/>
  <p:tag name="GRIDSIZE" val="{Width=800, Height=600}"/>
  <p:tag name="CHARTLABELS" val="1"/>
  <p:tag name="PARTLISTDEFAULT" val="1"/>
  <p:tag name="INCORRECTPOINTVALUE" val="0"/>
  <p:tag name="AUTOADJUSTPARTRANGE" val="True"/>
  <p:tag name="FIBNUMRESULTS" val="5"/>
  <p:tag name="PRRESPONSE2" val="9"/>
  <p:tag name="PRRESPONSE6" val="5"/>
  <p:tag name="PRRESPONSE10" val="1"/>
  <p:tag name="POWERPOINTVERSION" val="12.0"/>
  <p:tag name="CSVFORMAT" val="0"/>
  <p:tag name="RESPCOUNTERFORMAT" val="0"/>
  <p:tag name="ALLOWDUPLICATES" val="False"/>
  <p:tag name="REVIEWONLY" val="False"/>
  <p:tag name="RACEANIMATIONSPEED" val="3"/>
  <p:tag name="BUBBLENAMEVISIBLE" val="True"/>
  <p:tag name="CUSTOMGRIDBACKCOLOR" val="-722948"/>
  <p:tag name="USESCHEMECOLORS" val="True"/>
  <p:tag name="GRIDROTATIONINTERVAL" val="2"/>
  <p:tag name="CHARTCOLORS" val="0"/>
  <p:tag name="INCLUDEPPT" val="True"/>
  <p:tag name="REALTIMEBACKUPPATH" val="(None)"/>
  <p:tag name="FIBDISPLAYRESULTS" val="True"/>
  <p:tag name="PRRESPONSE3" val="8"/>
  <p:tag name="PRRESPONSE8" val="3"/>
  <p:tag name="TPVERSION" val="2008"/>
  <p:tag name="ANSWERNOWSTYLE" val="-1"/>
  <p:tag name="COUNTDOWNSECONDS" val="10"/>
  <p:tag name="AUTOADVANCE" val="False"/>
  <p:tag name="SKIPREMAININGRACESLIDES" val="True"/>
  <p:tag name="BUBBLEGROUPING" val="3"/>
  <p:tag name="CUSTOMCELLBACKCOLOR3" val="-268652"/>
  <p:tag name="AUTOSIZEGRID" val="True"/>
  <p:tag name="INCLUDENONRESPONDERS" val="False"/>
  <p:tag name="REALTIMEBACKUP" val="False"/>
  <p:tag name="FIBINCLUDEOTHER" val="True"/>
  <p:tag name="PRRESPONSE5" val="6"/>
  <p:tag name="ALWAYSOPENPOLL" val="False"/>
  <p:tag name="ANSWERNOWTEXT" val="Answer Now"/>
  <p:tag name="BACKUPSESSIONS" val="True"/>
  <p:tag name="RACEENDPOINTS" val="100"/>
  <p:tag name="DEFAULTNUMTEAMS" val="5"/>
  <p:tag name="DISPLAYDEVICENUMBER" val="True"/>
  <p:tag name="RESETCHARTS" val="True"/>
  <p:tag name="ZEROBASED" val="False"/>
  <p:tag name="PRRESPONSE1" val="10"/>
  <p:tag name="SHOWFLASHWARNING" val="True"/>
  <p:tag name="COUNTDOWNSTYLE" val="-1"/>
  <p:tag name="AUTOUPDATEALIASES" val="True"/>
  <p:tag name="BUBBLESIZEVISIBLE" val="True"/>
  <p:tag name="GRIDOPACITY" val="90"/>
  <p:tag name="ALLOWUSERFEEDBACK" val="True"/>
  <p:tag name="FIBDISPLAYKEYWORDS" val="True"/>
  <p:tag name="SHOWBARVISIBLE" val="True"/>
  <p:tag name="NUMRESPONSES" val="1"/>
  <p:tag name="MAXRESPONDERS" val="5"/>
  <p:tag name="GRIDPOSITION" val="1"/>
  <p:tag name="CHARTSCALE" val="True"/>
  <p:tag name="PRRESPONSE9" val="2"/>
  <p:tag name="CHARTVALUEFORMAT" val="0%"/>
  <p:tag name="CUSTOMCELLBACKCOLOR2" val="-13395457"/>
  <p:tag name="CORRECTPOINTVALUE" val="1"/>
  <p:tag name="USESECONDARYMONITOR" val="True"/>
  <p:tag name="PARTICIPANTSINLEADERBOARD" val="5"/>
  <p:tag name="MULTIRESPDIVISOR" val="1"/>
  <p:tag name="SAVECSVWITHSESSION" val="False"/>
  <p:tag name="DISPLAYNAME" val="True"/>
  <p:tag name="PRRESPONSE7" val="4"/>
  <p:tag name="POLLINGCYCLE" val="2"/>
  <p:tag name="STDCHART" val="1"/>
  <p:tag name="RESPTABLESTYLE" val="-1"/>
  <p:tag name="CUSTOMCELLBACKCOLOR1" val="-657956"/>
  <p:tag name="PRRESPONSE4" val="7"/>
  <p:tag name="ADVANCEDSETTINGSVIEW" val="True"/>
  <p:tag name="DELIMITERS" val="3.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8671</TotalTime>
  <Words>394</Words>
  <Application>Microsoft Office PowerPoint</Application>
  <PresentationFormat>On-screen Show (4:3)</PresentationFormat>
  <Paragraphs>139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ＭＳ Ｐゴシック</vt:lpstr>
      <vt:lpstr>Arial</vt:lpstr>
      <vt:lpstr>Calibri</vt:lpstr>
      <vt:lpstr>Office Theme</vt:lpstr>
      <vt:lpstr>1_Office Theme</vt:lpstr>
      <vt:lpstr>Web Scraping II</vt:lpstr>
      <vt:lpstr>Recap of  Web Scraping I</vt:lpstr>
      <vt:lpstr>Tutorial 8 Introduction</vt:lpstr>
      <vt:lpstr>Part 1: Connection to Population Change and Density</vt:lpstr>
      <vt:lpstr>Part 1: Connection to Population Change and Density</vt:lpstr>
      <vt:lpstr>Part 2: Inclusion of  Expert Opinion</vt:lpstr>
      <vt:lpstr>Part 2: Inclusion of  Expert Opinion</vt:lpstr>
      <vt:lpstr>Part 2: Inclusion of  Expert Opinion</vt:lpstr>
      <vt:lpstr>Part 2: Inclusion of  Expert Opinion</vt:lpstr>
      <vt:lpstr>Part 2: Inclusion of  Expert Opinion</vt:lpstr>
      <vt:lpstr>Part 2: Inclusion of  Expert Opinion</vt:lpstr>
      <vt:lpstr>Closing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the Show</dc:title>
  <dc:creator>Super Mario</dc:creator>
  <cp:lastModifiedBy>Giacomazzo, Mario</cp:lastModifiedBy>
  <cp:revision>353</cp:revision>
  <dcterms:created xsi:type="dcterms:W3CDTF">2018-08-19T01:44:24Z</dcterms:created>
  <dcterms:modified xsi:type="dcterms:W3CDTF">2018-10-05T01:05:12Z</dcterms:modified>
</cp:coreProperties>
</file>